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6" r:id="rId4"/>
    <p:sldId id="258" r:id="rId5"/>
    <p:sldId id="259" r:id="rId6"/>
    <p:sldId id="260" r:id="rId7"/>
    <p:sldId id="265" r:id="rId8"/>
    <p:sldId id="261" r:id="rId9"/>
    <p:sldId id="262" r:id="rId10"/>
    <p:sldId id="271" r:id="rId11"/>
    <p:sldId id="263" r:id="rId12"/>
    <p:sldId id="264" r:id="rId13"/>
    <p:sldId id="270" r:id="rId14"/>
    <p:sldId id="277" r:id="rId15"/>
    <p:sldId id="266" r:id="rId16"/>
    <p:sldId id="267" r:id="rId17"/>
    <p:sldId id="272" r:id="rId18"/>
    <p:sldId id="275" r:id="rId19"/>
    <p:sldId id="278" r:id="rId20"/>
    <p:sldId id="274" r:id="rId21"/>
    <p:sldId id="26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99FF99"/>
    <a:srgbClr val="99CCFF"/>
    <a:srgbClr val="008000"/>
    <a:srgbClr val="FF6600"/>
    <a:srgbClr val="800080"/>
    <a:srgbClr val="66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62" d="100"/>
          <a:sy n="62" d="100"/>
        </p:scale>
        <p:origin x="84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A5F5-CCD8-4042-A08E-BDDD952981C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47C51-2AB4-428E-8961-085692851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2C4B1-C85E-460C-9FF4-00A9186EDB2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8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FABAD-5694-48B0-B9AB-E39F64671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8478-150F-4344-930D-3C7945911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0662-675D-4715-A3AC-615CBE130D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C327-2281-4431-AB7A-5603EA9F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AAC5-C1F4-4DFC-B384-3856ABF6E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D6E63-8857-4ABD-8211-631AC6497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17490-CA1A-43FD-B71C-2515A45C4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FE515-EC40-402D-9953-9CCC0911F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D5A8A-3EA9-4664-9C6C-21A086642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F8E30-BC37-4EB3-BD35-255D8042A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43278-9F57-4EF3-85DC-EEB3F84B5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902A31-7422-45BE-A8E4-514C4810BC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1.bin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26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2" Type="http://schemas.openxmlformats.org/officeDocument/2006/relationships/oleObject" Target="../embeddings/oleObject23.bin"/><Relationship Id="rId16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5.bin"/><Relationship Id="rId3" Type="http://schemas.openxmlformats.org/officeDocument/2006/relationships/image" Target="../media/image33.wmf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.png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6.wmf"/><Relationship Id="rId2" Type="http://schemas.openxmlformats.org/officeDocument/2006/relationships/oleObject" Target="../embeddings/oleObject36.bin"/><Relationship Id="rId16" Type="http://schemas.openxmlformats.org/officeDocument/2006/relationships/oleObject" Target="../embeddings/oleObject4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7.wmf"/><Relationship Id="rId7" Type="http://schemas.openxmlformats.org/officeDocument/2006/relationships/oleObject" Target="../embeddings/oleObject46.bin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11" Type="http://schemas.openxmlformats.org/officeDocument/2006/relationships/image" Target="../media/image49.wmf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50.wmf"/><Relationship Id="rId7" Type="http://schemas.openxmlformats.org/officeDocument/2006/relationships/image" Target="../media/image38.w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2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2" Type="http://schemas.openxmlformats.org/officeDocument/2006/relationships/oleObject" Target="../embeddings/oleObject5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6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596900"/>
          <a:ext cx="7848600" cy="57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WordArt 3.2" r:id="rId2" imgW="4228920" imgH="3085920" progId="MSWordArt.2">
                  <p:embed/>
                </p:oleObj>
              </mc:Choice>
              <mc:Fallback>
                <p:oleObj name="Microsoft WordArt 3.2" r:id="rId2" imgW="4228920" imgH="3085920" progId="MSWordArt.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6900"/>
                        <a:ext cx="7848600" cy="57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124200" y="2514600"/>
            <a:ext cx="3200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(</a:t>
            </a:r>
            <a:r>
              <a:rPr lang="en-US" sz="9600" i="1"/>
              <a:t>r</a:t>
            </a:r>
            <a:r>
              <a:rPr lang="en-US" sz="9600"/>
              <a:t>, </a:t>
            </a:r>
            <a:r>
              <a:rPr lang="en-US" sz="9600" i="1">
                <a:sym typeface="Symbol" pitchFamily="18" charset="2"/>
              </a:rPr>
              <a:t></a:t>
            </a:r>
            <a:r>
              <a:rPr lang="en-US" sz="9600">
                <a:sym typeface="Symbol" pitchFamily="18" charset="2"/>
              </a:rPr>
              <a:t>)</a:t>
            </a:r>
            <a:endParaRPr lang="en-US" sz="9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7A32FD-AD68-44DD-B7EA-2A1F5B8C4D42}"/>
              </a:ext>
            </a:extLst>
          </p:cNvPr>
          <p:cNvSpPr txBox="1"/>
          <p:nvPr/>
        </p:nvSpPr>
        <p:spPr>
          <a:xfrm>
            <a:off x="0" y="44624"/>
            <a:ext cx="2639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9.5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61587"/>
              </p:ext>
            </p:extLst>
          </p:nvPr>
        </p:nvGraphicFramePr>
        <p:xfrm>
          <a:off x="152400" y="381000"/>
          <a:ext cx="88090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54200" imgH="457200" progId="Equation.DSMT4">
                  <p:embed/>
                </p:oleObj>
              </mc:Choice>
              <mc:Fallback>
                <p:oleObj name="Equation" r:id="rId2" imgW="34542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0903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956679"/>
              </p:ext>
            </p:extLst>
          </p:nvPr>
        </p:nvGraphicFramePr>
        <p:xfrm>
          <a:off x="538163" y="1933575"/>
          <a:ext cx="15557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393480" progId="Equation.DSMT4">
                  <p:embed/>
                </p:oleObj>
              </mc:Choice>
              <mc:Fallback>
                <p:oleObj name="Equation" r:id="rId4" imgW="6094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933575"/>
                        <a:ext cx="15557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615"/>
              </p:ext>
            </p:extLst>
          </p:nvPr>
        </p:nvGraphicFramePr>
        <p:xfrm>
          <a:off x="561975" y="3400425"/>
          <a:ext cx="16525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177480" progId="Equation.DSMT4">
                  <p:embed/>
                </p:oleObj>
              </mc:Choice>
              <mc:Fallback>
                <p:oleObj name="Equation" r:id="rId6" imgW="64764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400425"/>
                        <a:ext cx="16525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514971"/>
              </p:ext>
            </p:extLst>
          </p:nvPr>
        </p:nvGraphicFramePr>
        <p:xfrm>
          <a:off x="685800" y="4191000"/>
          <a:ext cx="1198562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393480" progId="Equation.DSMT4">
                  <p:embed/>
                </p:oleObj>
              </mc:Choice>
              <mc:Fallback>
                <p:oleObj name="Equation" r:id="rId8" imgW="4698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1198562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545833"/>
              </p:ext>
            </p:extLst>
          </p:nvPr>
        </p:nvGraphicFramePr>
        <p:xfrm>
          <a:off x="4741863" y="2157413"/>
          <a:ext cx="207486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12520" imgH="279360" progId="Equation.DSMT4">
                  <p:embed/>
                </p:oleObj>
              </mc:Choice>
              <mc:Fallback>
                <p:oleObj name="Equation" r:id="rId10" imgW="81252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2157413"/>
                        <a:ext cx="2074862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206805"/>
              </p:ext>
            </p:extLst>
          </p:nvPr>
        </p:nvGraphicFramePr>
        <p:xfrm>
          <a:off x="5330825" y="3281363"/>
          <a:ext cx="11668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57200" imgH="215640" progId="Equation.DSMT4">
                  <p:embed/>
                </p:oleObj>
              </mc:Choice>
              <mc:Fallback>
                <p:oleObj name="Equation" r:id="rId12" imgW="45720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3281363"/>
                        <a:ext cx="116681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606785"/>
              </p:ext>
            </p:extLst>
          </p:nvPr>
        </p:nvGraphicFramePr>
        <p:xfrm>
          <a:off x="2819400" y="4267200"/>
          <a:ext cx="49276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30320" imgH="660240" progId="Equation.DSMT4">
                  <p:embed/>
                </p:oleObj>
              </mc:Choice>
              <mc:Fallback>
                <p:oleObj name="Equation" r:id="rId14" imgW="1930320" imgH="660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4927600" cy="168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506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Converting from polar to rectangular coordinates.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05400" y="7620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Based on the trig you know can you see how to find </a:t>
            </a:r>
            <a:r>
              <a:rPr lang="en-US" b="1" i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y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?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5638800" y="1905000"/>
          <a:ext cx="186372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7640" imgH="393480" progId="Equation.3">
                  <p:embed/>
                </p:oleObj>
              </mc:Choice>
              <mc:Fallback>
                <p:oleObj name="Equation" r:id="rId2" imgW="64764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905000"/>
                        <a:ext cx="1863725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0" y="5105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Arial" charset="0"/>
              </a:rPr>
              <a:t>rectangular coordinates are:</a:t>
            </a:r>
          </a:p>
        </p:txBody>
      </p:sp>
      <p:pic>
        <p:nvPicPr>
          <p:cNvPr id="9239" name="Picture 23" descr="pol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3933825" cy="3733800"/>
          </a:xfrm>
          <a:prstGeom prst="rect">
            <a:avLst/>
          </a:prstGeom>
          <a:noFill/>
        </p:spPr>
      </p:pic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2743200" y="1524000"/>
          <a:ext cx="762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240" imgH="431640" progId="Equation.3">
                  <p:embed/>
                </p:oleObj>
              </mc:Choice>
              <mc:Fallback>
                <p:oleObj name="Equation" r:id="rId5" imgW="444240" imgH="4316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762000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971800" y="2286000"/>
            <a:ext cx="6350" cy="56515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438400" y="2209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9718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2590800" y="274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x</a:t>
            </a:r>
          </a:p>
        </p:txBody>
      </p:sp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2628900" y="2578100"/>
          <a:ext cx="2555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4880" imgH="393480" progId="Equation.3">
                  <p:embed/>
                </p:oleObj>
              </mc:Choice>
              <mc:Fallback>
                <p:oleObj name="Equation" r:id="rId7" imgW="16488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578100"/>
                        <a:ext cx="255588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0" name="Line 34"/>
          <p:cNvSpPr>
            <a:spLocks noChangeShapeType="1"/>
          </p:cNvSpPr>
          <p:nvPr/>
        </p:nvSpPr>
        <p:spPr bwMode="auto">
          <a:xfrm flipV="1">
            <a:off x="2425700" y="2311400"/>
            <a:ext cx="558800" cy="527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2890838" y="22621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2438400" y="28575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5257800" y="3048000"/>
          <a:ext cx="31242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3000" imgH="507960" progId="Equation.3">
                  <p:embed/>
                </p:oleObj>
              </mc:Choice>
              <mc:Fallback>
                <p:oleObj name="Equation" r:id="rId9" imgW="1143000" imgH="50796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3124200" cy="138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5486400" y="4267200"/>
          <a:ext cx="182721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34680" imgH="393480" progId="Equation.3">
                  <p:embed/>
                </p:oleObj>
              </mc:Choice>
              <mc:Fallback>
                <p:oleObj name="Equation" r:id="rId11" imgW="634680" imgH="393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1827213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5334000" y="5468938"/>
          <a:ext cx="31591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55600" imgH="507960" progId="Equation.3">
                  <p:embed/>
                </p:oleObj>
              </mc:Choice>
              <mc:Fallback>
                <p:oleObj name="Equation" r:id="rId13" imgW="1155600" imgH="50796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68938"/>
                        <a:ext cx="3159125" cy="138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45296"/>
              </p:ext>
            </p:extLst>
          </p:nvPr>
        </p:nvGraphicFramePr>
        <p:xfrm>
          <a:off x="2517775" y="5794375"/>
          <a:ext cx="1746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61760" imgH="304560" progId="Equation.DSMT4">
                  <p:embed/>
                </p:oleObj>
              </mc:Choice>
              <mc:Fallback>
                <p:oleObj name="Equation" r:id="rId15" imgW="761760" imgH="3045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5794375"/>
                        <a:ext cx="1746250" cy="698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  <p:bldP spid="9238" grpId="0" autoUpdateAnimBg="0"/>
      <p:bldP spid="9244" grpId="0" animBg="1"/>
      <p:bldP spid="9246" grpId="0" autoUpdateAnimBg="0"/>
      <p:bldP spid="9247" grpId="0" autoUpdateAnimBg="0"/>
      <p:bldP spid="9248" grpId="0" autoUpdateAnimBg="0"/>
      <p:bldP spid="9250" grpId="0" animBg="1"/>
      <p:bldP spid="92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Let's generalize the conversion from polar to rectangular coordinates.</a:t>
            </a:r>
          </a:p>
        </p:txBody>
      </p:sp>
      <p:graphicFrame>
        <p:nvGraphicFramePr>
          <p:cNvPr id="16384" name="Object 0"/>
          <p:cNvGraphicFramePr>
            <a:graphicFrameLocks noChangeAspect="1"/>
          </p:cNvGraphicFramePr>
          <p:nvPr/>
        </p:nvGraphicFramePr>
        <p:xfrm>
          <a:off x="5715000" y="1676400"/>
          <a:ext cx="17541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393480" progId="Equation.3">
                  <p:embed/>
                </p:oleObj>
              </mc:Choice>
              <mc:Fallback>
                <p:oleObj name="Equation" r:id="rId2" imgW="609480" imgH="3934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76400"/>
                        <a:ext cx="1754188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7" descr="pol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81200"/>
            <a:ext cx="3933825" cy="3733800"/>
          </a:xfrm>
          <a:prstGeom prst="rect">
            <a:avLst/>
          </a:prstGeom>
          <a:noFill/>
        </p:spPr>
      </p:pic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819400" y="2743200"/>
          <a:ext cx="827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2720" imgH="215640" progId="Equation.3">
                  <p:embed/>
                </p:oleObj>
              </mc:Choice>
              <mc:Fallback>
                <p:oleObj name="Equation" r:id="rId5" imgW="3427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827088" cy="465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048000" y="3276600"/>
            <a:ext cx="6350" cy="56515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1460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67000" y="3733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x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646363" y="3544888"/>
          <a:ext cx="3810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544888"/>
                        <a:ext cx="381000" cy="352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501900" y="3302000"/>
            <a:ext cx="558800" cy="527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967038" y="3252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38481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715000" y="4038600"/>
          <a:ext cx="171767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96880" imgH="393480" progId="Equation.3">
                  <p:embed/>
                </p:oleObj>
              </mc:Choice>
              <mc:Fallback>
                <p:oleObj name="Equation" r:id="rId9" imgW="596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38600"/>
                        <a:ext cx="1717675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638800" y="3124200"/>
          <a:ext cx="1936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72840" imgH="177480" progId="Equation.3">
                  <p:embed/>
                </p:oleObj>
              </mc:Choice>
              <mc:Fallback>
                <p:oleObj name="Equation" r:id="rId11" imgW="672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1936750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638800" y="5562600"/>
          <a:ext cx="19002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60240" imgH="203040" progId="Equation.3">
                  <p:embed/>
                </p:oleObj>
              </mc:Choice>
              <mc:Fallback>
                <p:oleObj name="Equation" r:id="rId13" imgW="660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62600"/>
                        <a:ext cx="1900238" cy="585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utoUpdateAnimBg="0"/>
      <p:bldP spid="10251" grpId="0" autoUpdateAnimBg="0"/>
      <p:bldP spid="10252" grpId="0" autoUpdateAnimBg="0"/>
      <p:bldP spid="10254" grpId="0" animBg="1"/>
      <p:bldP spid="102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773601"/>
              </p:ext>
            </p:extLst>
          </p:nvPr>
        </p:nvGraphicFramePr>
        <p:xfrm>
          <a:off x="228600" y="152400"/>
          <a:ext cx="7805738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660240" progId="Equation.DSMT4">
                  <p:embed/>
                </p:oleObj>
              </mc:Choice>
              <mc:Fallback>
                <p:oleObj name="Equation" r:id="rId2" imgW="306036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7805738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1066"/>
              </p:ext>
            </p:extLst>
          </p:nvPr>
        </p:nvGraphicFramePr>
        <p:xfrm>
          <a:off x="457200" y="2209800"/>
          <a:ext cx="17176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177480" progId="Equation.DSMT4">
                  <p:embed/>
                </p:oleObj>
              </mc:Choice>
              <mc:Fallback>
                <p:oleObj name="Equation" r:id="rId4" imgW="6728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17176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791074"/>
              </p:ext>
            </p:extLst>
          </p:nvPr>
        </p:nvGraphicFramePr>
        <p:xfrm>
          <a:off x="501650" y="2895600"/>
          <a:ext cx="17827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177480" progId="Equation.DSMT4">
                  <p:embed/>
                </p:oleObj>
              </mc:Choice>
              <mc:Fallback>
                <p:oleObj name="Equation" r:id="rId6" imgW="6984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95600"/>
                        <a:ext cx="17827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338056"/>
              </p:ext>
            </p:extLst>
          </p:nvPr>
        </p:nvGraphicFramePr>
        <p:xfrm>
          <a:off x="2895600" y="2971800"/>
          <a:ext cx="11017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11017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56649"/>
              </p:ext>
            </p:extLst>
          </p:nvPr>
        </p:nvGraphicFramePr>
        <p:xfrm>
          <a:off x="5502275" y="2178050"/>
          <a:ext cx="16843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60240" imgH="203040" progId="Equation.DSMT4">
                  <p:embed/>
                </p:oleObj>
              </mc:Choice>
              <mc:Fallback>
                <p:oleObj name="Equation" r:id="rId10" imgW="6602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2178050"/>
                        <a:ext cx="168433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981951"/>
              </p:ext>
            </p:extLst>
          </p:nvPr>
        </p:nvGraphicFramePr>
        <p:xfrm>
          <a:off x="5530850" y="2895600"/>
          <a:ext cx="17494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5800" imgH="203040" progId="Equation.DSMT4">
                  <p:embed/>
                </p:oleObj>
              </mc:Choice>
              <mc:Fallback>
                <p:oleObj name="Equation" r:id="rId12" imgW="685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2895600"/>
                        <a:ext cx="17494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365012"/>
              </p:ext>
            </p:extLst>
          </p:nvPr>
        </p:nvGraphicFramePr>
        <p:xfrm>
          <a:off x="7716838" y="2940050"/>
          <a:ext cx="9064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55320" imgH="203040" progId="Equation.DSMT4">
                  <p:embed/>
                </p:oleObj>
              </mc:Choice>
              <mc:Fallback>
                <p:oleObj name="Equation" r:id="rId14" imgW="3553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8" y="2940050"/>
                        <a:ext cx="90646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90094"/>
              </p:ext>
            </p:extLst>
          </p:nvPr>
        </p:nvGraphicFramePr>
        <p:xfrm>
          <a:off x="3048000" y="4038600"/>
          <a:ext cx="23971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39600" imgH="253800" progId="Equation.DSMT4">
                  <p:embed/>
                </p:oleObj>
              </mc:Choice>
              <mc:Fallback>
                <p:oleObj name="Equation" r:id="rId16" imgW="9396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23971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645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37476-AF24-D6A3-802D-FA742B345BD2}"/>
              </a:ext>
            </a:extLst>
          </p:cNvPr>
          <p:cNvSpPr txBox="1"/>
          <p:nvPr/>
        </p:nvSpPr>
        <p:spPr>
          <a:xfrm>
            <a:off x="1259632" y="40466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240453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201127"/>
              </p:ext>
            </p:extLst>
          </p:nvPr>
        </p:nvGraphicFramePr>
        <p:xfrm>
          <a:off x="486057" y="1184222"/>
          <a:ext cx="2974446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228600" progId="Equation.DSMT4">
                  <p:embed/>
                </p:oleObj>
              </mc:Choice>
              <mc:Fallback>
                <p:oleObj name="Equation" r:id="rId2" imgW="9270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57" y="1184222"/>
                        <a:ext cx="2974446" cy="73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0513" y="169863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00080"/>
                </a:solidFill>
                <a:latin typeface="Arial" charset="0"/>
              </a:rPr>
              <a:t>Convert the rectangular coordinate system equation to a polar coordinate system equation.</a:t>
            </a:r>
          </a:p>
        </p:txBody>
      </p:sp>
      <p:pic>
        <p:nvPicPr>
          <p:cNvPr id="12294" name="Picture 6" descr="graph pap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52613"/>
            <a:ext cx="4572000" cy="4105275"/>
          </a:xfrm>
          <a:prstGeom prst="rect">
            <a:avLst/>
          </a:prstGeom>
          <a:noFill/>
        </p:spPr>
      </p:pic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031875" y="2786063"/>
            <a:ext cx="2371725" cy="2265362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>
              <a:solidFill>
                <a:srgbClr val="800080"/>
              </a:solidFill>
            </a:endParaRP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657600" y="990600"/>
          <a:ext cx="237648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5480" imgH="279360" progId="Equation.3">
                  <p:embed/>
                </p:oleObj>
              </mc:Choice>
              <mc:Fallback>
                <p:oleObj name="Equation" r:id="rId5" imgW="825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990600"/>
                        <a:ext cx="2376488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61997"/>
              </p:ext>
            </p:extLst>
          </p:nvPr>
        </p:nvGraphicFramePr>
        <p:xfrm>
          <a:off x="6562725" y="1111250"/>
          <a:ext cx="1555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1111250"/>
                        <a:ext cx="15557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28600" y="1295400"/>
            <a:ext cx="152400" cy="533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81000" y="1219200"/>
            <a:ext cx="15240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33400" y="1219200"/>
            <a:ext cx="1371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590800" y="1295400"/>
            <a:ext cx="152400" cy="533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743200" y="1143000"/>
            <a:ext cx="15240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895600" y="1143000"/>
            <a:ext cx="381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0" y="1143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6600"/>
                </a:solidFill>
                <a:sym typeface="Symbol" pitchFamily="18" charset="2"/>
              </a:rPr>
              <a:t></a:t>
            </a:r>
            <a:endParaRPr lang="en-US" sz="3600" b="1" dirty="0">
              <a:solidFill>
                <a:srgbClr val="FF6600"/>
              </a:solidFill>
            </a:endParaRPr>
          </a:p>
        </p:txBody>
      </p:sp>
      <p:pic>
        <p:nvPicPr>
          <p:cNvPr id="12307" name="Picture 19" descr="pola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057400"/>
            <a:ext cx="3683000" cy="3709988"/>
          </a:xfrm>
          <a:prstGeom prst="rect">
            <a:avLst/>
          </a:prstGeom>
          <a:noFill/>
        </p:spPr>
      </p:pic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724400" y="5670550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800080"/>
                </a:solidFill>
                <a:latin typeface="Arial" charset="0"/>
              </a:rPr>
              <a:t>r</a:t>
            </a:r>
            <a:r>
              <a:rPr lang="en-US" b="1" dirty="0">
                <a:solidFill>
                  <a:srgbClr val="800080"/>
                </a:solidFill>
                <a:latin typeface="Arial" charset="0"/>
              </a:rPr>
              <a:t> must be </a:t>
            </a:r>
            <a:r>
              <a:rPr lang="en-US" b="1" dirty="0">
                <a:solidFill>
                  <a:srgbClr val="800080"/>
                </a:solidFill>
                <a:latin typeface="Arial" charset="0"/>
                <a:sym typeface="Symbol" pitchFamily="18" charset="2"/>
              </a:rPr>
              <a:t> 6 but there is no restriction on </a:t>
            </a:r>
            <a:r>
              <a:rPr lang="en-US" b="1" i="1" dirty="0">
                <a:solidFill>
                  <a:srgbClr val="800080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b="1" dirty="0">
                <a:solidFill>
                  <a:srgbClr val="800080"/>
                </a:solidFill>
                <a:latin typeface="Arial" charset="0"/>
                <a:sym typeface="Symbol" pitchFamily="18" charset="2"/>
              </a:rPr>
              <a:t> so consider all values.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5638800" y="2794000"/>
            <a:ext cx="2286000" cy="2235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78610"/>
              </p:ext>
            </p:extLst>
          </p:nvPr>
        </p:nvGraphicFramePr>
        <p:xfrm>
          <a:off x="4264819" y="864714"/>
          <a:ext cx="4300538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92160" imgH="457200" progId="Equation.DSMT4">
                  <p:embed/>
                </p:oleObj>
              </mc:Choice>
              <mc:Fallback>
                <p:oleObj name="Equation" r:id="rId10" imgW="1892160" imgH="4572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819" y="864714"/>
                        <a:ext cx="4300538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288" y="5935663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Before we do the conversion let's look at the graph.</a:t>
            </a:r>
          </a:p>
        </p:txBody>
      </p:sp>
      <p:sp>
        <p:nvSpPr>
          <p:cNvPr id="12313" name="Arc 25"/>
          <p:cNvSpPr>
            <a:spLocks/>
          </p:cNvSpPr>
          <p:nvPr/>
        </p:nvSpPr>
        <p:spPr bwMode="auto">
          <a:xfrm flipH="1">
            <a:off x="7010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6"/>
          <p:cNvSpPr>
            <a:spLocks/>
          </p:cNvSpPr>
          <p:nvPr/>
        </p:nvSpPr>
        <p:spPr bwMode="auto">
          <a:xfrm flipH="1">
            <a:off x="7391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7"/>
          <p:cNvSpPr>
            <a:spLocks/>
          </p:cNvSpPr>
          <p:nvPr/>
        </p:nvSpPr>
        <p:spPr bwMode="auto">
          <a:xfrm flipH="1">
            <a:off x="7772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3AA831-BA08-D397-79E2-FC94CA3F8C75}"/>
              </a:ext>
            </a:extLst>
          </p:cNvPr>
          <p:cNvSpPr txBox="1"/>
          <p:nvPr/>
        </p:nvSpPr>
        <p:spPr>
          <a:xfrm>
            <a:off x="2168776" y="3259723"/>
            <a:ext cx="197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BB8AD6-5E95-2F12-7C20-7F9C308242ED}"/>
              </a:ext>
            </a:extLst>
          </p:cNvPr>
          <p:cNvSpPr txBox="1"/>
          <p:nvPr/>
        </p:nvSpPr>
        <p:spPr>
          <a:xfrm>
            <a:off x="2568116" y="3555584"/>
            <a:ext cx="197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6" grpId="0" autoUpdateAnimBg="0"/>
      <p:bldP spid="12308" grpId="0" autoUpdateAnimBg="0"/>
      <p:bldP spid="12309" grpId="0" animBg="1"/>
      <p:bldP spid="12293" grpId="0" autoUpdateAnimBg="0"/>
      <p:bldP spid="12313" grpId="0" animBg="1"/>
      <p:bldP spid="12314" grpId="0" animBg="1"/>
      <p:bldP spid="123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0513" y="169863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Convert the rectangular coordinate system equation to a polar coordinate system equation.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019800" y="685800"/>
          <a:ext cx="16002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228600" progId="Equation.3">
                  <p:embed/>
                </p:oleObj>
              </mc:Choice>
              <mc:Fallback>
                <p:oleObj name="Equation" r:id="rId2" imgW="558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85800"/>
                        <a:ext cx="16002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24000" y="2667000"/>
          <a:ext cx="1936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177480" progId="Equation.3">
                  <p:embed/>
                </p:oleObj>
              </mc:Choice>
              <mc:Fallback>
                <p:oleObj name="Equation" r:id="rId4" imgW="672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1936750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600200" y="3810000"/>
          <a:ext cx="19002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240" imgH="203040" progId="Equation.3">
                  <p:embed/>
                </p:oleObj>
              </mc:Choice>
              <mc:Fallback>
                <p:oleObj name="Equation" r:id="rId6" imgW="660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1900238" cy="585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5257800" y="3124200"/>
          <a:ext cx="3543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280" imgH="241200" progId="Equation.3">
                  <p:embed/>
                </p:oleObj>
              </mc:Choice>
              <mc:Fallback>
                <p:oleObj name="Equation" r:id="rId8" imgW="12952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24200"/>
                        <a:ext cx="3543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257800" y="4038600"/>
          <a:ext cx="32305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80800" imgH="203040" progId="Equation.3">
                  <p:embed/>
                </p:oleObj>
              </mc:Choice>
              <mc:Fallback>
                <p:oleObj name="Equation" r:id="rId10" imgW="11808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38600"/>
                        <a:ext cx="323056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324600" y="13716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substitute in for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y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0" y="5181600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We wouldn't recognize what this equation looked like in polar coordinates but looking at the rectangular equation we'd know it was a parabola.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600" y="1295400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What are the polar conversions we found for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2209800" y="2667000"/>
            <a:ext cx="12192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3429000" y="1143000"/>
            <a:ext cx="25908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2209800" y="3810000"/>
            <a:ext cx="12954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>
              <a:solidFill>
                <a:srgbClr val="008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3505200" y="1219200"/>
            <a:ext cx="3810000" cy="2743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  <p:bldP spid="13323" grpId="0" animBg="1"/>
      <p:bldP spid="13324" grpId="0" animBg="1"/>
      <p:bldP spid="13325" grpId="0" animBg="1" autoUpdateAnimBg="0"/>
      <p:bldP spid="133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7358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Example:  Find r in Polar given:     </a:t>
                </a:r>
              </a:p>
              <a:p>
                <a:r>
                  <a:rPr lang="en-US" sz="3600" dirty="0"/>
                  <a:t>  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sz="3600" b="0" i="1" smtClean="0">
                        <a:latin typeface="Cambria Math"/>
                      </a:rPr>
                      <m:t>𝑥</m:t>
                    </m:r>
                    <m:r>
                      <a:rPr lang="en-US" sz="3600" b="0" i="1" smtClean="0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/>
                      </a:rPr>
                      <m:t>𝑦</m:t>
                    </m:r>
                    <m:r>
                      <a:rPr lang="en-US" sz="3600" b="0" i="1" smtClean="0">
                        <a:latin typeface="Cambria Math"/>
                      </a:rPr>
                      <m:t>=4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735888" cy="1200329"/>
              </a:xfrm>
              <a:prstGeom prst="rect">
                <a:avLst/>
              </a:prstGeom>
              <a:blipFill>
                <a:blip r:embed="rId2"/>
                <a:stretch>
                  <a:fillRect l="-2163" t="-8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74880" y="2348880"/>
                <a:ext cx="398519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𝑟𝑐𝑜𝑠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𝑟𝑠𝑖𝑛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880" y="2348880"/>
                <a:ext cx="398519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5576" y="3645024"/>
                <a:ext cx="416043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3600" i="1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645024"/>
                <a:ext cx="416043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AD0DCFE-2E8F-4E50-F7B0-500CCE263F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09060"/>
              </p:ext>
            </p:extLst>
          </p:nvPr>
        </p:nvGraphicFramePr>
        <p:xfrm>
          <a:off x="899592" y="4784544"/>
          <a:ext cx="325913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5920" imgH="393480" progId="Equation.DSMT4">
                  <p:embed/>
                </p:oleObj>
              </mc:Choice>
              <mc:Fallback>
                <p:oleObj name="Equation" r:id="rId5" imgW="1015920" imgH="393480" progId="Equation.DSMT4">
                  <p:embed/>
                  <p:pic>
                    <p:nvPicPr>
                      <p:cNvPr id="122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784544"/>
                        <a:ext cx="3259137" cy="1263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499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5AC8C-249A-43AA-9538-673FB124A659}" type="slidenum">
              <a:rPr lang="en-US"/>
              <a:pPr/>
              <a:t>18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6322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Write the following rectangular equation in polar form for </a:t>
            </a:r>
            <a:r>
              <a:rPr lang="en-US" sz="3200" i="1" dirty="0"/>
              <a:t>r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7148"/>
            <a:ext cx="8062664" cy="49512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2x – 3y = 6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760479"/>
              </p:ext>
            </p:extLst>
          </p:nvPr>
        </p:nvGraphicFramePr>
        <p:xfrm>
          <a:off x="6553200" y="1628800"/>
          <a:ext cx="2022244" cy="294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49160" imgH="1091880" progId="Equation.DSMT4">
                  <p:embed/>
                </p:oleObj>
              </mc:Choice>
              <mc:Fallback>
                <p:oleObj name="Equation" r:id="rId2" imgW="749160" imgH="1091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28800"/>
                        <a:ext cx="2022244" cy="294669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492836"/>
              </p:ext>
            </p:extLst>
          </p:nvPr>
        </p:nvGraphicFramePr>
        <p:xfrm>
          <a:off x="403677" y="2527762"/>
          <a:ext cx="37226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177480" progId="Equation.DSMT4">
                  <p:embed/>
                </p:oleObj>
              </mc:Choice>
              <mc:Fallback>
                <p:oleObj name="Equation" r:id="rId4" imgW="14601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77" y="2527762"/>
                        <a:ext cx="37226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26A49E92-F01C-C769-38C1-333EBA822A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683519"/>
              </p:ext>
            </p:extLst>
          </p:nvPr>
        </p:nvGraphicFramePr>
        <p:xfrm>
          <a:off x="500514" y="3643543"/>
          <a:ext cx="35290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200" imgH="253800" progId="Equation.DSMT4">
                  <p:embed/>
                </p:oleObj>
              </mc:Choice>
              <mc:Fallback>
                <p:oleObj name="Equation" r:id="rId6" imgW="1384200" imgH="25380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14" y="3643543"/>
                        <a:ext cx="35290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051B9AA4-1503-5E7B-8102-53206E21BF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390557"/>
              </p:ext>
            </p:extLst>
          </p:nvPr>
        </p:nvGraphicFramePr>
        <p:xfrm>
          <a:off x="420847" y="4994114"/>
          <a:ext cx="336708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20480" imgH="444240" progId="Equation.DSMT4">
                  <p:embed/>
                </p:oleObj>
              </mc:Choice>
              <mc:Fallback>
                <p:oleObj name="Equation" r:id="rId8" imgW="1320480" imgH="444240" progId="Equation.DSMT4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7" y="4994114"/>
                        <a:ext cx="3367088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CDF1-8377-3FFE-6EEB-5C8A7620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5B6A-56AF-D545-BDEC-48C4169C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You are familiar with plotting with a rectangular coordinate system.</a:t>
            </a:r>
          </a:p>
        </p:txBody>
      </p:sp>
      <p:pic>
        <p:nvPicPr>
          <p:cNvPr id="3076" name="Picture 4" descr="graph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4297363" cy="369252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76800" y="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We are going to look at a new coordinate system called the polar coordinate system.</a:t>
            </a:r>
          </a:p>
        </p:txBody>
      </p:sp>
      <p:pic>
        <p:nvPicPr>
          <p:cNvPr id="3081" name="Picture 9" descr="p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4137025" cy="416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1B98B-0F98-4001-AD71-D422DBECBD77}" type="slidenum">
              <a:rPr lang="en-US"/>
              <a:pPr/>
              <a:t>20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Write Polar Equation in Rectangular Form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Given  r = 2 sin </a:t>
            </a:r>
            <a:r>
              <a:rPr lang="el-GR" dirty="0"/>
              <a:t>θ</a:t>
            </a:r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We know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Thus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And</a:t>
            </a:r>
            <a:endParaRPr lang="el-GR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542336"/>
              </p:ext>
            </p:extLst>
          </p:nvPr>
        </p:nvGraphicFramePr>
        <p:xfrm>
          <a:off x="4046538" y="2770188"/>
          <a:ext cx="2339975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888840" progId="Equation.DSMT4">
                  <p:embed/>
                </p:oleObj>
              </mc:Choice>
              <mc:Fallback>
                <p:oleObj name="Equation" r:id="rId2" imgW="85068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2770188"/>
                        <a:ext cx="2339975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HW on p. 691 #’s 1-7 odd, 11, 13, 20, 21-35 odd</a:t>
            </a:r>
          </a:p>
        </p:txBody>
      </p:sp>
    </p:spTree>
    <p:extLst>
      <p:ext uri="{BB962C8B-B14F-4D97-AF65-F5344CB8AC3E}">
        <p14:creationId xmlns:p14="http://schemas.microsoft.com/office/powerpoint/2010/main" val="4083773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E28B3-D881-4369-A886-351200B10767}"/>
              </a:ext>
            </a:extLst>
          </p:cNvPr>
          <p:cNvSpPr txBox="1"/>
          <p:nvPr/>
        </p:nvSpPr>
        <p:spPr>
          <a:xfrm>
            <a:off x="971600" y="2060848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Graphing Polar Coordinates</a:t>
            </a:r>
          </a:p>
        </p:txBody>
      </p:sp>
    </p:spTree>
    <p:extLst>
      <p:ext uri="{BB962C8B-B14F-4D97-AF65-F5344CB8AC3E}">
        <p14:creationId xmlns:p14="http://schemas.microsoft.com/office/powerpoint/2010/main" val="417302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6756400" y="4437063"/>
            <a:ext cx="347663" cy="373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7270750" y="4165600"/>
            <a:ext cx="304800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097713" y="2782888"/>
            <a:ext cx="533400" cy="609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6516688" y="2884488"/>
            <a:ext cx="381000" cy="533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The center of the graph is called the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pole</a:t>
            </a:r>
            <a:r>
              <a:rPr lang="en-US" b="1">
                <a:solidFill>
                  <a:srgbClr val="660066"/>
                </a:solidFill>
                <a:latin typeface="Arial" charset="0"/>
              </a:rPr>
              <a:t>.</a:t>
            </a:r>
          </a:p>
        </p:txBody>
      </p:sp>
      <p:pic>
        <p:nvPicPr>
          <p:cNvPr id="4101" name="Picture 5" descr="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1212850"/>
            <a:ext cx="5446712" cy="5486400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24400" y="2286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Angles are measured from the positive </a:t>
            </a:r>
            <a:r>
              <a:rPr lang="en-US" b="1" i="1">
                <a:solidFill>
                  <a:srgbClr val="660066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660066"/>
                </a:solidFill>
                <a:latin typeface="Arial" charset="0"/>
              </a:rPr>
              <a:t> axis.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867400" y="12954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Points are represented by a radius and an angle  </a:t>
            </a:r>
            <a:endParaRPr lang="en-US" b="1">
              <a:solidFill>
                <a:srgbClr val="660066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310313" y="2641600"/>
            <a:ext cx="1676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(</a:t>
            </a:r>
            <a:r>
              <a:rPr lang="en-US" sz="4800" i="1"/>
              <a:t>r</a:t>
            </a:r>
            <a:r>
              <a:rPr lang="en-US" sz="4800"/>
              <a:t>, </a:t>
            </a:r>
            <a:r>
              <a:rPr lang="en-US" sz="4800" i="1">
                <a:sym typeface="Symbol" pitchFamily="18" charset="2"/>
              </a:rPr>
              <a:t></a:t>
            </a:r>
            <a:r>
              <a:rPr lang="en-US" sz="4800">
                <a:sym typeface="Symbol" pitchFamily="18" charset="2"/>
              </a:rPr>
              <a:t>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791200" y="2057400"/>
            <a:ext cx="11430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Arial" charset="0"/>
              </a:rPr>
              <a:t>radius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942263" y="2057400"/>
            <a:ext cx="9906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angle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867400" y="3733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To plot the point</a:t>
            </a:r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6629400" y="4114800"/>
          <a:ext cx="1219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431640" progId="Equation.3">
                  <p:embed/>
                </p:oleObj>
              </mc:Choice>
              <mc:Fallback>
                <p:oleObj name="Equation" r:id="rId3" imgW="43164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14800"/>
                        <a:ext cx="1219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867400" y="5181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First find the angle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2819400" y="2286000"/>
            <a:ext cx="1676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791200" y="57912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Then move out along the terminal side 5</a:t>
            </a:r>
          </a:p>
        </p:txBody>
      </p:sp>
      <p:sp>
        <p:nvSpPr>
          <p:cNvPr id="4119" name="Arc 23"/>
          <p:cNvSpPr>
            <a:spLocks/>
          </p:cNvSpPr>
          <p:nvPr/>
        </p:nvSpPr>
        <p:spPr bwMode="auto">
          <a:xfrm>
            <a:off x="2971800" y="3733800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rc 24"/>
          <p:cNvSpPr>
            <a:spLocks/>
          </p:cNvSpPr>
          <p:nvPr/>
        </p:nvSpPr>
        <p:spPr bwMode="auto">
          <a:xfrm>
            <a:off x="3167063" y="3533775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rc 25"/>
          <p:cNvSpPr>
            <a:spLocks/>
          </p:cNvSpPr>
          <p:nvPr/>
        </p:nvSpPr>
        <p:spPr bwMode="auto">
          <a:xfrm>
            <a:off x="3367088" y="3338513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Arc 26"/>
          <p:cNvSpPr>
            <a:spLocks/>
          </p:cNvSpPr>
          <p:nvPr/>
        </p:nvSpPr>
        <p:spPr bwMode="auto">
          <a:xfrm>
            <a:off x="3567113" y="3157538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rc 27"/>
          <p:cNvSpPr>
            <a:spLocks/>
          </p:cNvSpPr>
          <p:nvPr/>
        </p:nvSpPr>
        <p:spPr bwMode="auto">
          <a:xfrm>
            <a:off x="3771900" y="2947988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3700463" y="2847975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2286000" y="1066800"/>
            <a:ext cx="5334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Freeform 31"/>
          <p:cNvSpPr>
            <a:spLocks/>
          </p:cNvSpPr>
          <p:nvPr/>
        </p:nvSpPr>
        <p:spPr bwMode="auto">
          <a:xfrm>
            <a:off x="3581400" y="3276600"/>
            <a:ext cx="317500" cy="685800"/>
          </a:xfrm>
          <a:custGeom>
            <a:avLst/>
            <a:gdLst/>
            <a:ahLst/>
            <a:cxnLst>
              <a:cxn ang="0">
                <a:pos x="144" y="432"/>
              </a:cxn>
              <a:cxn ang="0">
                <a:pos x="192" y="240"/>
              </a:cxn>
              <a:cxn ang="0">
                <a:pos x="96" y="96"/>
              </a:cxn>
              <a:cxn ang="0">
                <a:pos x="0" y="0"/>
              </a:cxn>
            </a:cxnLst>
            <a:rect l="0" t="0" r="r" b="b"/>
            <a:pathLst>
              <a:path w="200" h="432">
                <a:moveTo>
                  <a:pt x="144" y="432"/>
                </a:moveTo>
                <a:cubicBezTo>
                  <a:pt x="172" y="364"/>
                  <a:pt x="200" y="296"/>
                  <a:pt x="192" y="240"/>
                </a:cubicBezTo>
                <a:cubicBezTo>
                  <a:pt x="184" y="184"/>
                  <a:pt x="128" y="136"/>
                  <a:pt x="96" y="96"/>
                </a:cubicBezTo>
                <a:cubicBezTo>
                  <a:pt x="64" y="56"/>
                  <a:pt x="32" y="28"/>
                  <a:pt x="0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 animBg="1"/>
      <p:bldP spid="4115" grpId="0" animBg="1"/>
      <p:bldP spid="4110" grpId="0" animBg="1"/>
      <p:bldP spid="4108" grpId="0" animBg="1"/>
      <p:bldP spid="4103" grpId="0" autoUpdateAnimBg="0"/>
      <p:bldP spid="4104" grpId="0" animBg="1"/>
      <p:bldP spid="4105" grpId="0" autoUpdateAnimBg="0"/>
      <p:bldP spid="4107" grpId="0" autoUpdateAnimBg="0"/>
      <p:bldP spid="4109" grpId="0" animBg="1" autoUpdateAnimBg="0"/>
      <p:bldP spid="4111" grpId="0" animBg="1" autoUpdateAnimBg="0"/>
      <p:bldP spid="4112" grpId="0" autoUpdateAnimBg="0"/>
      <p:bldP spid="4116" grpId="0" autoUpdateAnimBg="0"/>
      <p:bldP spid="4117" grpId="0" animBg="1"/>
      <p:bldP spid="4118" grpId="0" autoUpdateAnimBg="0"/>
      <p:bldP spid="4119" grpId="0" animBg="1"/>
      <p:bldP spid="4120" grpId="0" animBg="1"/>
      <p:bldP spid="4121" grpId="0" animBg="1"/>
      <p:bldP spid="4122" grpId="0" animBg="1"/>
      <p:bldP spid="4123" grpId="0" animBg="1"/>
      <p:bldP spid="4125" grpId="0" animBg="1"/>
      <p:bldP spid="4102" grpId="0" animBg="1"/>
      <p:bldP spid="4126" grpId="0" animBg="1"/>
      <p:bldP spid="4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1198563"/>
            <a:ext cx="5446712" cy="548640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2286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A negative angle would be measured clockwise like usual.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867400" y="1905000"/>
            <a:ext cx="31353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To plot a point with a negative radius, find the terminal side of the angle but then measure from the pole in the negative (opposite) direction of the terminal side.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6191250" y="685800"/>
          <a:ext cx="1685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31640" progId="Equation.3">
                  <p:embed/>
                </p:oleObj>
              </mc:Choice>
              <mc:Fallback>
                <p:oleObj name="Equation" r:id="rId3" imgW="59688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685800"/>
                        <a:ext cx="1685925" cy="1066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Line 18"/>
          <p:cNvSpPr>
            <a:spLocks noChangeShapeType="1"/>
          </p:cNvSpPr>
          <p:nvPr/>
        </p:nvSpPr>
        <p:spPr bwMode="auto">
          <a:xfrm flipH="1" flipV="1">
            <a:off x="1600200" y="1828800"/>
            <a:ext cx="1252538" cy="2124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6238875" y="5410200"/>
          <a:ext cx="1795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431640" progId="Equation.3">
                  <p:embed/>
                </p:oleObj>
              </mc:Choice>
              <mc:Fallback>
                <p:oleObj name="Equation" r:id="rId5" imgW="634680" imgH="4316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5410200"/>
                        <a:ext cx="1795463" cy="10668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2862263" y="3962400"/>
            <a:ext cx="1176337" cy="20574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Arc 31"/>
          <p:cNvSpPr>
            <a:spLocks/>
          </p:cNvSpPr>
          <p:nvPr/>
        </p:nvSpPr>
        <p:spPr bwMode="auto">
          <a:xfrm>
            <a:off x="3152775" y="4562475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Arc 20"/>
          <p:cNvSpPr>
            <a:spLocks/>
          </p:cNvSpPr>
          <p:nvPr/>
        </p:nvSpPr>
        <p:spPr bwMode="auto">
          <a:xfrm>
            <a:off x="2854325" y="4111625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Arc 26"/>
          <p:cNvSpPr>
            <a:spLocks/>
          </p:cNvSpPr>
          <p:nvPr/>
        </p:nvSpPr>
        <p:spPr bwMode="auto">
          <a:xfrm>
            <a:off x="3017838" y="4332288"/>
            <a:ext cx="169862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Arc 27"/>
          <p:cNvSpPr>
            <a:spLocks/>
          </p:cNvSpPr>
          <p:nvPr/>
        </p:nvSpPr>
        <p:spPr bwMode="auto">
          <a:xfrm>
            <a:off x="3276600" y="4800600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3276600" y="4800600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1143000" y="3962400"/>
            <a:ext cx="1676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Arc 33"/>
          <p:cNvSpPr>
            <a:spLocks/>
          </p:cNvSpPr>
          <p:nvPr/>
        </p:nvSpPr>
        <p:spPr bwMode="auto">
          <a:xfrm>
            <a:off x="2574925" y="406400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4" name="Arc 34"/>
          <p:cNvSpPr>
            <a:spLocks/>
          </p:cNvSpPr>
          <p:nvPr/>
        </p:nvSpPr>
        <p:spPr bwMode="auto">
          <a:xfrm>
            <a:off x="2390775" y="422910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5" name="Arc 35"/>
          <p:cNvSpPr>
            <a:spLocks/>
          </p:cNvSpPr>
          <p:nvPr/>
        </p:nvSpPr>
        <p:spPr bwMode="auto">
          <a:xfrm>
            <a:off x="2193925" y="442595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>
            <a:off x="2514600" y="4038600"/>
            <a:ext cx="1041400" cy="5588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240"/>
              </a:cxn>
              <a:cxn ang="0">
                <a:pos x="432" y="336"/>
              </a:cxn>
              <a:cxn ang="0">
                <a:pos x="240" y="336"/>
              </a:cxn>
              <a:cxn ang="0">
                <a:pos x="48" y="288"/>
              </a:cxn>
              <a:cxn ang="0">
                <a:pos x="0" y="240"/>
              </a:cxn>
            </a:cxnLst>
            <a:rect l="0" t="0" r="r" b="b"/>
            <a:pathLst>
              <a:path w="656" h="352">
                <a:moveTo>
                  <a:pt x="624" y="0"/>
                </a:moveTo>
                <a:cubicBezTo>
                  <a:pt x="640" y="92"/>
                  <a:pt x="656" y="184"/>
                  <a:pt x="624" y="240"/>
                </a:cubicBezTo>
                <a:cubicBezTo>
                  <a:pt x="592" y="296"/>
                  <a:pt x="496" y="320"/>
                  <a:pt x="432" y="336"/>
                </a:cubicBezTo>
                <a:cubicBezTo>
                  <a:pt x="368" y="352"/>
                  <a:pt x="304" y="344"/>
                  <a:pt x="240" y="336"/>
                </a:cubicBezTo>
                <a:cubicBezTo>
                  <a:pt x="176" y="328"/>
                  <a:pt x="88" y="304"/>
                  <a:pt x="48" y="288"/>
                </a:cubicBezTo>
                <a:cubicBezTo>
                  <a:pt x="8" y="272"/>
                  <a:pt x="4" y="256"/>
                  <a:pt x="0" y="24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2514600" y="3035300"/>
            <a:ext cx="1092200" cy="927100"/>
          </a:xfrm>
          <a:custGeom>
            <a:avLst/>
            <a:gdLst/>
            <a:ahLst/>
            <a:cxnLst>
              <a:cxn ang="0">
                <a:pos x="672" y="584"/>
              </a:cxn>
              <a:cxn ang="0">
                <a:pos x="672" y="344"/>
              </a:cxn>
              <a:cxn ang="0">
                <a:pos x="576" y="152"/>
              </a:cxn>
              <a:cxn ang="0">
                <a:pos x="432" y="56"/>
              </a:cxn>
              <a:cxn ang="0">
                <a:pos x="240" y="8"/>
              </a:cxn>
              <a:cxn ang="0">
                <a:pos x="0" y="104"/>
              </a:cxn>
            </a:cxnLst>
            <a:rect l="0" t="0" r="r" b="b"/>
            <a:pathLst>
              <a:path w="688" h="584">
                <a:moveTo>
                  <a:pt x="672" y="584"/>
                </a:moveTo>
                <a:cubicBezTo>
                  <a:pt x="680" y="500"/>
                  <a:pt x="688" y="416"/>
                  <a:pt x="672" y="344"/>
                </a:cubicBezTo>
                <a:cubicBezTo>
                  <a:pt x="656" y="272"/>
                  <a:pt x="616" y="200"/>
                  <a:pt x="576" y="152"/>
                </a:cubicBezTo>
                <a:cubicBezTo>
                  <a:pt x="536" y="104"/>
                  <a:pt x="488" y="80"/>
                  <a:pt x="432" y="56"/>
                </a:cubicBezTo>
                <a:cubicBezTo>
                  <a:pt x="376" y="32"/>
                  <a:pt x="312" y="0"/>
                  <a:pt x="240" y="8"/>
                </a:cubicBezTo>
                <a:cubicBezTo>
                  <a:pt x="168" y="16"/>
                  <a:pt x="84" y="60"/>
                  <a:pt x="0" y="104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utoUpdateAnimBg="0"/>
      <p:bldP spid="5138" grpId="0" animBg="1"/>
      <p:bldP spid="5150" grpId="0" animBg="1"/>
      <p:bldP spid="5151" grpId="0" animBg="1"/>
      <p:bldP spid="5140" grpId="0" animBg="1"/>
      <p:bldP spid="5146" grpId="0" animBg="1"/>
      <p:bldP spid="5147" grpId="0" animBg="1"/>
      <p:bldP spid="5145" grpId="0" animBg="1"/>
      <p:bldP spid="5152" grpId="0" animBg="1"/>
      <p:bldP spid="5153" grpId="0" animBg="1" autoUpdateAnimBg="0"/>
      <p:bldP spid="5154" grpId="0" animBg="1" autoUpdateAnimBg="0"/>
      <p:bldP spid="5155" grpId="0" animBg="1" autoUpdateAnimBg="0"/>
      <p:bldP spid="5156" grpId="0" animBg="1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1198563"/>
            <a:ext cx="5446712" cy="5486400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6049" y="671512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Let's plot the following points: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852738" y="1676400"/>
            <a:ext cx="766762" cy="2276475"/>
            <a:chOff x="1797" y="1056"/>
            <a:chExt cx="483" cy="1434"/>
          </a:xfrm>
        </p:grpSpPr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1797" y="1056"/>
              <a:ext cx="6" cy="143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1872" y="1872"/>
              <a:ext cx="408" cy="576"/>
            </a:xfrm>
            <a:custGeom>
              <a:avLst/>
              <a:gdLst/>
              <a:ahLst/>
              <a:cxnLst>
                <a:cxn ang="0">
                  <a:pos x="336" y="576"/>
                </a:cxn>
                <a:cxn ang="0">
                  <a:pos x="384" y="288"/>
                </a:cxn>
                <a:cxn ang="0">
                  <a:pos x="192" y="48"/>
                </a:cxn>
                <a:cxn ang="0">
                  <a:pos x="0" y="0"/>
                </a:cxn>
              </a:cxnLst>
              <a:rect l="0" t="0" r="r" b="b"/>
              <a:pathLst>
                <a:path w="408" h="576">
                  <a:moveTo>
                    <a:pt x="336" y="576"/>
                  </a:moveTo>
                  <a:cubicBezTo>
                    <a:pt x="372" y="476"/>
                    <a:pt x="408" y="376"/>
                    <a:pt x="384" y="288"/>
                  </a:cubicBezTo>
                  <a:cubicBezTo>
                    <a:pt x="360" y="200"/>
                    <a:pt x="256" y="96"/>
                    <a:pt x="192" y="48"/>
                  </a:cubicBezTo>
                  <a:cubicBezTo>
                    <a:pt x="128" y="0"/>
                    <a:pt x="64" y="0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2740025" y="192722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2819400" y="1752600"/>
            <a:ext cx="658813" cy="4430713"/>
            <a:chOff x="1801" y="1088"/>
            <a:chExt cx="415" cy="2791"/>
          </a:xfrm>
        </p:grpSpPr>
        <p:grpSp>
          <p:nvGrpSpPr>
            <p:cNvPr id="6166" name="Group 22"/>
            <p:cNvGrpSpPr>
              <a:grpSpLocks/>
            </p:cNvGrpSpPr>
            <p:nvPr/>
          </p:nvGrpSpPr>
          <p:grpSpPr bwMode="auto">
            <a:xfrm>
              <a:off x="1801" y="1088"/>
              <a:ext cx="12" cy="2791"/>
              <a:chOff x="1801" y="1088"/>
              <a:chExt cx="12" cy="2791"/>
            </a:xfrm>
          </p:grpSpPr>
          <p:sp>
            <p:nvSpPr>
              <p:cNvPr id="6153" name="Line 9"/>
              <p:cNvSpPr>
                <a:spLocks noChangeShapeType="1"/>
              </p:cNvSpPr>
              <p:nvPr/>
            </p:nvSpPr>
            <p:spPr bwMode="auto">
              <a:xfrm flipH="1" flipV="1">
                <a:off x="1801" y="1088"/>
                <a:ext cx="2" cy="1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1813" y="2535"/>
                <a:ext cx="0" cy="13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1872" y="2544"/>
              <a:ext cx="344" cy="48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288" y="288"/>
                </a:cxn>
                <a:cxn ang="0">
                  <a:pos x="0" y="480"/>
                </a:cxn>
              </a:cxnLst>
              <a:rect l="0" t="0" r="r" b="b"/>
              <a:pathLst>
                <a:path w="344" h="480">
                  <a:moveTo>
                    <a:pt x="336" y="0"/>
                  </a:moveTo>
                  <a:cubicBezTo>
                    <a:pt x="340" y="104"/>
                    <a:pt x="344" y="208"/>
                    <a:pt x="288" y="288"/>
                  </a:cubicBezTo>
                  <a:cubicBezTo>
                    <a:pt x="232" y="368"/>
                    <a:pt x="116" y="424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867400" y="3048000"/>
            <a:ext cx="304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Notice unlike in the rectangular coordinate system, there are many ways to list the same point.</a:t>
            </a:r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2328863" y="1600200"/>
            <a:ext cx="1346200" cy="2882900"/>
            <a:chOff x="1456" y="1008"/>
            <a:chExt cx="848" cy="1816"/>
          </a:xfrm>
        </p:grpSpPr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1788" y="1008"/>
              <a:ext cx="0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1456" y="1744"/>
              <a:ext cx="848" cy="1080"/>
            </a:xfrm>
            <a:custGeom>
              <a:avLst/>
              <a:gdLst/>
              <a:ahLst/>
              <a:cxnLst>
                <a:cxn ang="0">
                  <a:pos x="656" y="656"/>
                </a:cxn>
                <a:cxn ang="0">
                  <a:pos x="608" y="368"/>
                </a:cxn>
                <a:cxn ang="0">
                  <a:pos x="368" y="272"/>
                </a:cxn>
                <a:cxn ang="0">
                  <a:pos x="80" y="368"/>
                </a:cxn>
                <a:cxn ang="0">
                  <a:pos x="32" y="800"/>
                </a:cxn>
                <a:cxn ang="0">
                  <a:pos x="272" y="1040"/>
                </a:cxn>
                <a:cxn ang="0">
                  <a:pos x="560" y="1040"/>
                </a:cxn>
                <a:cxn ang="0">
                  <a:pos x="800" y="800"/>
                </a:cxn>
                <a:cxn ang="0">
                  <a:pos x="848" y="512"/>
                </a:cxn>
                <a:cxn ang="0">
                  <a:pos x="800" y="224"/>
                </a:cxn>
                <a:cxn ang="0">
                  <a:pos x="608" y="32"/>
                </a:cxn>
                <a:cxn ang="0">
                  <a:pos x="416" y="32"/>
                </a:cxn>
              </a:cxnLst>
              <a:rect l="0" t="0" r="r" b="b"/>
              <a:pathLst>
                <a:path w="848" h="1080">
                  <a:moveTo>
                    <a:pt x="656" y="656"/>
                  </a:moveTo>
                  <a:cubicBezTo>
                    <a:pt x="656" y="544"/>
                    <a:pt x="656" y="432"/>
                    <a:pt x="608" y="368"/>
                  </a:cubicBezTo>
                  <a:cubicBezTo>
                    <a:pt x="560" y="304"/>
                    <a:pt x="456" y="272"/>
                    <a:pt x="368" y="272"/>
                  </a:cubicBezTo>
                  <a:cubicBezTo>
                    <a:pt x="280" y="272"/>
                    <a:pt x="136" y="280"/>
                    <a:pt x="80" y="368"/>
                  </a:cubicBezTo>
                  <a:cubicBezTo>
                    <a:pt x="24" y="456"/>
                    <a:pt x="0" y="688"/>
                    <a:pt x="32" y="800"/>
                  </a:cubicBezTo>
                  <a:cubicBezTo>
                    <a:pt x="64" y="912"/>
                    <a:pt x="184" y="1000"/>
                    <a:pt x="272" y="1040"/>
                  </a:cubicBezTo>
                  <a:cubicBezTo>
                    <a:pt x="360" y="1080"/>
                    <a:pt x="472" y="1080"/>
                    <a:pt x="560" y="1040"/>
                  </a:cubicBezTo>
                  <a:cubicBezTo>
                    <a:pt x="648" y="1000"/>
                    <a:pt x="752" y="888"/>
                    <a:pt x="800" y="800"/>
                  </a:cubicBezTo>
                  <a:cubicBezTo>
                    <a:pt x="848" y="712"/>
                    <a:pt x="848" y="608"/>
                    <a:pt x="848" y="512"/>
                  </a:cubicBezTo>
                  <a:cubicBezTo>
                    <a:pt x="848" y="416"/>
                    <a:pt x="840" y="304"/>
                    <a:pt x="800" y="224"/>
                  </a:cubicBezTo>
                  <a:cubicBezTo>
                    <a:pt x="760" y="144"/>
                    <a:pt x="672" y="64"/>
                    <a:pt x="608" y="32"/>
                  </a:cubicBezTo>
                  <a:cubicBezTo>
                    <a:pt x="544" y="0"/>
                    <a:pt x="480" y="16"/>
                    <a:pt x="416" y="3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2157413" y="1614488"/>
            <a:ext cx="1244600" cy="3021012"/>
            <a:chOff x="1387" y="1008"/>
            <a:chExt cx="784" cy="1903"/>
          </a:xfrm>
        </p:grpSpPr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1806" y="1008"/>
              <a:ext cx="0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1387" y="2135"/>
              <a:ext cx="784" cy="776"/>
            </a:xfrm>
            <a:custGeom>
              <a:avLst/>
              <a:gdLst/>
              <a:ahLst/>
              <a:cxnLst>
                <a:cxn ang="0">
                  <a:pos x="784" y="400"/>
                </a:cxn>
                <a:cxn ang="0">
                  <a:pos x="640" y="640"/>
                </a:cxn>
                <a:cxn ang="0">
                  <a:pos x="208" y="736"/>
                </a:cxn>
                <a:cxn ang="0">
                  <a:pos x="16" y="400"/>
                </a:cxn>
                <a:cxn ang="0">
                  <a:pos x="112" y="64"/>
                </a:cxn>
                <a:cxn ang="0">
                  <a:pos x="352" y="16"/>
                </a:cxn>
              </a:cxnLst>
              <a:rect l="0" t="0" r="r" b="b"/>
              <a:pathLst>
                <a:path w="784" h="776">
                  <a:moveTo>
                    <a:pt x="784" y="400"/>
                  </a:moveTo>
                  <a:cubicBezTo>
                    <a:pt x="760" y="492"/>
                    <a:pt x="736" y="584"/>
                    <a:pt x="640" y="640"/>
                  </a:cubicBezTo>
                  <a:cubicBezTo>
                    <a:pt x="544" y="696"/>
                    <a:pt x="312" y="776"/>
                    <a:pt x="208" y="736"/>
                  </a:cubicBezTo>
                  <a:cubicBezTo>
                    <a:pt x="104" y="696"/>
                    <a:pt x="32" y="512"/>
                    <a:pt x="16" y="400"/>
                  </a:cubicBezTo>
                  <a:cubicBezTo>
                    <a:pt x="0" y="288"/>
                    <a:pt x="56" y="128"/>
                    <a:pt x="112" y="64"/>
                  </a:cubicBezTo>
                  <a:cubicBezTo>
                    <a:pt x="168" y="0"/>
                    <a:pt x="260" y="8"/>
                    <a:pt x="352" y="1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2724150" y="270827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2738438" y="2708275"/>
            <a:ext cx="228600" cy="228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2714449" y="2720975"/>
            <a:ext cx="228600" cy="228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4">
            <a:extLst>
              <a:ext uri="{FF2B5EF4-FFF2-40B4-BE49-F238E27FC236}">
                <a16:creationId xmlns:a16="http://schemas.microsoft.com/office/drawing/2014/main" id="{C245AEFA-84F1-4EF4-8583-731A61CEC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082168"/>
              </p:ext>
            </p:extLst>
          </p:nvPr>
        </p:nvGraphicFramePr>
        <p:xfrm>
          <a:off x="5716588" y="164939"/>
          <a:ext cx="1154166" cy="109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457200" progId="Equation.DSMT4">
                  <p:embed/>
                </p:oleObj>
              </mc:Choice>
              <mc:Fallback>
                <p:oleObj name="Equation" r:id="rId3" imgW="482400" imgH="457200" progId="Equation.DSMT4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64939"/>
                        <a:ext cx="1154166" cy="1093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>
            <a:extLst>
              <a:ext uri="{FF2B5EF4-FFF2-40B4-BE49-F238E27FC236}">
                <a16:creationId xmlns:a16="http://schemas.microsoft.com/office/drawing/2014/main" id="{4B122361-36A6-4BB8-B456-27E234588D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188132"/>
              </p:ext>
            </p:extLst>
          </p:nvPr>
        </p:nvGraphicFramePr>
        <p:xfrm>
          <a:off x="7156504" y="132979"/>
          <a:ext cx="15843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400" imgH="457200" progId="Equation.DSMT4">
                  <p:embed/>
                </p:oleObj>
              </mc:Choice>
              <mc:Fallback>
                <p:oleObj name="Equation" r:id="rId5" imgW="698400" imgH="457200" progId="Equation.DSMT4">
                  <p:embed/>
                  <p:pic>
                    <p:nvPicPr>
                      <p:cNvPr id="29" name="Object 4">
                        <a:extLst>
                          <a:ext uri="{FF2B5EF4-FFF2-40B4-BE49-F238E27FC236}">
                            <a16:creationId xmlns:a16="http://schemas.microsoft.com/office/drawing/2014/main" id="{C245AEFA-84F1-4EF4-8583-731A61CECE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504" y="132979"/>
                        <a:ext cx="15843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C279314F-373C-4868-AE31-2505AC5FB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097365"/>
              </p:ext>
            </p:extLst>
          </p:nvPr>
        </p:nvGraphicFramePr>
        <p:xfrm>
          <a:off x="5716588" y="1477963"/>
          <a:ext cx="126841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8720" imgH="457200" progId="Equation.DSMT4">
                  <p:embed/>
                </p:oleObj>
              </mc:Choice>
              <mc:Fallback>
                <p:oleObj name="Equation" r:id="rId7" imgW="558720" imgH="457200" progId="Equation.DSMT4">
                  <p:embed/>
                  <p:pic>
                    <p:nvPicPr>
                      <p:cNvPr id="31" name="Object 4">
                        <a:extLst>
                          <a:ext uri="{FF2B5EF4-FFF2-40B4-BE49-F238E27FC236}">
                            <a16:creationId xmlns:a16="http://schemas.microsoft.com/office/drawing/2014/main" id="{4B122361-36A6-4BB8-B456-27E234588D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477963"/>
                        <a:ext cx="1268412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5494ACF3-B061-41B0-97B3-B4ECF70D7461}"/>
              </a:ext>
            </a:extLst>
          </p:cNvPr>
          <p:cNvSpPr/>
          <p:nvPr/>
        </p:nvSpPr>
        <p:spPr>
          <a:xfrm>
            <a:off x="2732001" y="2744726"/>
            <a:ext cx="205947" cy="221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3" name="Object 4">
            <a:extLst>
              <a:ext uri="{FF2B5EF4-FFF2-40B4-BE49-F238E27FC236}">
                <a16:creationId xmlns:a16="http://schemas.microsoft.com/office/drawing/2014/main" id="{46409CCF-F8FD-40CA-A9F3-8DF14D689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11496"/>
              </p:ext>
            </p:extLst>
          </p:nvPr>
        </p:nvGraphicFramePr>
        <p:xfrm>
          <a:off x="7156504" y="1358188"/>
          <a:ext cx="152876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2840" imgH="482400" progId="Equation.DSMT4">
                  <p:embed/>
                </p:oleObj>
              </mc:Choice>
              <mc:Fallback>
                <p:oleObj name="Equation" r:id="rId9" imgW="672840" imgH="482400" progId="Equation.DSMT4">
                  <p:embed/>
                  <p:pic>
                    <p:nvPicPr>
                      <p:cNvPr id="32" name="Object 4">
                        <a:extLst>
                          <a:ext uri="{FF2B5EF4-FFF2-40B4-BE49-F238E27FC236}">
                            <a16:creationId xmlns:a16="http://schemas.microsoft.com/office/drawing/2014/main" id="{C279314F-373C-4868-AE31-2505AC5FBE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504" y="1358188"/>
                        <a:ext cx="1528762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>
            <a:extLst>
              <a:ext uri="{FF2B5EF4-FFF2-40B4-BE49-F238E27FC236}">
                <a16:creationId xmlns:a16="http://schemas.microsoft.com/office/drawing/2014/main" id="{4611E9F8-DA4E-989F-6B71-8730ED33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72" y="13494"/>
            <a:ext cx="5568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What is the coordinate of the given: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9" grpId="0" animBg="1"/>
      <p:bldP spid="6174" grpId="0" autoUpdateAnimBg="0"/>
      <p:bldP spid="6168" grpId="0" animBg="1"/>
      <p:bldP spid="6173" grpId="0" animBg="1"/>
      <p:bldP spid="6178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5" name="Group 41"/>
          <p:cNvGrpSpPr>
            <a:grpSpLocks/>
          </p:cNvGrpSpPr>
          <p:nvPr/>
        </p:nvGrpSpPr>
        <p:grpSpPr bwMode="auto">
          <a:xfrm>
            <a:off x="533400" y="1828800"/>
            <a:ext cx="4038600" cy="3733800"/>
            <a:chOff x="336" y="1152"/>
            <a:chExt cx="2232" cy="2064"/>
          </a:xfrm>
        </p:grpSpPr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36" y="1152"/>
              <a:ext cx="2208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5" name="Group 21"/>
            <p:cNvGrpSpPr>
              <a:grpSpLocks/>
            </p:cNvGrpSpPr>
            <p:nvPr/>
          </p:nvGrpSpPr>
          <p:grpSpPr bwMode="auto">
            <a:xfrm>
              <a:off x="336" y="1152"/>
              <a:ext cx="2232" cy="2030"/>
              <a:chOff x="900" y="360"/>
              <a:chExt cx="5580" cy="5076"/>
            </a:xfrm>
          </p:grpSpPr>
          <p:pic>
            <p:nvPicPr>
              <p:cNvPr id="11286" name="Picture 2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39" y="716"/>
                <a:ext cx="4330" cy="4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87" name="Text Box 23"/>
              <p:cNvSpPr txBox="1">
                <a:spLocks noChangeArrowheads="1"/>
              </p:cNvSpPr>
              <p:nvPr/>
            </p:nvSpPr>
            <p:spPr bwMode="auto">
              <a:xfrm>
                <a:off x="5481" y="3641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330</a:t>
                </a:r>
                <a:r>
                  <a:rPr lang="en-US" sz="1800">
                    <a:sym typeface="Symbol" pitchFamily="18" charset="2"/>
                  </a:rPr>
                  <a:t></a:t>
                </a:r>
                <a:endParaRPr lang="en-US" sz="1800"/>
              </a:p>
            </p:txBody>
          </p:sp>
          <p:sp>
            <p:nvSpPr>
              <p:cNvPr id="11288" name="Text Box 24"/>
              <p:cNvSpPr txBox="1">
                <a:spLocks noChangeArrowheads="1"/>
              </p:cNvSpPr>
              <p:nvPr/>
            </p:nvSpPr>
            <p:spPr bwMode="auto">
              <a:xfrm>
                <a:off x="5055" y="4160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315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89" name="Text Box 25"/>
              <p:cNvSpPr txBox="1">
                <a:spLocks noChangeArrowheads="1"/>
              </p:cNvSpPr>
              <p:nvPr/>
            </p:nvSpPr>
            <p:spPr bwMode="auto">
              <a:xfrm>
                <a:off x="4564" y="4551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300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0" name="Text Box 26"/>
              <p:cNvSpPr txBox="1">
                <a:spLocks noChangeArrowheads="1"/>
              </p:cNvSpPr>
              <p:nvPr/>
            </p:nvSpPr>
            <p:spPr bwMode="auto">
              <a:xfrm>
                <a:off x="3367" y="4932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270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1" name="Text Box 27"/>
              <p:cNvSpPr txBox="1">
                <a:spLocks noChangeArrowheads="1"/>
              </p:cNvSpPr>
              <p:nvPr/>
            </p:nvSpPr>
            <p:spPr bwMode="auto">
              <a:xfrm>
                <a:off x="2066" y="4719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240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2" name="Text Box 28"/>
              <p:cNvSpPr txBox="1">
                <a:spLocks noChangeArrowheads="1"/>
              </p:cNvSpPr>
              <p:nvPr/>
            </p:nvSpPr>
            <p:spPr bwMode="auto">
              <a:xfrm>
                <a:off x="1686" y="4335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225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3" name="Text Box 29"/>
              <p:cNvSpPr txBox="1">
                <a:spLocks noChangeArrowheads="1"/>
              </p:cNvSpPr>
              <p:nvPr/>
            </p:nvSpPr>
            <p:spPr bwMode="auto">
              <a:xfrm>
                <a:off x="1307" y="3891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210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4" name="Text Box 30"/>
              <p:cNvSpPr txBox="1">
                <a:spLocks noChangeArrowheads="1"/>
              </p:cNvSpPr>
              <p:nvPr/>
            </p:nvSpPr>
            <p:spPr bwMode="auto">
              <a:xfrm>
                <a:off x="900" y="2535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180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1247" y="1587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150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1584" y="1036"/>
                <a:ext cx="943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135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7" name="Text Box 33"/>
              <p:cNvSpPr txBox="1">
                <a:spLocks noChangeArrowheads="1"/>
              </p:cNvSpPr>
              <p:nvPr/>
            </p:nvSpPr>
            <p:spPr bwMode="auto">
              <a:xfrm>
                <a:off x="2094" y="604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120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8" name="Text Box 34"/>
              <p:cNvSpPr txBox="1">
                <a:spLocks noChangeArrowheads="1"/>
              </p:cNvSpPr>
              <p:nvPr/>
            </p:nvSpPr>
            <p:spPr bwMode="auto">
              <a:xfrm>
                <a:off x="5661" y="2641"/>
                <a:ext cx="666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9" name="Text Box 35"/>
              <p:cNvSpPr txBox="1">
                <a:spLocks noChangeArrowheads="1"/>
              </p:cNvSpPr>
              <p:nvPr/>
            </p:nvSpPr>
            <p:spPr bwMode="auto">
              <a:xfrm>
                <a:off x="3392" y="360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90</a:t>
                </a:r>
                <a:r>
                  <a:rPr lang="en-US" sz="1800">
                    <a:sym typeface="Symbol" pitchFamily="18" charset="2"/>
                  </a:rPr>
                  <a:t></a:t>
                </a:r>
                <a:endParaRPr lang="en-US" sz="1800"/>
              </a:p>
            </p:txBody>
          </p:sp>
          <p:sp>
            <p:nvSpPr>
              <p:cNvPr id="11300" name="Text Box 36"/>
              <p:cNvSpPr txBox="1">
                <a:spLocks noChangeArrowheads="1"/>
              </p:cNvSpPr>
              <p:nvPr/>
            </p:nvSpPr>
            <p:spPr bwMode="auto">
              <a:xfrm>
                <a:off x="4564" y="688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60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301" name="Text Box 37"/>
              <p:cNvSpPr txBox="1">
                <a:spLocks noChangeArrowheads="1"/>
              </p:cNvSpPr>
              <p:nvPr/>
            </p:nvSpPr>
            <p:spPr bwMode="auto">
              <a:xfrm>
                <a:off x="5405" y="1507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5064" y="1024"/>
                <a:ext cx="833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45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</p:grpSp>
      </p:grp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04800" y="5334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Polar coordinates can also be given with the angle in degrees.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5562600" y="1447800"/>
            <a:ext cx="2286000" cy="762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(8, 210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638800" y="2743200"/>
            <a:ext cx="2590800" cy="762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(6, -120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562600" y="3962400"/>
            <a:ext cx="2514600" cy="762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(-5, 300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1371600" y="424815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2009775" y="4438650"/>
            <a:ext cx="152400" cy="152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2076450" y="2876550"/>
            <a:ext cx="152400" cy="1524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486400" y="5334000"/>
            <a:ext cx="2514600" cy="7620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(-3, 540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2952750" y="3590925"/>
            <a:ext cx="152400" cy="152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 animBg="1" autoUpdateAnimBg="0"/>
      <p:bldP spid="11307" grpId="0" animBg="1" autoUpdateAnimBg="0"/>
      <p:bldP spid="11308" grpId="0" animBg="1" autoUpdateAnimBg="0"/>
      <p:bldP spid="11309" grpId="0" animBg="1"/>
      <p:bldP spid="11310" grpId="0" animBg="1"/>
      <p:bldP spid="11311" grpId="0" animBg="1"/>
      <p:bldP spid="11312" grpId="0" animBg="1" autoUpdateAnimBg="0"/>
      <p:bldP spid="11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ph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4297363" cy="3692525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93243"/>
            <a:ext cx="7799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Converting from rectangular coordinate system to polar coordinate system.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05200" y="1143000"/>
            <a:ext cx="990600" cy="5191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(3, 4)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971800" y="1905000"/>
            <a:ext cx="3810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95625" y="2371725"/>
            <a:ext cx="5334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  <a:sym typeface="Symbol" pitchFamily="18" charset="2"/>
              </a:rPr>
              <a:t></a:t>
            </a:r>
            <a:endParaRPr lang="en-US" sz="3600" b="1" i="1">
              <a:latin typeface="Arial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2819400" y="1712913"/>
            <a:ext cx="1171575" cy="1335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856038" y="16287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57800" y="12954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Based on the trig you know can you see how to find </a:t>
            </a:r>
            <a:r>
              <a:rPr lang="en-US" b="1" i="1">
                <a:solidFill>
                  <a:schemeClr val="accent2"/>
                </a:solidFill>
                <a:latin typeface="Arial" charset="0"/>
              </a:rPr>
              <a:t>r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?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962400" y="19050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4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35275" y="3019425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276600" y="2971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3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019800" y="3429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 = </a:t>
            </a:r>
            <a:r>
              <a:rPr lang="en-US" sz="3600" b="1">
                <a:latin typeface="Arial" charset="0"/>
              </a:rPr>
              <a:t>5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715000" y="2590800"/>
          <a:ext cx="21209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6560" imgH="203040" progId="Equation.3">
                  <p:embed/>
                </p:oleObj>
              </mc:Choice>
              <mc:Fallback>
                <p:oleObj name="Equation" r:id="rId3" imgW="73656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90800"/>
                        <a:ext cx="21209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5715000" y="4114800"/>
          <a:ext cx="17526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393480" progId="Equation.3">
                  <p:embed/>
                </p:oleObj>
              </mc:Choice>
              <mc:Fallback>
                <p:oleObj name="Equation" r:id="rId5" imgW="5968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17526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5489575" y="5410200"/>
          <a:ext cx="36544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44520" imgH="431640" progId="Equation.3">
                  <p:embed/>
                </p:oleObj>
              </mc:Choice>
              <mc:Fallback>
                <p:oleObj name="Equation" r:id="rId7" imgW="1244520" imgH="431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5410200"/>
                        <a:ext cx="365442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895600" y="5105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We'll find </a:t>
            </a:r>
            <a:r>
              <a:rPr lang="en-US" b="1" i="1">
                <a:solidFill>
                  <a:srgbClr val="FF3300"/>
                </a:solidFill>
                <a:latin typeface="Arial" charset="0"/>
                <a:sym typeface="Symbol" pitchFamily="18" charset="2"/>
              </a:rPr>
              <a:t> </a:t>
            </a:r>
            <a:r>
              <a:rPr lang="en-US" b="1">
                <a:solidFill>
                  <a:srgbClr val="FF3300"/>
                </a:solidFill>
                <a:latin typeface="Arial" charset="0"/>
                <a:sym typeface="Symbol" pitchFamily="18" charset="2"/>
              </a:rPr>
              <a:t>in radians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52800" y="5791200"/>
            <a:ext cx="18288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(5, 0.93)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01600" y="58832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Arial" charset="0"/>
              </a:rPr>
              <a:t>polar coordinates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 autoUpdateAnimBg="0"/>
      <p:bldP spid="7177" grpId="0" animBg="1" autoUpdateAnimBg="0"/>
      <p:bldP spid="7175" grpId="0" animBg="1"/>
      <p:bldP spid="7178" grpId="0" autoUpdateAnimBg="0"/>
      <p:bldP spid="7179" grpId="0" animBg="1"/>
      <p:bldP spid="7180" grpId="0" autoUpdateAnimBg="0"/>
      <p:bldP spid="7181" grpId="0" animBg="1"/>
      <p:bldP spid="7182" grpId="0" autoUpdateAnimBg="0"/>
      <p:bldP spid="7184" grpId="0" autoUpdateAnimBg="0"/>
      <p:bldP spid="7188" grpId="0" autoUpdateAnimBg="0"/>
      <p:bldP spid="7189" grpId="0" animBg="1" autoUpdateAnimBg="0"/>
      <p:bldP spid="71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raph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4297363" cy="3692525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Generalizing to find formulas for converting from rectangular to polar coordinates.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05200" y="1143000"/>
            <a:ext cx="990600" cy="5191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, </a:t>
            </a:r>
            <a:r>
              <a:rPr lang="en-US" sz="2800" b="1" i="1"/>
              <a:t>y</a:t>
            </a:r>
            <a:r>
              <a:rPr lang="en-US" sz="2800" b="1"/>
              <a:t>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971800" y="1905000"/>
            <a:ext cx="3810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95625" y="2371725"/>
            <a:ext cx="5334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  <a:sym typeface="Symbol" pitchFamily="18" charset="2"/>
              </a:rPr>
              <a:t></a:t>
            </a:r>
            <a:endParaRPr lang="en-US" sz="3600" b="1" i="1">
              <a:latin typeface="Arial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2819400" y="1712913"/>
            <a:ext cx="1171575" cy="1335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856038" y="16287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962400" y="19050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y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835275" y="3019425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76600" y="2971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x</a:t>
            </a:r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5715000" y="1371600"/>
          <a:ext cx="21939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760" imgH="228600" progId="Equation.3">
                  <p:embed/>
                </p:oleObj>
              </mc:Choice>
              <mc:Fallback>
                <p:oleObj name="Equation" r:id="rId3" imgW="7617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371600"/>
                        <a:ext cx="21939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867400" y="3733800"/>
          <a:ext cx="178911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1789113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5700713" y="2289175"/>
          <a:ext cx="2376487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279360" progId="Equation.3">
                  <p:embed/>
                </p:oleObj>
              </mc:Choice>
              <mc:Fallback>
                <p:oleObj name="Equation" r:id="rId7" imgW="825480" imgH="27936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2289175"/>
                        <a:ext cx="2376487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5684838" y="4973638"/>
          <a:ext cx="24606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38080" imgH="431640" progId="Equation.3">
                  <p:embed/>
                </p:oleObj>
              </mc:Choice>
              <mc:Fallback>
                <p:oleObj name="Equation" r:id="rId9" imgW="838080" imgH="431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4973638"/>
                        <a:ext cx="2460625" cy="1266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198" grpId="0" animBg="1" autoUpdateAnimBg="0"/>
      <p:bldP spid="8199" grpId="0" animBg="1"/>
      <p:bldP spid="8203" grpId="0" animBg="1"/>
      <p:bldP spid="8204" grpId="0" autoUpdateAnimBg="0"/>
      <p:bldP spid="8205" grpId="0" animBg="1"/>
      <p:bldP spid="820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523</Words>
  <Application>Microsoft Office PowerPoint</Application>
  <PresentationFormat>On-screen Show (4:3)</PresentationFormat>
  <Paragraphs>96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 Math</vt:lpstr>
      <vt:lpstr>Times New Roman</vt:lpstr>
      <vt:lpstr>Wingdings</vt:lpstr>
      <vt:lpstr>Default Design</vt:lpstr>
      <vt:lpstr>Microsoft WordArt 3.2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the following rectangular equation in polar form for r</vt:lpstr>
      <vt:lpstr>PowerPoint Presentation</vt:lpstr>
      <vt:lpstr>Write Polar Equation in Rectangular 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Qayumi, Enayat</cp:lastModifiedBy>
  <cp:revision>82</cp:revision>
  <dcterms:created xsi:type="dcterms:W3CDTF">2003-10-17T01:37:32Z</dcterms:created>
  <dcterms:modified xsi:type="dcterms:W3CDTF">2023-05-11T16:28:27Z</dcterms:modified>
</cp:coreProperties>
</file>