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4"/>
  </p:notesMasterIdLst>
  <p:sldIdLst>
    <p:sldId id="256" r:id="rId4"/>
    <p:sldId id="304" r:id="rId5"/>
    <p:sldId id="305" r:id="rId6"/>
    <p:sldId id="306" r:id="rId7"/>
    <p:sldId id="302" r:id="rId8"/>
    <p:sldId id="301" r:id="rId9"/>
    <p:sldId id="299" r:id="rId10"/>
    <p:sldId id="300" r:id="rId11"/>
    <p:sldId id="265" r:id="rId12"/>
    <p:sldId id="30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6BC22-E20D-4823-A395-CA1CC1ADEB8E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038A9-CF3D-4124-B4A2-92B6FC31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6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46E55B9-CABA-E33F-ADA2-5ADF572A1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/>
            <a:fld id="{3860FA60-1A78-4B55-919A-882BC843E41B}" type="slidenum">
              <a:rPr lang="en-US" altLang="en-US" sz="1200">
                <a:latin typeface="Arial" panose="020B0604020202020204" pitchFamily="34" charset="0"/>
              </a:rPr>
              <a:pPr algn="r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65100B8-851A-FF1C-7C34-5B7EDE75A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1038"/>
            <a:ext cx="6049963" cy="34036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58C0578-7BA7-A305-EFCF-53F6BD7F3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4" eaLnBrk="1" hangingPunct="1"/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7D2D-255A-5FE4-EEED-BF33F29FA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D6EC7-BD03-0791-EDA5-CCB82F3C2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1AD70-6FFA-9DE4-82B3-D5F20C4F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CB657-510F-396C-59B4-7A8032AC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97FBF-B9BB-79F6-02C5-DC2C3A58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0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3D4D-99A9-23A7-382E-2545988EE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2E416-660C-B38C-9B19-D93A8D89A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20F5-5351-31A3-1F0E-5890EF3F8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30120-A4A9-86E1-6F6F-977AD687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387EA-05AA-5DB5-6013-10B01C13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6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895DF-DB65-FC41-A287-952459057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54712-9F21-8B5B-D407-67DE741D2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FB6D9-203F-6F71-21DB-EA127831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454C2-170E-4662-3252-80D764856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0A935-AE52-273B-2649-25FB57E1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46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0B710AF-0993-EE93-1795-3F9284C9E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6A4DB099-9A93-E91E-C9F6-7153FC3C6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B590983F-B413-FBD7-EE33-92C6CD0AC6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2977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7BA942A-571A-E039-BF31-ACFA8F76B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587A817-4512-8DA5-B371-7CA2948F2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9480165-9574-E19F-C1B6-6EE3FEE3A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0011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476C796-FCD1-654F-E047-A61AE98E0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0831625E-7AD1-2474-2C6A-07E653513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004F2B2-CCC6-4A5C-D77B-0020113CB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8151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62088"/>
            <a:ext cx="53848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88"/>
            <a:ext cx="53848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E67D0E3-2613-5334-BD53-A433C7157E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B815E7A0-C681-1B4E-DBC6-15383238B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6F360C5-C9FC-E1E6-BA5D-4CDAEDA82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3705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06F21C0-3DA7-7AAA-5E2C-9AD59956F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850EA3F1-D076-B556-1A0E-6DAD064575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0164264D-6DE5-DBD0-20AB-EEBDD2752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6166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77C227C5-27BC-0197-FA86-2919B507D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EC89B115-9525-A7D0-8B8C-B35D0132B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8AEEE73-D6B3-89E7-5758-AE1358EDC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9513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B1B1742D-8192-B151-EED1-C46A3B2535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F2BA9D8C-8B0A-1FD8-3C3A-1E5CB1C90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BF4DC48-7DB6-0BB0-6423-70D51A0C5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9205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05B6DF6-F0AB-0156-7918-21BE41C466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B7CC0EB-B7E6-9213-88AB-080F00AE8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8B36191-AA1A-37C1-F438-EED32ED887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817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D823C-6FEA-2286-536F-DBB5E7AA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648AE-CE79-1D7C-1ACC-F368748D6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692CF-2288-31B4-A508-BA211F26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F1374-BD20-1D59-C006-61AB5B66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E746D-138F-1B66-5789-B4091B1D0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26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A901147-33BE-294F-D19C-CCD7499C0B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A0F8FF3-5301-5576-0447-10B75F87A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460C218F-975B-A36B-8569-BECF6EDCE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53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14B64D8-7369-74C8-69B0-F9F94360B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EC9048D0-8001-BF08-FD76-59BDB29B6A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C1FEF4D3-BFFF-478A-72AA-164651A391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5227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5333" y="152400"/>
            <a:ext cx="2777067" cy="6565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4133" y="152400"/>
            <a:ext cx="8128000" cy="6565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A3BD873-AE00-A7E1-01F6-5346759675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0E051E4-26E5-C04B-DF32-F16DC521DD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CFCC8E5-F882-6B92-8C62-6EC0D463AB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4353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B1415F-542A-8946-81E6-BEA3FE45D5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by Houghton Mifflin Company, Inc. All rights reserved.</a:t>
            </a:r>
            <a:endParaRPr lang="en-US" alt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CFF228-879A-ACA4-00DA-198A16C911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EA99B-BA23-46B6-AFF0-9D342608B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80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B89E5B0-66F9-0910-3A46-5D6109744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35725EC9-FB7B-0B0C-2B62-5F4538B5E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AA30EAC-3254-6712-8FE0-2950ECBA6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8CD80809-51B4-0A07-9A49-9F3772B592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43C3F9DA-164D-74E2-935E-5720576D3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7B11116-6A93-71BE-E672-EE52A2D05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1153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4A8ECE9-A8FF-2F56-CDDB-57D1F473FA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3089CE11-58EE-8F49-326B-C381C988E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79A7A8E-4621-C94E-2C64-ACF41B0148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2970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62088"/>
            <a:ext cx="53848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88"/>
            <a:ext cx="53848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D8BAD19-9F50-A9FF-654A-382F4CFB6F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E0896C46-657C-CF72-1C2E-0A47F0287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06B9E855-C0F0-CA7E-565D-18F3205DAD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0965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B491C2E-B8C7-CDF3-5915-E763712DC3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10A1DBFC-CA31-B78C-62EA-D218951FD4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EF852792-0ECE-8304-538A-45702C4CC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884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3AAD9893-0BB7-ACC7-075F-532E35B35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F62B66EA-DA9F-24D2-1533-861C4CCD2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30B9A1D-7C2B-A0B7-41A4-987F751C7B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448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18B37-41D2-A26A-90AF-60926060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A9DA2-CD9A-E56F-AFAC-23F88DF57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AFBCF-5BA1-3CF8-429A-236350FF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42D8-A947-F58D-D8DB-728F69C89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A52B5-0410-3879-5080-82B561AE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372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2A4045CB-DA71-DD1F-ADE3-47C2313558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892B5E68-8EC4-440F-CF50-C333DAAE2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BE10B1F-4359-CCB2-A957-81282D3697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7436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114ECEF-C561-4FF0-FFAD-009CF8A88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6658835-43AD-0F76-F6BB-7A3894A75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2908560F-F169-4EF6-8266-D0773533D0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5106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FC73BF1-834C-0C1E-5853-00972B93A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9620F34-F308-2563-E20C-8BD06DDC5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69D5E2E-5801-EE7D-E933-84EDB2216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0707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83C052F-C277-B96D-372E-BA1E410D0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22CEDACE-7003-6910-DF00-42BFCDB0E5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D0B274B-09FF-9CB5-4B50-C12A4B16E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4664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5333" y="152400"/>
            <a:ext cx="2777067" cy="6565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4133" y="152400"/>
            <a:ext cx="8128000" cy="6565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EB170EE-ADC7-3E6D-20B6-92E196B44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D3B91323-E43C-0FAC-3EDD-B0BD76D4ED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4686455F-20C5-5F0D-461E-C30D5F3AA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520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CBA6C-72CC-BA55-53A0-EA670116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9F5E-2BF5-5115-7700-39E64AC93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CC421-CF3C-3EF7-0F9B-24F6C371F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7377C-F3BF-540F-B82E-E727AF27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68DB5-E5DA-90D5-AA04-1853C83F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D5B9-0F19-DF15-2883-960DB958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0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2B1B5-12EF-9CA3-EC50-EDF57125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A1627-39A8-E2E5-B4FC-A233BBA8B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BF2A0-EF76-88D7-4DC0-3635DDFAC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86A05-957B-9F3E-2B0D-6C81E29B5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BDD386-9F3D-44DA-0354-E1ECD01A2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26A8BC-2F6B-7173-D297-A88EC5D51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C9FD70-8A29-6145-A3C2-C593709B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8DCD45-6F42-06B6-16F4-A9DB33D12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6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F32C0-3D62-A834-0530-B0E7DCA3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C7D48-8F53-04DC-AB0A-00D0B5DE8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DEFC2-4A8A-F4A9-8380-8B8027FA4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47C1D-C551-D2EF-344C-BC352573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7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E478B-BCB4-82E1-29F9-44EBCD74C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0EBCC8-52EF-4AFA-09DD-C9EA3766F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C9631-9628-8FC8-7A91-7FE1D11FB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2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664C-4AB6-4897-B346-554E0DDF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9B2E3-CBEF-C6EF-6058-380A74109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59B0B-1B71-B10A-B904-E9FD5B3CF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17FD3-52AB-E762-6069-4AC57663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937FC-7896-332F-3B89-1FCEF666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5FD12-1950-0A4E-CD55-4DBAEC27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6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55E0F-B886-DEDE-8405-9F48026F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7D14D8-5BF3-6C92-C9F8-4158B9C5C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2F465-A1E5-D0C6-E898-05C0D883C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65BF8-FBDC-1006-44E6-F0F5B02C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9B4A8-F0A1-6CDB-9DE9-F89D58A5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C1200-61E2-C430-86BA-9D73476E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8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F5BB13-EA72-08C8-B8C1-99D49A50A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53F0F-84C9-3546-60F3-C465CD9AB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E442C-754B-BFE9-C5F2-3D2A24DBD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F4FD9B-3246-4A47-B3BE-4B9DBA2EACE7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56B8C-3AAD-A3D1-4F8C-52ECA8273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DD1F2-4394-29EB-6604-13C0509E2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8B5098-954A-4704-A899-56128F6B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8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4">
            <a:extLst>
              <a:ext uri="{FF2B5EF4-FFF2-40B4-BE49-F238E27FC236}">
                <a16:creationId xmlns:a16="http://schemas.microsoft.com/office/drawing/2014/main" id="{A2DFD8B6-BDD1-1B0C-7CE3-7061975585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1771651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>
            <a:extLst>
              <a:ext uri="{FF2B5EF4-FFF2-40B4-BE49-F238E27FC236}">
                <a16:creationId xmlns:a16="http://schemas.microsoft.com/office/drawing/2014/main" id="{340C33AA-2A54-9B1E-C90F-2B4BA055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5200" y="6019801"/>
            <a:ext cx="162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 sz="1800" baseline="0"/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60184496-8E92-4888-F048-60DB3EF12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62088"/>
            <a:ext cx="109728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B773A733-40D2-7DB9-50B2-95AA9C6181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9629EE3C-FAF2-FC23-7579-BC0DFD18C6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5647EA04-A9F3-C2A4-10BA-9F0D60F57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8400" y="6388101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A10AE621-782D-4ADF-BF38-1541535AC422}" type="slidenum">
              <a:rPr lang="en-US" altLang="en-US" sz="1800" baseline="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800" baseline="0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B59EFBE7-FB9A-3198-FFE0-99D849C4B6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AutoShape 61">
            <a:extLst>
              <a:ext uri="{FF2B5EF4-FFF2-40B4-BE49-F238E27FC236}">
                <a16:creationId xmlns:a16="http://schemas.microsoft.com/office/drawing/2014/main" id="{AA4DD18C-61C1-BAD4-F199-7AF355C1E2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6400" y="457200"/>
            <a:ext cx="11684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3BC"/>
              </a:gs>
              <a:gs pos="100000">
                <a:srgbClr val="0073B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4" name="Rectangle 62">
            <a:extLst>
              <a:ext uri="{FF2B5EF4-FFF2-40B4-BE49-F238E27FC236}">
                <a16:creationId xmlns:a16="http://schemas.microsoft.com/office/drawing/2014/main" id="{6C91824C-5D6B-E551-EA9B-7AFCC0C509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1219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5" name="Rectangle 63">
            <a:extLst>
              <a:ext uri="{FF2B5EF4-FFF2-40B4-BE49-F238E27FC236}">
                <a16:creationId xmlns:a16="http://schemas.microsoft.com/office/drawing/2014/main" id="{F7C3F0DB-F076-1B9B-6E62-AA17C2446F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87200" y="152400"/>
            <a:ext cx="3048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ABCB1A91-6E12-F3A3-E755-BDBA844BE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4133" y="1524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078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4">
            <a:extLst>
              <a:ext uri="{FF2B5EF4-FFF2-40B4-BE49-F238E27FC236}">
                <a16:creationId xmlns:a16="http://schemas.microsoft.com/office/drawing/2014/main" id="{53E2B4E6-0069-3BCD-A909-572D574D8A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1771651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>
            <a:extLst>
              <a:ext uri="{FF2B5EF4-FFF2-40B4-BE49-F238E27FC236}">
                <a16:creationId xmlns:a16="http://schemas.microsoft.com/office/drawing/2014/main" id="{962C0CCD-73C0-30E0-F1A3-CFFE565DF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5200" y="6019801"/>
            <a:ext cx="162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 sz="1800" baseline="0"/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D53A4D7D-DA25-6CD1-823B-C1D6BA159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62088"/>
            <a:ext cx="109728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E1D85EC2-8933-9102-D02B-1F99F445FE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36E30151-1FFE-B012-CEBA-58721D5006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93DC2E08-4DBC-8333-1B39-1AC493185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8400" y="6388101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556F772-6F36-464D-8EFE-00C1B4A6B9BE}" type="slidenum">
              <a:rPr lang="en-US" altLang="en-US" sz="1800" baseline="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800" baseline="0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17E788EB-E0A2-30A6-2355-47D4727DC0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AutoShape 61">
            <a:extLst>
              <a:ext uri="{FF2B5EF4-FFF2-40B4-BE49-F238E27FC236}">
                <a16:creationId xmlns:a16="http://schemas.microsoft.com/office/drawing/2014/main" id="{67B799F6-B336-C99B-6080-F3EF3EA64B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6400" y="457200"/>
            <a:ext cx="11684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3BC"/>
              </a:gs>
              <a:gs pos="100000">
                <a:srgbClr val="0073B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4" name="Rectangle 62">
            <a:extLst>
              <a:ext uri="{FF2B5EF4-FFF2-40B4-BE49-F238E27FC236}">
                <a16:creationId xmlns:a16="http://schemas.microsoft.com/office/drawing/2014/main" id="{2C5FA544-225C-7B9D-F9ED-75636D88A1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1219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5" name="Rectangle 63">
            <a:extLst>
              <a:ext uri="{FF2B5EF4-FFF2-40B4-BE49-F238E27FC236}">
                <a16:creationId xmlns:a16="http://schemas.microsoft.com/office/drawing/2014/main" id="{1F14E308-8065-C7DB-BC34-4A81617002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87200" y="152400"/>
            <a:ext cx="3048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50825AC2-1A8F-81B3-DBBE-E3E59DC5C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4133" y="1524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951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3" Type="http://schemas.openxmlformats.org/officeDocument/2006/relationships/image" Target="../media/image27.wmf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2" Type="http://schemas.openxmlformats.org/officeDocument/2006/relationships/oleObject" Target="../embeddings/oleObject21.bin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slideLayout" Target="../slideLayouts/slideLayout23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32.bin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34" Type="http://schemas.openxmlformats.org/officeDocument/2006/relationships/oleObject" Target="../embeddings/oleObject20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33" Type="http://schemas.openxmlformats.org/officeDocument/2006/relationships/oleObject" Target="../embeddings/oleObject19.bin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17.bin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22.wmf"/><Relationship Id="rId32" Type="http://schemas.openxmlformats.org/officeDocument/2006/relationships/image" Target="../media/image26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24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2.bin"/><Relationship Id="rId31" Type="http://schemas.openxmlformats.org/officeDocument/2006/relationships/oleObject" Target="../embeddings/oleObject18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16.bin"/><Relationship Id="rId30" Type="http://schemas.openxmlformats.org/officeDocument/2006/relationships/image" Target="../media/image25.wmf"/><Relationship Id="rId8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5833-115F-0FD7-8C46-D32E941A5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Graphing Polar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60A1C-A5A2-EE4F-92CF-EAB90C36AE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Using Table of Values</a:t>
            </a:r>
          </a:p>
        </p:txBody>
      </p:sp>
    </p:spTree>
    <p:extLst>
      <p:ext uri="{BB962C8B-B14F-4D97-AF65-F5344CB8AC3E}">
        <p14:creationId xmlns:p14="http://schemas.microsoft.com/office/powerpoint/2010/main" val="1438972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09CF7311-865C-569C-09AC-58B5BC56D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4" y="447353"/>
            <a:ext cx="1982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CA" altLang="en-US" sz="2800" b="1" dirty="0">
                <a:sym typeface="Symbol" panose="05050102010706020507" pitchFamily="18" charset="2"/>
              </a:rPr>
              <a:t>Last one:</a:t>
            </a:r>
            <a:endParaRPr lang="en-US" altLang="en-US" sz="2800" b="1" dirty="0">
              <a:sym typeface="Symbol" panose="05050102010706020507" pitchFamily="18" charset="2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4ED84C-32AD-AEDA-4803-BC01F559E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597" y="1124550"/>
            <a:ext cx="79851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CA" altLang="en-US" sz="4000" dirty="0">
                <a:sym typeface="Symbol" panose="05050102010706020507" pitchFamily="18" charset="2"/>
              </a:rPr>
              <a:t>Graph the polar equation </a:t>
            </a:r>
            <a:r>
              <a:rPr lang="en-CA" altLang="en-US" sz="4000" i="1" dirty="0">
                <a:sym typeface="Symbol" panose="05050102010706020507" pitchFamily="18" charset="2"/>
              </a:rPr>
              <a:t>r</a:t>
            </a:r>
            <a:r>
              <a:rPr lang="en-CA" altLang="en-US" sz="4000" dirty="0">
                <a:sym typeface="Symbol" panose="05050102010706020507" pitchFamily="18" charset="2"/>
              </a:rPr>
              <a:t> = 1+ sin </a:t>
            </a:r>
            <a:r>
              <a:rPr lang="en-US" altLang="en-US" sz="4000" i="1" dirty="0">
                <a:sym typeface="Symbol" panose="05050102010706020507" pitchFamily="18" charset="2"/>
              </a:rPr>
              <a:t></a:t>
            </a:r>
            <a:r>
              <a:rPr lang="en-US" altLang="en-US" sz="4000" dirty="0">
                <a:sym typeface="Symbol" panose="05050102010706020507" pitchFamily="18" charset="2"/>
              </a:rPr>
              <a:t>.</a:t>
            </a:r>
            <a:r>
              <a:rPr lang="en-CA" altLang="en-US" sz="4000" dirty="0">
                <a:sym typeface="Symbol" panose="05050102010706020507" pitchFamily="18" charset="2"/>
              </a:rPr>
              <a:t> </a:t>
            </a:r>
            <a:endParaRPr lang="en-US" altLang="en-US" sz="4000" dirty="0">
              <a:sym typeface="Symbol" panose="05050102010706020507" pitchFamily="18" charset="2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43A129F-28F7-FA80-6A9B-A692CA412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219806"/>
              </p:ext>
            </p:extLst>
          </p:nvPr>
        </p:nvGraphicFramePr>
        <p:xfrm>
          <a:off x="1" y="2484015"/>
          <a:ext cx="12010488" cy="1889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874">
                  <a:extLst>
                    <a:ext uri="{9D8B030D-6E8A-4147-A177-3AD203B41FA5}">
                      <a16:colId xmlns:a16="http://schemas.microsoft.com/office/drawing/2014/main" val="532890132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2447661981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660241758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2364712288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2411724654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1099102160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638076954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1505008583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3825879349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1710811178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3169614990"/>
                    </a:ext>
                  </a:extLst>
                </a:gridCol>
                <a:gridCol w="1000874">
                  <a:extLst>
                    <a:ext uri="{9D8B030D-6E8A-4147-A177-3AD203B41FA5}">
                      <a16:colId xmlns:a16="http://schemas.microsoft.com/office/drawing/2014/main" val="2592965993"/>
                    </a:ext>
                  </a:extLst>
                </a:gridCol>
              </a:tblGrid>
              <a:tr h="944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183174"/>
                  </a:ext>
                </a:extLst>
              </a:tr>
              <a:tr h="9449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566865"/>
                  </a:ext>
                </a:extLst>
              </a:tr>
            </a:tbl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DF0F5B7F-5F0C-B2C8-AEDC-E4306F1E2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887257"/>
              </p:ext>
            </p:extLst>
          </p:nvPr>
        </p:nvGraphicFramePr>
        <p:xfrm>
          <a:off x="419527" y="2747279"/>
          <a:ext cx="299663" cy="413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545760" progId="Equation.DSMT4">
                  <p:embed/>
                </p:oleObj>
              </mc:Choice>
              <mc:Fallback>
                <p:oleObj name="Equation" r:id="rId2" imgW="393480" imgH="545760" progId="Equation.DSMT4">
                  <p:embed/>
                  <p:pic>
                    <p:nvPicPr>
                      <p:cNvPr id="2" name="Object 5">
                        <a:extLst>
                          <a:ext uri="{FF2B5EF4-FFF2-40B4-BE49-F238E27FC236}">
                            <a16:creationId xmlns:a16="http://schemas.microsoft.com/office/drawing/2014/main" id="{C08FB8DE-F083-B5FB-0944-F9A612EECE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27" y="2747279"/>
                        <a:ext cx="299663" cy="413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A8ACC13-B9D9-294A-98A5-0FC177515D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75086"/>
              </p:ext>
            </p:extLst>
          </p:nvPr>
        </p:nvGraphicFramePr>
        <p:xfrm>
          <a:off x="422346" y="3799167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368280" progId="Equation.DSMT4">
                  <p:embed/>
                </p:oleObj>
              </mc:Choice>
              <mc:Fallback>
                <p:oleObj name="Equation" r:id="rId4" imgW="330120" imgH="36828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DF0F5B7F-5F0C-B2C8-AEDC-E4306F1E2E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46" y="3799167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85DC7508-9036-6CB0-0C74-4291A05F65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521276"/>
              </p:ext>
            </p:extLst>
          </p:nvPr>
        </p:nvGraphicFramePr>
        <p:xfrm>
          <a:off x="1476375" y="2709863"/>
          <a:ext cx="2032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2720" imgH="545760" progId="Equation.DSMT4">
                  <p:embed/>
                </p:oleObj>
              </mc:Choice>
              <mc:Fallback>
                <p:oleObj name="Equation" r:id="rId6" imgW="342720" imgH="54576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DF0F5B7F-5F0C-B2C8-AEDC-E4306F1E2E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709863"/>
                        <a:ext cx="2032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34CE79EA-58DC-64E3-D1E3-1A47546336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06585"/>
              </p:ext>
            </p:extLst>
          </p:nvPr>
        </p:nvGraphicFramePr>
        <p:xfrm>
          <a:off x="5205639" y="2505075"/>
          <a:ext cx="542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1562040" progId="Equation.DSMT4">
                  <p:embed/>
                </p:oleObj>
              </mc:Choice>
              <mc:Fallback>
                <p:oleObj name="Equation" r:id="rId8" imgW="914400" imgH="15620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5DC7508-9036-6CB0-0C74-4291A05F6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639" y="2505075"/>
                        <a:ext cx="542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8962FD19-B66E-7D93-EDD6-87A24CF3AF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51127"/>
              </p:ext>
            </p:extLst>
          </p:nvPr>
        </p:nvGraphicFramePr>
        <p:xfrm>
          <a:off x="6072468" y="2522708"/>
          <a:ext cx="5238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8840" imgH="1562040" progId="Equation.DSMT4">
                  <p:embed/>
                </p:oleObj>
              </mc:Choice>
              <mc:Fallback>
                <p:oleObj name="Equation" r:id="rId10" imgW="888840" imgH="15620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5DC7508-9036-6CB0-0C74-4291A05F6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468" y="2522708"/>
                        <a:ext cx="5238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F9C0CCD0-C4E1-F916-0737-3D4C1C03F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733422"/>
              </p:ext>
            </p:extLst>
          </p:nvPr>
        </p:nvGraphicFramePr>
        <p:xfrm>
          <a:off x="7276407" y="2833264"/>
          <a:ext cx="271462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7200" imgH="380880" progId="Equation.DSMT4">
                  <p:embed/>
                </p:oleObj>
              </mc:Choice>
              <mc:Fallback>
                <p:oleObj name="Equation" r:id="rId12" imgW="457200" imgH="38088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5DC7508-9036-6CB0-0C74-4291A05F6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6407" y="2833264"/>
                        <a:ext cx="271462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8B431361-B083-9DA8-9F48-BD7AE02D5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488691"/>
              </p:ext>
            </p:extLst>
          </p:nvPr>
        </p:nvGraphicFramePr>
        <p:xfrm>
          <a:off x="8141169" y="2491870"/>
          <a:ext cx="542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14400" imgH="1562040" progId="Equation.DSMT4">
                  <p:embed/>
                </p:oleObj>
              </mc:Choice>
              <mc:Fallback>
                <p:oleObj name="Equation" r:id="rId14" imgW="914400" imgH="15620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5DC7508-9036-6CB0-0C74-4291A05F6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1169" y="2491870"/>
                        <a:ext cx="542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9A509FB0-1F44-6611-5008-567764DC7F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814943"/>
              </p:ext>
            </p:extLst>
          </p:nvPr>
        </p:nvGraphicFramePr>
        <p:xfrm>
          <a:off x="9172977" y="2522023"/>
          <a:ext cx="52070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76240" imgH="1549080" progId="Equation.DSMT4">
                  <p:embed/>
                </p:oleObj>
              </mc:Choice>
              <mc:Fallback>
                <p:oleObj name="Equation" r:id="rId16" imgW="876240" imgH="154908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5DC7508-9036-6CB0-0C74-4291A05F6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2977" y="2522023"/>
                        <a:ext cx="520700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27DD28CE-790A-3173-5086-4DAB1D46D6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410867"/>
              </p:ext>
            </p:extLst>
          </p:nvPr>
        </p:nvGraphicFramePr>
        <p:xfrm>
          <a:off x="10128518" y="2505075"/>
          <a:ext cx="6699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30040" imgH="1562040" progId="Equation.DSMT4">
                  <p:embed/>
                </p:oleObj>
              </mc:Choice>
              <mc:Fallback>
                <p:oleObj name="Equation" r:id="rId18" imgW="1130040" imgH="15620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5DC7508-9036-6CB0-0C74-4291A05F6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518" y="2505075"/>
                        <a:ext cx="6699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>
            <a:extLst>
              <a:ext uri="{FF2B5EF4-FFF2-40B4-BE49-F238E27FC236}">
                <a16:creationId xmlns:a16="http://schemas.microsoft.com/office/drawing/2014/main" id="{6EA6DCB5-5EA6-1E02-12A4-6793FC380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526502"/>
              </p:ext>
            </p:extLst>
          </p:nvPr>
        </p:nvGraphicFramePr>
        <p:xfrm>
          <a:off x="3260506" y="2439876"/>
          <a:ext cx="331513" cy="924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58720" imgH="1562040" progId="Equation.DSMT4">
                  <p:embed/>
                </p:oleObj>
              </mc:Choice>
              <mc:Fallback>
                <p:oleObj name="Equation" r:id="rId20" imgW="558720" imgH="15620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5DC7508-9036-6CB0-0C74-4291A05F6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506" y="2439876"/>
                        <a:ext cx="331513" cy="924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>
            <a:extLst>
              <a:ext uri="{FF2B5EF4-FFF2-40B4-BE49-F238E27FC236}">
                <a16:creationId xmlns:a16="http://schemas.microsoft.com/office/drawing/2014/main" id="{13774E33-8022-7111-27BF-AF02DFB91C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18425"/>
              </p:ext>
            </p:extLst>
          </p:nvPr>
        </p:nvGraphicFramePr>
        <p:xfrm>
          <a:off x="4235326" y="2438547"/>
          <a:ext cx="3317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58720" imgH="1549080" progId="Equation.DSMT4">
                  <p:embed/>
                </p:oleObj>
              </mc:Choice>
              <mc:Fallback>
                <p:oleObj name="Equation" r:id="rId22" imgW="558720" imgH="154908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5DC7508-9036-6CB0-0C74-4291A05F6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326" y="2438547"/>
                        <a:ext cx="3317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>
            <a:extLst>
              <a:ext uri="{FF2B5EF4-FFF2-40B4-BE49-F238E27FC236}">
                <a16:creationId xmlns:a16="http://schemas.microsoft.com/office/drawing/2014/main" id="{71EEA1D8-22D4-1C33-F077-B706514A78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433995"/>
              </p:ext>
            </p:extLst>
          </p:nvPr>
        </p:nvGraphicFramePr>
        <p:xfrm>
          <a:off x="11147425" y="2706688"/>
          <a:ext cx="4826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812520" imgH="545760" progId="Equation.DSMT4">
                  <p:embed/>
                </p:oleObj>
              </mc:Choice>
              <mc:Fallback>
                <p:oleObj name="Equation" r:id="rId24" imgW="812520" imgH="545760" progId="Equation.DSMT4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F9C0CCD0-C4E1-F916-0737-3D4C1C03F0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7425" y="2706688"/>
                        <a:ext cx="4826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>
            <a:extLst>
              <a:ext uri="{FF2B5EF4-FFF2-40B4-BE49-F238E27FC236}">
                <a16:creationId xmlns:a16="http://schemas.microsoft.com/office/drawing/2014/main" id="{9D200CB2-27A5-2350-C921-EC78E69C64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534637"/>
              </p:ext>
            </p:extLst>
          </p:nvPr>
        </p:nvGraphicFramePr>
        <p:xfrm>
          <a:off x="2322337" y="2522601"/>
          <a:ext cx="331513" cy="924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58720" imgH="1562040" progId="Equation.DSMT4">
                  <p:embed/>
                </p:oleObj>
              </mc:Choice>
              <mc:Fallback>
                <p:oleObj name="Equation" r:id="rId26" imgW="558720" imgH="15620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85DC7508-9036-6CB0-0C74-4291A05F6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337" y="2522601"/>
                        <a:ext cx="331513" cy="924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622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A2F3C53-B92B-6E4C-6FE3-D0ECACC50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Symmetry and Zeros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5517F08-AFD6-5882-AC6A-4E3902D87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three important types of symmetry to consider in polar curve sketching are shown in Figure 9.71.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1268" name="Text Box 11">
            <a:extLst>
              <a:ext uri="{FF2B5EF4-FFF2-40B4-BE49-F238E27FC236}">
                <a16:creationId xmlns:a16="http://schemas.microsoft.com/office/drawing/2014/main" id="{D4032819-9660-BEA6-C4BA-72960348C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943600"/>
            <a:ext cx="1219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00"/>
                </a:solidFill>
              </a:rPr>
              <a:t>Figure 9.71</a:t>
            </a:r>
          </a:p>
        </p:txBody>
      </p:sp>
      <p:pic>
        <p:nvPicPr>
          <p:cNvPr id="11269" name="Picture 12" descr="10">
            <a:extLst>
              <a:ext uri="{FF2B5EF4-FFF2-40B4-BE49-F238E27FC236}">
                <a16:creationId xmlns:a16="http://schemas.microsoft.com/office/drawing/2014/main" id="{41B21BF3-8279-FF99-D957-4526FA680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5" y="2279648"/>
            <a:ext cx="10215181" cy="426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14">
            <a:extLst>
              <a:ext uri="{FF2B5EF4-FFF2-40B4-BE49-F238E27FC236}">
                <a16:creationId xmlns:a16="http://schemas.microsoft.com/office/drawing/2014/main" id="{66C42AED-892D-4F2C-AA28-0A9723C60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61" y="5818128"/>
            <a:ext cx="3292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Symmetry with Respect </a:t>
            </a:r>
          </a:p>
        </p:txBody>
      </p:sp>
      <p:sp>
        <p:nvSpPr>
          <p:cNvPr id="11271" name="Rectangle 19">
            <a:extLst>
              <a:ext uri="{FF2B5EF4-FFF2-40B4-BE49-F238E27FC236}">
                <a16:creationId xmlns:a16="http://schemas.microsoft.com/office/drawing/2014/main" id="{097FEACC-2C0D-B7D6-BE9B-662B0A651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0414" y="5743302"/>
            <a:ext cx="32303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Symmetry with Respect to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the Polar Axis</a:t>
            </a:r>
          </a:p>
        </p:txBody>
      </p:sp>
      <p:sp>
        <p:nvSpPr>
          <p:cNvPr id="11272" name="Rectangle 20">
            <a:extLst>
              <a:ext uri="{FF2B5EF4-FFF2-40B4-BE49-F238E27FC236}">
                <a16:creationId xmlns:a16="http://schemas.microsoft.com/office/drawing/2014/main" id="{4B53FCBB-096F-8B50-D341-0D7C4DD41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6802" y="5664239"/>
            <a:ext cx="28761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Symmetry with Respect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to the Pole</a:t>
            </a:r>
          </a:p>
        </p:txBody>
      </p:sp>
      <p:pic>
        <p:nvPicPr>
          <p:cNvPr id="11273" name="Picture 21" descr="10a">
            <a:extLst>
              <a:ext uri="{FF2B5EF4-FFF2-40B4-BE49-F238E27FC236}">
                <a16:creationId xmlns:a16="http://schemas.microsoft.com/office/drawing/2014/main" id="{95863035-CAE9-071C-59C7-9827864BC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582" y="5718175"/>
            <a:ext cx="859179" cy="60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65D8533-25F5-F240-426C-D2913E799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Symmetry and Zeros</a:t>
            </a: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8FF72258-0B9A-B3D8-3ED1-A191E02A0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32" y="1128443"/>
            <a:ext cx="11181293" cy="3896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91F9A0-AF05-4A4F-E7CC-5C2D0F32B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779" y="5025187"/>
            <a:ext cx="6797644" cy="171808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402A887-F592-23A3-C3A0-AD4FF4E3C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Example 2 –</a:t>
            </a:r>
            <a:r>
              <a:rPr lang="en-US" altLang="en-US" sz="2600" b="1"/>
              <a:t> </a:t>
            </a:r>
            <a:r>
              <a:rPr lang="en-US" altLang="en-US" sz="2600" i="1"/>
              <a:t>Using Symmetry to Sketch a Polar Graph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72653894-6ED8-D60E-688F-E1165A6B4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Determine the symmetry of </a:t>
            </a:r>
            <a:br>
              <a:rPr lang="en-US" altLang="en-US" sz="2800" dirty="0"/>
            </a:br>
            <a:r>
              <a:rPr lang="en-US" altLang="en-US" sz="2800" dirty="0"/>
              <a:t>        </a:t>
            </a:r>
            <a:r>
              <a:rPr lang="en-US" altLang="en-US" sz="2800" i="1" dirty="0"/>
              <a:t>r </a:t>
            </a:r>
            <a:r>
              <a:rPr lang="en-US" altLang="en-US" sz="2800" dirty="0"/>
              <a:t>= 3 + 2 cos </a:t>
            </a:r>
            <a:r>
              <a:rPr lang="en-US" altLang="en-US" sz="2800" i="1" dirty="0">
                <a:sym typeface="Symbol" panose="05050102010706020507" pitchFamily="18" charset="2"/>
              </a:rPr>
              <a:t></a:t>
            </a:r>
            <a:r>
              <a:rPr lang="en-US" altLang="en-US" sz="2800" dirty="0"/>
              <a:t>.</a:t>
            </a:r>
          </a:p>
          <a:p>
            <a:pPr eaLnBrk="1" hangingPunct="1"/>
            <a:r>
              <a:rPr lang="en-US" altLang="en-US" sz="2800" dirty="0"/>
              <a:t> 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Solution:</a:t>
            </a:r>
            <a:br>
              <a:rPr lang="en-US" altLang="en-US" sz="2800" dirty="0">
                <a:solidFill>
                  <a:srgbClr val="FF0000"/>
                </a:solidFill>
              </a:rPr>
            </a:b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Replacing (</a:t>
            </a:r>
            <a:r>
              <a:rPr lang="en-US" altLang="en-US" sz="2800" i="1" dirty="0">
                <a:solidFill>
                  <a:srgbClr val="FF0000"/>
                </a:solidFill>
              </a:rPr>
              <a:t>r</a:t>
            </a:r>
            <a:r>
              <a:rPr lang="en-US" altLang="en-US" sz="2800" dirty="0">
                <a:solidFill>
                  <a:srgbClr val="FF0000"/>
                </a:solidFill>
              </a:rPr>
              <a:t>, 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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) by (</a:t>
            </a:r>
            <a:r>
              <a:rPr lang="en-US" altLang="en-US" sz="2800" i="1" dirty="0">
                <a:solidFill>
                  <a:srgbClr val="FF0000"/>
                </a:solidFill>
              </a:rPr>
              <a:t>r</a:t>
            </a:r>
            <a:r>
              <a:rPr lang="en-US" altLang="en-US" sz="2800" dirty="0">
                <a:solidFill>
                  <a:srgbClr val="FF0000"/>
                </a:solidFill>
              </a:rPr>
              <a:t>, –</a:t>
            </a:r>
            <a:r>
              <a:rPr lang="en-US" alt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 </a:t>
            </a:r>
            <a:r>
              <a:rPr lang="en-US" altLang="en-US" sz="2800" dirty="0">
                <a:solidFill>
                  <a:srgbClr val="FF0000"/>
                </a:solidFill>
              </a:rPr>
              <a:t>) </a:t>
            </a:r>
            <a:r>
              <a:rPr lang="en-US" altLang="en-US" sz="2800" dirty="0"/>
              <a:t>produces</a:t>
            </a:r>
          </a:p>
          <a:p>
            <a:pPr eaLnBrk="1" hangingPunct="1"/>
            <a:r>
              <a:rPr lang="en-US" altLang="en-US" sz="2800" i="1" dirty="0"/>
              <a:t>       r </a:t>
            </a:r>
            <a:r>
              <a:rPr lang="en-US" altLang="en-US" sz="2800" dirty="0"/>
              <a:t>= 3 + 2 cos (–</a:t>
            </a:r>
            <a:r>
              <a:rPr lang="en-US" altLang="en-US" sz="2800" i="1" dirty="0">
                <a:sym typeface="Symbol" panose="05050102010706020507" pitchFamily="18" charset="2"/>
              </a:rPr>
              <a:t> </a:t>
            </a:r>
            <a:r>
              <a:rPr lang="en-US" altLang="en-US" sz="2800" dirty="0"/>
              <a:t>) </a:t>
            </a:r>
          </a:p>
          <a:p>
            <a:pPr eaLnBrk="1" hangingPunct="1"/>
            <a:r>
              <a:rPr lang="en-US" altLang="en-US" sz="2800" dirty="0"/>
              <a:t>         = 3 + 2 cos </a:t>
            </a:r>
            <a:r>
              <a:rPr lang="en-US" altLang="en-US" sz="2800" i="1" dirty="0">
                <a:sym typeface="Symbol" panose="05050102010706020507" pitchFamily="18" charset="2"/>
              </a:rPr>
              <a:t></a:t>
            </a:r>
            <a:r>
              <a:rPr lang="en-US" altLang="en-US" sz="2800" dirty="0"/>
              <a:t> 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So, by using the even trigonometric identity, you can conclude that the curve is symmetric with respect to the polar axis.</a:t>
            </a:r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96FAFDD2-4166-C946-11AD-A7E80C51A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528" y="4288820"/>
            <a:ext cx="26532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ED008C"/>
                </a:solidFill>
              </a:rPr>
              <a:t>cos(–</a:t>
            </a:r>
            <a:r>
              <a:rPr lang="en-US" altLang="en-US" sz="2800" i="1" dirty="0">
                <a:solidFill>
                  <a:srgbClr val="ED008C"/>
                </a:solidFill>
              </a:rPr>
              <a:t>u</a:t>
            </a:r>
            <a:r>
              <a:rPr lang="en-US" altLang="en-US" sz="2800" dirty="0">
                <a:solidFill>
                  <a:srgbClr val="ED008C"/>
                </a:solidFill>
              </a:rPr>
              <a:t>) = cos </a:t>
            </a:r>
            <a:r>
              <a:rPr lang="en-US" altLang="en-US" sz="2800" i="1" dirty="0">
                <a:solidFill>
                  <a:srgbClr val="ED008C"/>
                </a:solidFill>
              </a:rPr>
              <a:t>u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1A822892-7FA3-8CC8-5888-A1AE0B67A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159" y="1155848"/>
            <a:ext cx="7090072" cy="247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3DC756-38DD-4CE7-A673-FF2977EB7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6AF5EFD-822C-5382-97BC-99DCD28DD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929" y="152400"/>
            <a:ext cx="9844142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4400" dirty="0">
                <a:solidFill>
                  <a:srgbClr val="CC3300"/>
                </a:solidFill>
                <a:latin typeface="Impact" panose="020B0806030902050204" pitchFamily="34" charset="0"/>
              </a:rPr>
              <a:t>Case 1 – Independent of an angle </a:t>
            </a: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CCCC6794-B8E5-E242-6556-D9FA05DFE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271" y="1018615"/>
            <a:ext cx="2590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Graph:</a:t>
            </a:r>
          </a:p>
        </p:txBody>
      </p:sp>
      <p:pic>
        <p:nvPicPr>
          <p:cNvPr id="21508" name="Picture 5" descr="[image]">
            <a:extLst>
              <a:ext uri="{FF2B5EF4-FFF2-40B4-BE49-F238E27FC236}">
                <a16:creationId xmlns:a16="http://schemas.microsoft.com/office/drawing/2014/main" id="{38E85798-32D0-5B5B-7057-9F28DC50A0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066800"/>
            <a:ext cx="5791200" cy="5791200"/>
          </a:xfrm>
          <a:noFill/>
        </p:spPr>
      </p:pic>
      <p:sp>
        <p:nvSpPr>
          <p:cNvPr id="21509" name="Text Box 6">
            <a:extLst>
              <a:ext uri="{FF2B5EF4-FFF2-40B4-BE49-F238E27FC236}">
                <a16:creationId xmlns:a16="http://schemas.microsoft.com/office/drawing/2014/main" id="{5F4C6A17-B144-A780-C8B0-195E3B3B7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752601"/>
            <a:ext cx="2209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i="1">
                <a:latin typeface="Times New Roman" panose="02020603050405020304" pitchFamily="18" charset="0"/>
              </a:rPr>
              <a:t>r</a:t>
            </a:r>
            <a:r>
              <a:rPr lang="en-US" altLang="en-US"/>
              <a:t>=6</a:t>
            </a:r>
            <a:endParaRPr lang="el-GR" altLang="en-US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2702A764-C98E-3130-BD4B-72A9E8253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085237"/>
            <a:ext cx="374814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What about</a:t>
            </a:r>
          </a:p>
          <a:p>
            <a:pPr eaLnBrk="1" hangingPunct="1"/>
            <a:r>
              <a:rPr lang="en-US" altLang="en-US" dirty="0"/>
              <a:t>r = ̶  6?</a:t>
            </a:r>
          </a:p>
        </p:txBody>
      </p:sp>
      <p:sp>
        <p:nvSpPr>
          <p:cNvPr id="10248" name="Oval 8">
            <a:extLst>
              <a:ext uri="{FF2B5EF4-FFF2-40B4-BE49-F238E27FC236}">
                <a16:creationId xmlns:a16="http://schemas.microsoft.com/office/drawing/2014/main" id="{99744946-5B97-4EFD-E31A-BC0708E4F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58264"/>
            <a:ext cx="2822825" cy="2794572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AE25BBD2-7E74-8DDB-3D09-363B46FDE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58264"/>
            <a:ext cx="2822825" cy="2794571"/>
          </a:xfrm>
          <a:prstGeom prst="ellipse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65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 animBg="1"/>
      <p:bldP spid="102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DF1B8-8E2C-98A7-34C7-3B49707ED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[image]">
            <a:extLst>
              <a:ext uri="{FF2B5EF4-FFF2-40B4-BE49-F238E27FC236}">
                <a16:creationId xmlns:a16="http://schemas.microsoft.com/office/drawing/2014/main" id="{46E04E05-05EF-DB7A-DCF5-4EBE06AA322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390650"/>
            <a:ext cx="5029200" cy="5029200"/>
          </a:xfrm>
          <a:noFill/>
        </p:spPr>
      </p:pic>
      <p:sp>
        <p:nvSpPr>
          <p:cNvPr id="8198" name="Text Box 3">
            <a:extLst>
              <a:ext uri="{FF2B5EF4-FFF2-40B4-BE49-F238E27FC236}">
                <a16:creationId xmlns:a16="http://schemas.microsoft.com/office/drawing/2014/main" id="{D88413CB-ADF3-EB76-8F3E-DADC54939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914400"/>
            <a:ext cx="2590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Graph:</a:t>
            </a: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1E3C269D-7EF5-8120-5F08-8A7F2EC94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828801"/>
            <a:ext cx="2209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6000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en-US"/>
              <a:t>=</a:t>
            </a:r>
            <a:endParaRPr lang="el-GR" altLang="en-US"/>
          </a:p>
        </p:txBody>
      </p:sp>
      <p:graphicFrame>
        <p:nvGraphicFramePr>
          <p:cNvPr id="8194" name="Object 7">
            <a:extLst>
              <a:ext uri="{FF2B5EF4-FFF2-40B4-BE49-F238E27FC236}">
                <a16:creationId xmlns:a16="http://schemas.microsoft.com/office/drawing/2014/main" id="{032FDBFC-A1CC-F077-1189-6E2EB8CA77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34400" y="1752600"/>
          <a:ext cx="5588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58720" imgH="1562040" progId="Equation.DSMT4">
                  <p:embed/>
                </p:oleObj>
              </mc:Choice>
              <mc:Fallback>
                <p:oleObj name="Equation" r:id="rId3" imgW="558720" imgH="1562040" progId="Equation.DSMT4">
                  <p:embed/>
                  <p:pic>
                    <p:nvPicPr>
                      <p:cNvPr id="8194" name="Object 7">
                        <a:extLst>
                          <a:ext uri="{FF2B5EF4-FFF2-40B4-BE49-F238E27FC236}">
                            <a16:creationId xmlns:a16="http://schemas.microsoft.com/office/drawing/2014/main" id="{FF4C61BE-97FE-8162-BA7D-0912C350F0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1752600"/>
                        <a:ext cx="5588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>
            <a:extLst>
              <a:ext uri="{FF2B5EF4-FFF2-40B4-BE49-F238E27FC236}">
                <a16:creationId xmlns:a16="http://schemas.microsoft.com/office/drawing/2014/main" id="{36A2C725-C6E6-5A93-C3F5-59B3E2786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771901"/>
            <a:ext cx="37131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3333CC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What about</a:t>
            </a:r>
          </a:p>
        </p:txBody>
      </p:sp>
      <p:graphicFrame>
        <p:nvGraphicFramePr>
          <p:cNvPr id="12297" name="Object 9">
            <a:extLst>
              <a:ext uri="{FF2B5EF4-FFF2-40B4-BE49-F238E27FC236}">
                <a16:creationId xmlns:a16="http://schemas.microsoft.com/office/drawing/2014/main" id="{BA8072CF-75B1-B740-C800-15DA8795E98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8066881" y="4686301"/>
          <a:ext cx="25146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720" imgH="1562040" progId="Equation.DSMT4">
                  <p:embed/>
                </p:oleObj>
              </mc:Choice>
              <mc:Fallback>
                <p:oleObj name="Equation" r:id="rId5" imgW="2412720" imgH="1562040" progId="Equation.DSMT4">
                  <p:embed/>
                  <p:pic>
                    <p:nvPicPr>
                      <p:cNvPr id="12297" name="Object 9">
                        <a:extLst>
                          <a:ext uri="{FF2B5EF4-FFF2-40B4-BE49-F238E27FC236}">
                            <a16:creationId xmlns:a16="http://schemas.microsoft.com/office/drawing/2014/main" id="{9134E8B7-868B-A9C7-5D85-B74855BB49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6881" y="4686301"/>
                        <a:ext cx="251460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Line 12">
            <a:extLst>
              <a:ext uri="{FF2B5EF4-FFF2-40B4-BE49-F238E27FC236}">
                <a16:creationId xmlns:a16="http://schemas.microsoft.com/office/drawing/2014/main" id="{CB1C4D57-6791-F690-7B38-9F0D1860C8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590800"/>
            <a:ext cx="4724400" cy="2667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B6EA4FCD-4D47-4383-F442-12B2ED78A4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2667000"/>
            <a:ext cx="4495800" cy="251460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8AA6A2C-9BDF-B991-8484-45DDE668F9D0}"/>
              </a:ext>
            </a:extLst>
          </p:cNvPr>
          <p:cNvSpPr txBox="1">
            <a:spLocks noChangeArrowheads="1"/>
          </p:cNvSpPr>
          <p:nvPr/>
        </p:nvSpPr>
        <p:spPr>
          <a:xfrm>
            <a:off x="1173929" y="171450"/>
            <a:ext cx="98441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>
                <a:solidFill>
                  <a:srgbClr val="CC3300"/>
                </a:solidFill>
                <a:latin typeface="Impact" panose="020B0806030902050204" pitchFamily="34" charset="0"/>
              </a:rPr>
              <a:t>Case 2 – Independent of a radius</a:t>
            </a:r>
          </a:p>
        </p:txBody>
      </p:sp>
    </p:spTree>
    <p:extLst>
      <p:ext uri="{BB962C8B-B14F-4D97-AF65-F5344CB8AC3E}">
        <p14:creationId xmlns:p14="http://schemas.microsoft.com/office/powerpoint/2010/main" val="2097226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A4C312C-8E72-7CD8-01F0-5DE1247DD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500" dirty="0"/>
              <a:t>Case 3</a:t>
            </a:r>
            <a:r>
              <a:rPr lang="en-US" altLang="en-US" sz="2500" b="1" dirty="0"/>
              <a:t> </a:t>
            </a:r>
            <a:r>
              <a:rPr lang="en-US" altLang="en-US" sz="2500" dirty="0"/>
              <a:t>–</a:t>
            </a:r>
            <a:r>
              <a:rPr lang="en-US" altLang="en-US" sz="2500" b="1" dirty="0"/>
              <a:t> </a:t>
            </a:r>
            <a:r>
              <a:rPr lang="en-US" altLang="en-US" sz="2500" i="1" dirty="0"/>
              <a:t>Graphing a Polar Equation by Point Plotting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E7AA3BC-8383-087E-B78F-12D979722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Sketch the graph of the polar equation </a:t>
            </a:r>
            <a:r>
              <a:rPr lang="en-US" altLang="en-US" i="1" dirty="0"/>
              <a:t>r </a:t>
            </a:r>
            <a:r>
              <a:rPr lang="en-US" altLang="en-US" dirty="0"/>
              <a:t>=</a:t>
            </a:r>
            <a:r>
              <a:rPr lang="en-US" altLang="en-US" i="1" dirty="0"/>
              <a:t> </a:t>
            </a:r>
            <a:r>
              <a:rPr lang="en-US" altLang="en-US" dirty="0"/>
              <a:t>4 sin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dirty="0"/>
              <a:t> by hand.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0073BC"/>
                </a:solidFill>
              </a:rPr>
              <a:t>Solution:</a:t>
            </a:r>
          </a:p>
          <a:p>
            <a:pPr eaLnBrk="1" hangingPunct="1"/>
            <a:r>
              <a:rPr lang="en-US" altLang="en-US" dirty="0"/>
              <a:t>The sine function is periodic, so you can get a full range of </a:t>
            </a:r>
            <a:r>
              <a:rPr lang="en-US" altLang="en-US" i="1" dirty="0" err="1"/>
              <a:t>r-</a:t>
            </a:r>
            <a:r>
              <a:rPr lang="en-US" altLang="en-US" dirty="0" err="1"/>
              <a:t>values</a:t>
            </a:r>
            <a:r>
              <a:rPr lang="en-US" altLang="en-US" dirty="0"/>
              <a:t> by considering values of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dirty="0"/>
              <a:t> in the interval </a:t>
            </a:r>
            <a:br>
              <a:rPr lang="en-US" altLang="en-US" dirty="0"/>
            </a:br>
            <a:r>
              <a:rPr lang="en-US" altLang="en-US" dirty="0"/>
              <a:t>0 </a:t>
            </a:r>
            <a:r>
              <a:rPr lang="en-US" altLang="en-US" b="1" dirty="0">
                <a:sym typeface="Symbol" panose="05050102010706020507" pitchFamily="18" charset="2"/>
              </a:rPr>
              <a:t></a:t>
            </a:r>
            <a:r>
              <a:rPr lang="en-US" altLang="en-US" dirty="0"/>
              <a:t> </a:t>
            </a:r>
            <a:r>
              <a:rPr lang="en-US" altLang="en-US" i="1" dirty="0">
                <a:sym typeface="Symbol" panose="05050102010706020507" pitchFamily="18" charset="2"/>
              </a:rPr>
              <a:t></a:t>
            </a:r>
            <a:r>
              <a:rPr lang="en-US" altLang="en-US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</a:t>
            </a:r>
            <a:r>
              <a:rPr lang="en-US" altLang="en-US" dirty="0"/>
              <a:t>  2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dirty="0"/>
              <a:t>, as shown in the table.  </a:t>
            </a:r>
            <a:r>
              <a:rPr lang="en-US" altLang="en-US" b="1" u="sng" dirty="0"/>
              <a:t>Plug in each angle and calculate your r’s!</a:t>
            </a:r>
          </a:p>
        </p:txBody>
      </p:sp>
      <p:pic>
        <p:nvPicPr>
          <p:cNvPr id="126980" name="Picture 4">
            <a:extLst>
              <a:ext uri="{FF2B5EF4-FFF2-40B4-BE49-F238E27FC236}">
                <a16:creationId xmlns:a16="http://schemas.microsoft.com/office/drawing/2014/main" id="{080DC105-8674-9192-6F33-B728246B4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4254500"/>
            <a:ext cx="78613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C08FB8DE-F083-B5FB-0944-F9A612EEC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039955"/>
              </p:ext>
            </p:extLst>
          </p:nvPr>
        </p:nvGraphicFramePr>
        <p:xfrm>
          <a:off x="10551560" y="1146514"/>
          <a:ext cx="1315092" cy="1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36760" imgH="1993680" progId="Equation.DSMT4">
                  <p:embed/>
                </p:oleObj>
              </mc:Choice>
              <mc:Fallback>
                <p:oleObj name="Equation" r:id="rId3" imgW="2336760" imgH="1993680" progId="Equation.DSMT4">
                  <p:embed/>
                  <p:pic>
                    <p:nvPicPr>
                      <p:cNvPr id="18435" name="Object 5">
                        <a:extLst>
                          <a:ext uri="{FF2B5EF4-FFF2-40B4-BE49-F238E27FC236}">
                            <a16:creationId xmlns:a16="http://schemas.microsoft.com/office/drawing/2014/main" id="{FF652513-45E1-28E5-43F7-427BC5F409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1560" y="1146514"/>
                        <a:ext cx="1315092" cy="112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D08D359-890A-EA9F-28AB-A7D5117001DB}"/>
              </a:ext>
            </a:extLst>
          </p:cNvPr>
          <p:cNvSpPr/>
          <p:nvPr/>
        </p:nvSpPr>
        <p:spPr bwMode="auto">
          <a:xfrm>
            <a:off x="2753474" y="5116530"/>
            <a:ext cx="934948" cy="3698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BCA551-F756-A4CA-7958-DB8A305B0F74}"/>
              </a:ext>
            </a:extLst>
          </p:cNvPr>
          <p:cNvSpPr/>
          <p:nvPr/>
        </p:nvSpPr>
        <p:spPr bwMode="auto">
          <a:xfrm>
            <a:off x="6169633" y="5116530"/>
            <a:ext cx="934948" cy="3698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DDD437-E3B7-FC71-18DD-318530E1ACFB}"/>
              </a:ext>
            </a:extLst>
          </p:cNvPr>
          <p:cNvSpPr/>
          <p:nvPr/>
        </p:nvSpPr>
        <p:spPr bwMode="auto">
          <a:xfrm>
            <a:off x="7395682" y="5090844"/>
            <a:ext cx="1107897" cy="3698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26FFE1-CE54-9F27-13F0-39847B96CE44}"/>
              </a:ext>
            </a:extLst>
          </p:cNvPr>
          <p:cNvSpPr/>
          <p:nvPr/>
        </p:nvSpPr>
        <p:spPr bwMode="auto">
          <a:xfrm>
            <a:off x="8818652" y="5116530"/>
            <a:ext cx="1176248" cy="3698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B55305-140B-2677-3AD9-21EF64B75081}"/>
              </a:ext>
            </a:extLst>
          </p:cNvPr>
          <p:cNvSpPr/>
          <p:nvPr/>
        </p:nvSpPr>
        <p:spPr bwMode="auto">
          <a:xfrm>
            <a:off x="3838325" y="5081854"/>
            <a:ext cx="1176248" cy="36987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49FBB7-54F8-96AE-C9F6-3C76A1BB288F}"/>
              </a:ext>
            </a:extLst>
          </p:cNvPr>
          <p:cNvSpPr/>
          <p:nvPr/>
        </p:nvSpPr>
        <p:spPr bwMode="auto">
          <a:xfrm>
            <a:off x="5263006" y="5116530"/>
            <a:ext cx="592012" cy="27938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A7ABC5B-1883-2462-0CFD-D53D1AF5E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Case 3 – </a:t>
            </a:r>
            <a:r>
              <a:rPr lang="en-US" altLang="en-US" i="1"/>
              <a:t>Solution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720DE25-9C32-FE20-2D9D-D29119223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By plotting these points, as shown in Figure 9.70, it appears that the graph is a circle of radius 2 whose center is the point (</a:t>
            </a:r>
            <a:r>
              <a:rPr lang="en-US" altLang="en-US" i="1"/>
              <a:t>x</a:t>
            </a:r>
            <a:r>
              <a:rPr lang="en-US" altLang="en-US"/>
              <a:t>, </a:t>
            </a:r>
            <a:r>
              <a:rPr lang="en-US" altLang="en-US" i="1"/>
              <a:t>y</a:t>
            </a:r>
            <a:r>
              <a:rPr lang="en-US" altLang="en-US"/>
              <a:t>) = (0, 2).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</a:t>
            </a:r>
            <a:endParaRPr lang="en-US" altLang="en-US" b="1"/>
          </a:p>
        </p:txBody>
      </p:sp>
      <p:pic>
        <p:nvPicPr>
          <p:cNvPr id="8196" name="Picture 5" descr="6_9_6">
            <a:extLst>
              <a:ext uri="{FF2B5EF4-FFF2-40B4-BE49-F238E27FC236}">
                <a16:creationId xmlns:a16="http://schemas.microsoft.com/office/drawing/2014/main" id="{5B844A36-26FC-ADB3-4889-6B47F4954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4" y="2895600"/>
            <a:ext cx="28162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7">
            <a:extLst>
              <a:ext uri="{FF2B5EF4-FFF2-40B4-BE49-F238E27FC236}">
                <a16:creationId xmlns:a16="http://schemas.microsoft.com/office/drawing/2014/main" id="{41CECDA0-4018-0096-3696-AE045CC74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943600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00"/>
                </a:solidFill>
              </a:rPr>
              <a:t>Figure 9.70</a:t>
            </a:r>
          </a:p>
        </p:txBody>
      </p:sp>
      <p:sp>
        <p:nvSpPr>
          <p:cNvPr id="8198" name="Rectangle 8">
            <a:extLst>
              <a:ext uri="{FF2B5EF4-FFF2-40B4-BE49-F238E27FC236}">
                <a16:creationId xmlns:a16="http://schemas.microsoft.com/office/drawing/2014/main" id="{C7131328-F4CC-390A-CA70-ABE733866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4226" y="762000"/>
            <a:ext cx="841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FFFFFF"/>
                </a:solidFill>
              </a:rPr>
              <a:t>cont’d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>
            <a:extLst>
              <a:ext uri="{FF2B5EF4-FFF2-40B4-BE49-F238E27FC236}">
                <a16:creationId xmlns:a16="http://schemas.microsoft.com/office/drawing/2014/main" id="{0FC449E1-356D-5D12-6651-EA26316789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Copyright © by Houghton Mifflin Company, Inc. All rights reserved.</a:t>
            </a:r>
            <a:endParaRPr lang="en-US" altLang="en-US" sz="1400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75453740-61E1-AB68-D7AF-45DD52F45A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/>
            <a:fld id="{CCC1D605-83E1-4398-91CF-C9A3C4C09AD9}" type="slidenum"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pPr algn="r"/>
              <a:t>9</a:t>
            </a:fld>
            <a:endParaRPr lang="en-US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71C25C07-F635-B1FB-A054-4583DB3223C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7302500"/>
            <a:ext cx="1803400" cy="1143000"/>
          </a:xfrm>
        </p:spPr>
        <p:txBody>
          <a:bodyPr/>
          <a:lstStyle/>
          <a:p>
            <a:pPr eaLnBrk="1" hangingPunct="1"/>
            <a:r>
              <a:rPr lang="en-US" altLang="en-US" sz="800"/>
              <a:t>Graphs of Polar Equations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B1CF491B-F1B8-A285-1E12-13DF54FC8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4" y="447353"/>
            <a:ext cx="1982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CA" altLang="en-US" sz="2800" b="1" dirty="0">
                <a:sym typeface="Symbol" panose="05050102010706020507" pitchFamily="18" charset="2"/>
              </a:rPr>
              <a:t>Your Turn:</a:t>
            </a:r>
            <a:endParaRPr lang="en-US" altLang="en-US" sz="2800" b="1" dirty="0">
              <a:sym typeface="Symbol" panose="05050102010706020507" pitchFamily="18" charset="2"/>
            </a:endParaRPr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C95B452F-C506-10E1-74E3-A9A3F5062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56730"/>
            <a:ext cx="7985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CA" altLang="en-US" sz="2800" dirty="0">
                <a:sym typeface="Symbol" panose="05050102010706020507" pitchFamily="18" charset="2"/>
              </a:rPr>
              <a:t>Graph the polar equation </a:t>
            </a:r>
            <a:r>
              <a:rPr lang="en-CA" altLang="en-US" sz="2800" i="1" dirty="0">
                <a:sym typeface="Symbol" panose="05050102010706020507" pitchFamily="18" charset="2"/>
              </a:rPr>
              <a:t>r</a:t>
            </a:r>
            <a:r>
              <a:rPr lang="en-CA" altLang="en-US" sz="2800" dirty="0">
                <a:sym typeface="Symbol" panose="05050102010706020507" pitchFamily="18" charset="2"/>
              </a:rPr>
              <a:t> = 2cos </a:t>
            </a:r>
            <a:r>
              <a:rPr lang="en-US" altLang="en-US" sz="2800" i="1" dirty="0">
                <a:sym typeface="Symbol" panose="05050102010706020507" pitchFamily="18" charset="2"/>
              </a:rPr>
              <a:t></a:t>
            </a:r>
            <a:r>
              <a:rPr lang="en-US" altLang="en-US" sz="2800" dirty="0">
                <a:sym typeface="Symbol" panose="05050102010706020507" pitchFamily="18" charset="2"/>
              </a:rPr>
              <a:t>.</a:t>
            </a:r>
            <a:r>
              <a:rPr lang="en-CA" altLang="en-US" sz="2800" dirty="0">
                <a:sym typeface="Symbol" panose="05050102010706020507" pitchFamily="18" charset="2"/>
              </a:rPr>
              <a:t> </a:t>
            </a:r>
            <a:endParaRPr lang="en-US" altLang="en-US" sz="2800" dirty="0">
              <a:sym typeface="Symbol" panose="05050102010706020507" pitchFamily="18" charset="2"/>
            </a:endParaRPr>
          </a:p>
        </p:txBody>
      </p:sp>
      <p:grpSp>
        <p:nvGrpSpPr>
          <p:cNvPr id="170124" name="Group 140">
            <a:extLst>
              <a:ext uri="{FF2B5EF4-FFF2-40B4-BE49-F238E27FC236}">
                <a16:creationId xmlns:a16="http://schemas.microsoft.com/office/drawing/2014/main" id="{C3246E1E-0D7D-F066-5938-B18B66F1ACD1}"/>
              </a:ext>
            </a:extLst>
          </p:cNvPr>
          <p:cNvGrpSpPr>
            <a:grpSpLocks/>
          </p:cNvGrpSpPr>
          <p:nvPr/>
        </p:nvGrpSpPr>
        <p:grpSpPr bwMode="auto">
          <a:xfrm>
            <a:off x="4951413" y="1111251"/>
            <a:ext cx="4248150" cy="4765675"/>
            <a:chOff x="2641" y="794"/>
            <a:chExt cx="2676" cy="3002"/>
          </a:xfrm>
        </p:grpSpPr>
        <p:grpSp>
          <p:nvGrpSpPr>
            <p:cNvPr id="21578" name="Group 139">
              <a:extLst>
                <a:ext uri="{FF2B5EF4-FFF2-40B4-BE49-F238E27FC236}">
                  <a16:creationId xmlns:a16="http://schemas.microsoft.com/office/drawing/2014/main" id="{39561807-11EF-5CD6-7C6B-082D95DBDD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1" y="794"/>
              <a:ext cx="2442" cy="3002"/>
              <a:chOff x="2641" y="794"/>
              <a:chExt cx="2442" cy="3002"/>
            </a:xfrm>
          </p:grpSpPr>
          <p:grpSp>
            <p:nvGrpSpPr>
              <p:cNvPr id="21580" name="Group 138">
                <a:extLst>
                  <a:ext uri="{FF2B5EF4-FFF2-40B4-BE49-F238E27FC236}">
                    <a16:creationId xmlns:a16="http://schemas.microsoft.com/office/drawing/2014/main" id="{86A74E4D-D098-3BAA-2F65-A8D195F0A6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1" y="794"/>
                <a:ext cx="2442" cy="3002"/>
                <a:chOff x="2641" y="794"/>
                <a:chExt cx="2442" cy="3002"/>
              </a:xfrm>
            </p:grpSpPr>
            <p:grpSp>
              <p:nvGrpSpPr>
                <p:cNvPr id="21584" name="Group 136">
                  <a:extLst>
                    <a:ext uri="{FF2B5EF4-FFF2-40B4-BE49-F238E27FC236}">
                      <a16:creationId xmlns:a16="http://schemas.microsoft.com/office/drawing/2014/main" id="{2A4778AA-A353-14BB-27C0-94B1FE5650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41" y="794"/>
                  <a:ext cx="2442" cy="3002"/>
                  <a:chOff x="2641" y="794"/>
                  <a:chExt cx="2442" cy="3002"/>
                </a:xfrm>
              </p:grpSpPr>
              <p:grpSp>
                <p:nvGrpSpPr>
                  <p:cNvPr id="21589" name="Group 135">
                    <a:extLst>
                      <a:ext uri="{FF2B5EF4-FFF2-40B4-BE49-F238E27FC236}">
                        <a16:creationId xmlns:a16="http://schemas.microsoft.com/office/drawing/2014/main" id="{51E06CC6-EEA2-C81F-FDF7-B1182DE27C5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731" y="794"/>
                    <a:ext cx="262" cy="3002"/>
                    <a:chOff x="3731" y="794"/>
                    <a:chExt cx="262" cy="3002"/>
                  </a:xfrm>
                </p:grpSpPr>
                <p:sp>
                  <p:nvSpPr>
                    <p:cNvPr id="21593" name="Line 28">
                      <a:extLst>
                        <a:ext uri="{FF2B5EF4-FFF2-40B4-BE49-F238E27FC236}">
                          <a16:creationId xmlns:a16="http://schemas.microsoft.com/office/drawing/2014/main" id="{CA99CA74-2EB0-0C7D-A233-35E5E498EF4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866" y="1191"/>
                      <a:ext cx="1" cy="2289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folHlink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aphicFrame>
                  <p:nvGraphicFramePr>
                    <p:cNvPr id="21594" name="Object 29">
                      <a:extLst>
                        <a:ext uri="{FF2B5EF4-FFF2-40B4-BE49-F238E27FC236}">
                          <a16:creationId xmlns:a16="http://schemas.microsoft.com/office/drawing/2014/main" id="{75F34BC9-72BB-8044-5B3A-C5017FA9CFB7}"/>
                        </a:ext>
                      </a:extLst>
                    </p:cNvPr>
                    <p:cNvGraphicFramePr>
                      <a:graphicFrameLocks noChangeAspect="1"/>
                    </p:cNvGraphicFramePr>
                    <p:nvPr/>
                  </p:nvGraphicFramePr>
                  <p:xfrm>
                    <a:off x="3776" y="794"/>
                    <a:ext cx="189" cy="371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3" imgW="164885" imgH="317087" progId="Equation.DSMT4">
                            <p:embed/>
                          </p:oleObj>
                        </mc:Choice>
                        <mc:Fallback>
                          <p:oleObj name="Equation" r:id="rId3" imgW="164885" imgH="317087" progId="Equation.DSMT4">
                            <p:embed/>
                            <p:pic>
                              <p:nvPicPr>
                                <p:cNvPr id="21594" name="Object 29">
                                  <a:extLst>
                                    <a:ext uri="{FF2B5EF4-FFF2-40B4-BE49-F238E27FC236}">
                                      <a16:creationId xmlns:a16="http://schemas.microsoft.com/office/drawing/2014/main" id="{75F34BC9-72BB-8044-5B3A-C5017FA9CFB7}"/>
                                    </a:ext>
                                  </a:extLst>
                                </p:cNvPr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776" y="794"/>
                                  <a:ext cx="189" cy="37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21595" name="Object 30">
                      <a:extLst>
                        <a:ext uri="{FF2B5EF4-FFF2-40B4-BE49-F238E27FC236}">
                          <a16:creationId xmlns:a16="http://schemas.microsoft.com/office/drawing/2014/main" id="{4E454B5C-C773-8EC0-238F-5BD9EC8ACE2C}"/>
                        </a:ext>
                      </a:extLst>
                    </p:cNvPr>
                    <p:cNvGraphicFramePr>
                      <a:graphicFrameLocks noChangeAspect="1"/>
                    </p:cNvGraphicFramePr>
                    <p:nvPr/>
                  </p:nvGraphicFramePr>
                  <p:xfrm>
                    <a:off x="3731" y="3425"/>
                    <a:ext cx="262" cy="371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5" imgW="228501" imgH="317362" progId="Equation.DSMT4">
                            <p:embed/>
                          </p:oleObj>
                        </mc:Choice>
                        <mc:Fallback>
                          <p:oleObj name="Equation" r:id="rId5" imgW="228501" imgH="317362" progId="Equation.DSMT4">
                            <p:embed/>
                            <p:pic>
                              <p:nvPicPr>
                                <p:cNvPr id="21595" name="Object 30">
                                  <a:extLst>
                                    <a:ext uri="{FF2B5EF4-FFF2-40B4-BE49-F238E27FC236}">
                                      <a16:creationId xmlns:a16="http://schemas.microsoft.com/office/drawing/2014/main" id="{4E454B5C-C773-8EC0-238F-5BD9EC8ACE2C}"/>
                                    </a:ext>
                                  </a:extLst>
                                </p:cNvPr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6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731" y="3425"/>
                                  <a:ext cx="262" cy="37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21590" name="Group 134">
                    <a:extLst>
                      <a:ext uri="{FF2B5EF4-FFF2-40B4-BE49-F238E27FC236}">
                        <a16:creationId xmlns:a16="http://schemas.microsoft.com/office/drawing/2014/main" id="{A8E74F53-01CB-EA15-D289-73B6B8EDF1D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41" y="2213"/>
                    <a:ext cx="2442" cy="165"/>
                    <a:chOff x="2641" y="2213"/>
                    <a:chExt cx="2442" cy="165"/>
                  </a:xfrm>
                </p:grpSpPr>
                <p:sp>
                  <p:nvSpPr>
                    <p:cNvPr id="21591" name="Line 32">
                      <a:extLst>
                        <a:ext uri="{FF2B5EF4-FFF2-40B4-BE49-F238E27FC236}">
                          <a16:creationId xmlns:a16="http://schemas.microsoft.com/office/drawing/2014/main" id="{1E2558F5-0FE5-42C4-A559-7628C43646F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51" y="2291"/>
                      <a:ext cx="2232" cy="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folHlink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aphicFrame>
                  <p:nvGraphicFramePr>
                    <p:cNvPr id="21592" name="Object 33">
                      <a:extLst>
                        <a:ext uri="{FF2B5EF4-FFF2-40B4-BE49-F238E27FC236}">
                          <a16:creationId xmlns:a16="http://schemas.microsoft.com/office/drawing/2014/main" id="{78178D00-484E-A173-E187-AB895AB80905}"/>
                        </a:ext>
                      </a:extLst>
                    </p:cNvPr>
                    <p:cNvGraphicFramePr>
                      <a:graphicFrameLocks noChangeAspect="1"/>
                    </p:cNvGraphicFramePr>
                    <p:nvPr/>
                  </p:nvGraphicFramePr>
                  <p:xfrm>
                    <a:off x="2641" y="2213"/>
                    <a:ext cx="160" cy="16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7" imgW="139700" imgH="139700" progId="Equation.DSMT4">
                            <p:embed/>
                          </p:oleObj>
                        </mc:Choice>
                        <mc:Fallback>
                          <p:oleObj name="Equation" r:id="rId7" imgW="139700" imgH="139700" progId="Equation.DSMT4">
                            <p:embed/>
                            <p:pic>
                              <p:nvPicPr>
                                <p:cNvPr id="21592" name="Object 33">
                                  <a:extLst>
                                    <a:ext uri="{FF2B5EF4-FFF2-40B4-BE49-F238E27FC236}">
                                      <a16:creationId xmlns:a16="http://schemas.microsoft.com/office/drawing/2014/main" id="{78178D00-484E-A173-E187-AB895AB80905}"/>
                                    </a:ext>
                                  </a:extLst>
                                </p:cNvPr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8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641" y="2213"/>
                                  <a:ext cx="160" cy="165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  <p:grpSp>
              <p:nvGrpSpPr>
                <p:cNvPr id="21585" name="Group 137">
                  <a:extLst>
                    <a:ext uri="{FF2B5EF4-FFF2-40B4-BE49-F238E27FC236}">
                      <a16:creationId xmlns:a16="http://schemas.microsoft.com/office/drawing/2014/main" id="{908ECAA1-7965-D7CE-93B1-1042B487F8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79" y="1492"/>
                  <a:ext cx="1566" cy="1606"/>
                  <a:chOff x="3079" y="1492"/>
                  <a:chExt cx="1566" cy="1606"/>
                </a:xfrm>
              </p:grpSpPr>
              <p:sp>
                <p:nvSpPr>
                  <p:cNvPr id="21586" name="Oval 35">
                    <a:extLst>
                      <a:ext uri="{FF2B5EF4-FFF2-40B4-BE49-F238E27FC236}">
                        <a16:creationId xmlns:a16="http://schemas.microsoft.com/office/drawing/2014/main" id="{C1BD1692-B2ED-C2C0-F080-0172E5D8AA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24" y="1745"/>
                    <a:ext cx="1075" cy="1101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87" name="Oval 36">
                    <a:extLst>
                      <a:ext uri="{FF2B5EF4-FFF2-40B4-BE49-F238E27FC236}">
                        <a16:creationId xmlns:a16="http://schemas.microsoft.com/office/drawing/2014/main" id="{04E6FE63-704B-E316-0AF1-B3C40ABB97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75" y="2001"/>
                    <a:ext cx="574" cy="589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88" name="Oval 37">
                    <a:extLst>
                      <a:ext uri="{FF2B5EF4-FFF2-40B4-BE49-F238E27FC236}">
                        <a16:creationId xmlns:a16="http://schemas.microsoft.com/office/drawing/2014/main" id="{00B80039-A469-1069-555D-67DD9342A4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79" y="1492"/>
                    <a:ext cx="1566" cy="1606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algn="ctr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21581" name="Rectangle 38">
                <a:extLst>
                  <a:ext uri="{FF2B5EF4-FFF2-40B4-BE49-F238E27FC236}">
                    <a16:creationId xmlns:a16="http://schemas.microsoft.com/office/drawing/2014/main" id="{2747EB97-BF55-EA5E-4DD7-928306BB5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4" y="2265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CA" altLang="en-US" sz="2000">
                    <a:sym typeface="Symbol" panose="05050102010706020507" pitchFamily="18" charset="2"/>
                  </a:rPr>
                  <a:t>1</a:t>
                </a:r>
                <a:endParaRPr lang="en-US" altLang="en-US" sz="2000">
                  <a:sym typeface="Symbol" panose="05050102010706020507" pitchFamily="18" charset="2"/>
                </a:endParaRPr>
              </a:p>
            </p:txBody>
          </p:sp>
          <p:sp>
            <p:nvSpPr>
              <p:cNvPr id="21582" name="Rectangle 39">
                <a:extLst>
                  <a:ext uri="{FF2B5EF4-FFF2-40B4-BE49-F238E27FC236}">
                    <a16:creationId xmlns:a16="http://schemas.microsoft.com/office/drawing/2014/main" id="{D5CC6258-DFB9-542E-70BE-8CD82BC54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5" y="2265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CA" altLang="en-US" sz="2000">
                    <a:sym typeface="Symbol" panose="05050102010706020507" pitchFamily="18" charset="2"/>
                  </a:rPr>
                  <a:t>2</a:t>
                </a:r>
                <a:endParaRPr lang="en-US" altLang="en-US" sz="2000">
                  <a:sym typeface="Symbol" panose="05050102010706020507" pitchFamily="18" charset="2"/>
                </a:endParaRPr>
              </a:p>
            </p:txBody>
          </p:sp>
          <p:sp>
            <p:nvSpPr>
              <p:cNvPr id="21583" name="Rectangle 40">
                <a:extLst>
                  <a:ext uri="{FF2B5EF4-FFF2-40B4-BE49-F238E27FC236}">
                    <a16:creationId xmlns:a16="http://schemas.microsoft.com/office/drawing/2014/main" id="{5C6BDBD2-7A5E-7368-8082-81385F9D14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7" y="2265"/>
                <a:ext cx="19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algn="ctr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CA" altLang="en-US" sz="2000">
                    <a:sym typeface="Symbol" panose="05050102010706020507" pitchFamily="18" charset="2"/>
                  </a:rPr>
                  <a:t>3</a:t>
                </a:r>
                <a:endParaRPr lang="en-US" altLang="en-US" sz="2000">
                  <a:sym typeface="Symbol" panose="05050102010706020507" pitchFamily="18" charset="2"/>
                </a:endParaRPr>
              </a:p>
            </p:txBody>
          </p:sp>
        </p:grpSp>
        <p:sp>
          <p:nvSpPr>
            <p:cNvPr id="21579" name="Rectangle 41">
              <a:extLst>
                <a:ext uri="{FF2B5EF4-FFF2-40B4-BE49-F238E27FC236}">
                  <a16:creationId xmlns:a16="http://schemas.microsoft.com/office/drawing/2014/main" id="{22FE2219-7EDA-5A40-2767-6CCEA961E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2156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CA" altLang="en-US">
                  <a:sym typeface="Symbol" panose="05050102010706020507" pitchFamily="18" charset="2"/>
                </a:rPr>
                <a:t>0 </a:t>
              </a:r>
              <a:endParaRPr lang="en-US" altLang="en-US">
                <a:sym typeface="Symbol" panose="05050102010706020507" pitchFamily="18" charset="2"/>
              </a:endParaRPr>
            </a:p>
          </p:txBody>
        </p:sp>
      </p:grpSp>
      <p:grpSp>
        <p:nvGrpSpPr>
          <p:cNvPr id="170112" name="Group 128">
            <a:extLst>
              <a:ext uri="{FF2B5EF4-FFF2-40B4-BE49-F238E27FC236}">
                <a16:creationId xmlns:a16="http://schemas.microsoft.com/office/drawing/2014/main" id="{115B372E-1B4F-23C5-C19B-F3F84856AF52}"/>
              </a:ext>
            </a:extLst>
          </p:cNvPr>
          <p:cNvGrpSpPr>
            <a:grpSpLocks/>
          </p:cNvGrpSpPr>
          <p:nvPr/>
        </p:nvGrpSpPr>
        <p:grpSpPr bwMode="auto">
          <a:xfrm>
            <a:off x="2284413" y="1382714"/>
            <a:ext cx="1973262" cy="4816475"/>
            <a:chOff x="479" y="871"/>
            <a:chExt cx="1243" cy="3034"/>
          </a:xfrm>
        </p:grpSpPr>
        <p:sp>
          <p:nvSpPr>
            <p:cNvPr id="21524" name="Rectangle 79">
              <a:extLst>
                <a:ext uri="{FF2B5EF4-FFF2-40B4-BE49-F238E27FC236}">
                  <a16:creationId xmlns:a16="http://schemas.microsoft.com/office/drawing/2014/main" id="{4FE6E928-60C3-EF93-72D2-C891406C2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3652"/>
              <a:ext cx="62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/>
                <a:t>2</a:t>
              </a:r>
            </a:p>
          </p:txBody>
        </p:sp>
        <p:sp>
          <p:nvSpPr>
            <p:cNvPr id="21525" name="Rectangle 78">
              <a:extLst>
                <a:ext uri="{FF2B5EF4-FFF2-40B4-BE49-F238E27FC236}">
                  <a16:creationId xmlns:a16="http://schemas.microsoft.com/office/drawing/2014/main" id="{A756BE01-5F13-1B01-5271-FB718891F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3652"/>
              <a:ext cx="6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26" name="Rectangle 77">
              <a:extLst>
                <a:ext uri="{FF2B5EF4-FFF2-40B4-BE49-F238E27FC236}">
                  <a16:creationId xmlns:a16="http://schemas.microsoft.com/office/drawing/2014/main" id="{FCC427E5-D1B6-6666-C8F2-3E55EF63D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3399"/>
              <a:ext cx="62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27" name="Rectangle 76">
              <a:extLst>
                <a:ext uri="{FF2B5EF4-FFF2-40B4-BE49-F238E27FC236}">
                  <a16:creationId xmlns:a16="http://schemas.microsoft.com/office/drawing/2014/main" id="{A9A41F9A-2785-9181-CA21-72E0D7484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3399"/>
              <a:ext cx="6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28" name="Rectangle 75">
              <a:extLst>
                <a:ext uri="{FF2B5EF4-FFF2-40B4-BE49-F238E27FC236}">
                  <a16:creationId xmlns:a16="http://schemas.microsoft.com/office/drawing/2014/main" id="{F933E65C-1AC4-3368-241D-570B634F3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3147"/>
              <a:ext cx="62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/>
                <a:t>0</a:t>
              </a:r>
            </a:p>
          </p:txBody>
        </p:sp>
        <p:sp>
          <p:nvSpPr>
            <p:cNvPr id="21529" name="Rectangle 74">
              <a:extLst>
                <a:ext uri="{FF2B5EF4-FFF2-40B4-BE49-F238E27FC236}">
                  <a16:creationId xmlns:a16="http://schemas.microsoft.com/office/drawing/2014/main" id="{958C2C3D-D649-BA95-9776-63D810A63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3147"/>
              <a:ext cx="62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30" name="Rectangle 73">
              <a:extLst>
                <a:ext uri="{FF2B5EF4-FFF2-40B4-BE49-F238E27FC236}">
                  <a16:creationId xmlns:a16="http://schemas.microsoft.com/office/drawing/2014/main" id="{5027A24E-66D6-1BBB-1C50-955645942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2894"/>
              <a:ext cx="62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31" name="Rectangle 72">
              <a:extLst>
                <a:ext uri="{FF2B5EF4-FFF2-40B4-BE49-F238E27FC236}">
                  <a16:creationId xmlns:a16="http://schemas.microsoft.com/office/drawing/2014/main" id="{333F36A3-36C9-E051-1F47-E0E19EA20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2894"/>
              <a:ext cx="6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32" name="Rectangle 71">
              <a:extLst>
                <a:ext uri="{FF2B5EF4-FFF2-40B4-BE49-F238E27FC236}">
                  <a16:creationId xmlns:a16="http://schemas.microsoft.com/office/drawing/2014/main" id="{C9BFC1C7-54E1-9A76-9D1C-BD160CD1D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2641"/>
              <a:ext cx="62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/>
                <a:t>–2</a:t>
              </a:r>
            </a:p>
          </p:txBody>
        </p:sp>
        <p:sp>
          <p:nvSpPr>
            <p:cNvPr id="21533" name="Rectangle 70">
              <a:extLst>
                <a:ext uri="{FF2B5EF4-FFF2-40B4-BE49-F238E27FC236}">
                  <a16:creationId xmlns:a16="http://schemas.microsoft.com/office/drawing/2014/main" id="{E396DE0A-9738-70BA-A299-7236381A4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2641"/>
              <a:ext cx="6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34" name="Rectangle 69">
              <a:extLst>
                <a:ext uri="{FF2B5EF4-FFF2-40B4-BE49-F238E27FC236}">
                  <a16:creationId xmlns:a16="http://schemas.microsoft.com/office/drawing/2014/main" id="{FF5040B0-E07D-5D1C-6B61-7979DB8BA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2388"/>
              <a:ext cx="62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35" name="Rectangle 68">
              <a:extLst>
                <a:ext uri="{FF2B5EF4-FFF2-40B4-BE49-F238E27FC236}">
                  <a16:creationId xmlns:a16="http://schemas.microsoft.com/office/drawing/2014/main" id="{CECF4EE8-5E2F-52F5-2649-C3519C544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2388"/>
              <a:ext cx="6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36" name="Rectangle 67">
              <a:extLst>
                <a:ext uri="{FF2B5EF4-FFF2-40B4-BE49-F238E27FC236}">
                  <a16:creationId xmlns:a16="http://schemas.microsoft.com/office/drawing/2014/main" id="{B5B62241-82BD-6233-5E93-DC7C1043D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2135"/>
              <a:ext cx="62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/>
                <a:t>–1</a:t>
              </a:r>
            </a:p>
          </p:txBody>
        </p:sp>
        <p:sp>
          <p:nvSpPr>
            <p:cNvPr id="21537" name="Rectangle 66">
              <a:extLst>
                <a:ext uri="{FF2B5EF4-FFF2-40B4-BE49-F238E27FC236}">
                  <a16:creationId xmlns:a16="http://schemas.microsoft.com/office/drawing/2014/main" id="{CF07C451-DF45-C08B-76C4-656D8AB31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2135"/>
              <a:ext cx="6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38" name="Rectangle 65">
              <a:extLst>
                <a:ext uri="{FF2B5EF4-FFF2-40B4-BE49-F238E27FC236}">
                  <a16:creationId xmlns:a16="http://schemas.microsoft.com/office/drawing/2014/main" id="{2D424F02-647D-BDD1-663F-11349B25B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1882"/>
              <a:ext cx="62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/>
                <a:t>0</a:t>
              </a:r>
            </a:p>
          </p:txBody>
        </p:sp>
        <p:sp>
          <p:nvSpPr>
            <p:cNvPr id="21539" name="Rectangle 64">
              <a:extLst>
                <a:ext uri="{FF2B5EF4-FFF2-40B4-BE49-F238E27FC236}">
                  <a16:creationId xmlns:a16="http://schemas.microsoft.com/office/drawing/2014/main" id="{D2DE7C96-52A7-B991-93D1-BCCE9CFB5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1882"/>
              <a:ext cx="6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40" name="Rectangle 63">
              <a:extLst>
                <a:ext uri="{FF2B5EF4-FFF2-40B4-BE49-F238E27FC236}">
                  <a16:creationId xmlns:a16="http://schemas.microsoft.com/office/drawing/2014/main" id="{8C2A0B37-32CD-0733-A30F-212C8A2FA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1630"/>
              <a:ext cx="62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/>
                <a:t>1</a:t>
              </a:r>
            </a:p>
          </p:txBody>
        </p:sp>
        <p:sp>
          <p:nvSpPr>
            <p:cNvPr id="21541" name="Rectangle 62">
              <a:extLst>
                <a:ext uri="{FF2B5EF4-FFF2-40B4-BE49-F238E27FC236}">
                  <a16:creationId xmlns:a16="http://schemas.microsoft.com/office/drawing/2014/main" id="{CA0D0707-AD4D-0FAE-F72E-C2C1C95DB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1630"/>
              <a:ext cx="62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42" name="Rectangle 61">
              <a:extLst>
                <a:ext uri="{FF2B5EF4-FFF2-40B4-BE49-F238E27FC236}">
                  <a16:creationId xmlns:a16="http://schemas.microsoft.com/office/drawing/2014/main" id="{B63AA442-CE01-3D11-2A37-BE38FA250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1377"/>
              <a:ext cx="62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43" name="Rectangle 60">
              <a:extLst>
                <a:ext uri="{FF2B5EF4-FFF2-40B4-BE49-F238E27FC236}">
                  <a16:creationId xmlns:a16="http://schemas.microsoft.com/office/drawing/2014/main" id="{8F6C8EBD-47A6-B0F7-FE37-62CDCBC74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1377"/>
              <a:ext cx="6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200"/>
            </a:p>
          </p:txBody>
        </p:sp>
        <p:sp>
          <p:nvSpPr>
            <p:cNvPr id="21544" name="Rectangle 59">
              <a:extLst>
                <a:ext uri="{FF2B5EF4-FFF2-40B4-BE49-F238E27FC236}">
                  <a16:creationId xmlns:a16="http://schemas.microsoft.com/office/drawing/2014/main" id="{69CA8E11-256E-AF54-5B4E-2336B4D5A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1124"/>
              <a:ext cx="62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 dirty="0"/>
                <a:t>2</a:t>
              </a:r>
            </a:p>
          </p:txBody>
        </p:sp>
        <p:sp>
          <p:nvSpPr>
            <p:cNvPr id="21545" name="Rectangle 58">
              <a:extLst>
                <a:ext uri="{FF2B5EF4-FFF2-40B4-BE49-F238E27FC236}">
                  <a16:creationId xmlns:a16="http://schemas.microsoft.com/office/drawing/2014/main" id="{8007A33F-CD36-7D63-E8FC-7A1328BCE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1124"/>
              <a:ext cx="6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/>
                <a:t>0</a:t>
              </a:r>
            </a:p>
          </p:txBody>
        </p:sp>
        <p:sp>
          <p:nvSpPr>
            <p:cNvPr id="21546" name="Rectangle 57">
              <a:extLst>
                <a:ext uri="{FF2B5EF4-FFF2-40B4-BE49-F238E27FC236}">
                  <a16:creationId xmlns:a16="http://schemas.microsoft.com/office/drawing/2014/main" id="{A46231D1-36EB-75B3-FAB0-655A6D4C9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871"/>
              <a:ext cx="621" cy="25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 i="1"/>
                <a:t>r</a:t>
              </a:r>
            </a:p>
          </p:txBody>
        </p:sp>
        <p:sp>
          <p:nvSpPr>
            <p:cNvPr id="21547" name="Rectangle 56">
              <a:extLst>
                <a:ext uri="{FF2B5EF4-FFF2-40B4-BE49-F238E27FC236}">
                  <a16:creationId xmlns:a16="http://schemas.microsoft.com/office/drawing/2014/main" id="{D3163E22-DCB2-16DD-265B-F33A60C1F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871"/>
              <a:ext cx="622" cy="25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200">
                  <a:sym typeface="Symbol" panose="05050102010706020507" pitchFamily="18" charset="2"/>
                </a:rPr>
                <a:t></a:t>
              </a:r>
            </a:p>
          </p:txBody>
        </p:sp>
        <p:sp>
          <p:nvSpPr>
            <p:cNvPr id="21548" name="Line 80">
              <a:extLst>
                <a:ext uri="{FF2B5EF4-FFF2-40B4-BE49-F238E27FC236}">
                  <a16:creationId xmlns:a16="http://schemas.microsoft.com/office/drawing/2014/main" id="{29651D9B-3F95-78E8-C2F9-8A888EDDFA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871"/>
              <a:ext cx="12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49" name="Line 81">
              <a:extLst>
                <a:ext uri="{FF2B5EF4-FFF2-40B4-BE49-F238E27FC236}">
                  <a16:creationId xmlns:a16="http://schemas.microsoft.com/office/drawing/2014/main" id="{C90A4062-6264-896C-1619-8BB7AAFEE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1124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0" name="Line 82">
              <a:extLst>
                <a:ext uri="{FF2B5EF4-FFF2-40B4-BE49-F238E27FC236}">
                  <a16:creationId xmlns:a16="http://schemas.microsoft.com/office/drawing/2014/main" id="{24567064-D22C-9E0C-153B-037E1A8203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1377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1" name="Line 83">
              <a:extLst>
                <a:ext uri="{FF2B5EF4-FFF2-40B4-BE49-F238E27FC236}">
                  <a16:creationId xmlns:a16="http://schemas.microsoft.com/office/drawing/2014/main" id="{A622FCB2-AE89-81C3-25D6-DAAFC0B61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1630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2" name="Line 84">
              <a:extLst>
                <a:ext uri="{FF2B5EF4-FFF2-40B4-BE49-F238E27FC236}">
                  <a16:creationId xmlns:a16="http://schemas.microsoft.com/office/drawing/2014/main" id="{2947A27F-744C-6B72-0BF0-E8A715D64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1882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3" name="Line 85">
              <a:extLst>
                <a:ext uri="{FF2B5EF4-FFF2-40B4-BE49-F238E27FC236}">
                  <a16:creationId xmlns:a16="http://schemas.microsoft.com/office/drawing/2014/main" id="{DFAFF613-47C0-F2C1-7D40-8ACA0DFE83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2135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4" name="Line 86">
              <a:extLst>
                <a:ext uri="{FF2B5EF4-FFF2-40B4-BE49-F238E27FC236}">
                  <a16:creationId xmlns:a16="http://schemas.microsoft.com/office/drawing/2014/main" id="{31629D35-C8DF-D265-3679-F155B8D52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2388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5" name="Line 87">
              <a:extLst>
                <a:ext uri="{FF2B5EF4-FFF2-40B4-BE49-F238E27FC236}">
                  <a16:creationId xmlns:a16="http://schemas.microsoft.com/office/drawing/2014/main" id="{6EA99BB7-4E6F-60C8-C39F-CD29D7B2C0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2641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6" name="Line 88">
              <a:extLst>
                <a:ext uri="{FF2B5EF4-FFF2-40B4-BE49-F238E27FC236}">
                  <a16:creationId xmlns:a16="http://schemas.microsoft.com/office/drawing/2014/main" id="{3587AC68-2C9B-F5A5-7EDD-6F2B82543C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2894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7" name="Line 89">
              <a:extLst>
                <a:ext uri="{FF2B5EF4-FFF2-40B4-BE49-F238E27FC236}">
                  <a16:creationId xmlns:a16="http://schemas.microsoft.com/office/drawing/2014/main" id="{53FCAE09-8741-CBEE-BE60-0BEAC1B257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3147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8" name="Line 90">
              <a:extLst>
                <a:ext uri="{FF2B5EF4-FFF2-40B4-BE49-F238E27FC236}">
                  <a16:creationId xmlns:a16="http://schemas.microsoft.com/office/drawing/2014/main" id="{8F7E8CBB-B4A5-1793-1E71-94CD17661D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3399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59" name="Line 91">
              <a:extLst>
                <a:ext uri="{FF2B5EF4-FFF2-40B4-BE49-F238E27FC236}">
                  <a16:creationId xmlns:a16="http://schemas.microsoft.com/office/drawing/2014/main" id="{9DE8FC2B-EF7F-5F61-2ACA-8C49DDDF2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3652"/>
              <a:ext cx="12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60" name="Line 92">
              <a:extLst>
                <a:ext uri="{FF2B5EF4-FFF2-40B4-BE49-F238E27FC236}">
                  <a16:creationId xmlns:a16="http://schemas.microsoft.com/office/drawing/2014/main" id="{4A2B8A5D-4253-50E8-E580-24412689AB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3905"/>
              <a:ext cx="124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61" name="Line 93">
              <a:extLst>
                <a:ext uri="{FF2B5EF4-FFF2-40B4-BE49-F238E27FC236}">
                  <a16:creationId xmlns:a16="http://schemas.microsoft.com/office/drawing/2014/main" id="{2FEC4C1C-D190-EE64-4BDF-2CC85D7A9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871"/>
              <a:ext cx="0" cy="303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62" name="Line 94">
              <a:extLst>
                <a:ext uri="{FF2B5EF4-FFF2-40B4-BE49-F238E27FC236}">
                  <a16:creationId xmlns:a16="http://schemas.microsoft.com/office/drawing/2014/main" id="{13AEB0EB-AE4E-C48C-A646-FA1AADEA7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" y="871"/>
              <a:ext cx="0" cy="30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sp>
          <p:nvSpPr>
            <p:cNvPr id="21563" name="Line 95">
              <a:extLst>
                <a:ext uri="{FF2B5EF4-FFF2-40B4-BE49-F238E27FC236}">
                  <a16:creationId xmlns:a16="http://schemas.microsoft.com/office/drawing/2014/main" id="{D17CE709-D611-7B90-B80D-F6899BA43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2" y="871"/>
              <a:ext cx="0" cy="303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 anchorCtr="1"/>
            <a:lstStyle/>
            <a:p>
              <a:endParaRPr lang="en-US"/>
            </a:p>
          </p:txBody>
        </p:sp>
        <p:graphicFrame>
          <p:nvGraphicFramePr>
            <p:cNvPr id="21564" name="Object 106">
              <a:extLst>
                <a:ext uri="{FF2B5EF4-FFF2-40B4-BE49-F238E27FC236}">
                  <a16:creationId xmlns:a16="http://schemas.microsoft.com/office/drawing/2014/main" id="{B486C46C-51F7-E770-24DF-FBDE4E1A9F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90" y="1325"/>
            <a:ext cx="162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65028" imgH="330057" progId="Equation.DSMT4">
                    <p:embed/>
                  </p:oleObj>
                </mc:Choice>
                <mc:Fallback>
                  <p:oleObj name="Equation" r:id="rId9" imgW="165028" imgH="330057" progId="Equation.DSMT4">
                    <p:embed/>
                    <p:pic>
                      <p:nvPicPr>
                        <p:cNvPr id="21564" name="Object 106">
                          <a:extLst>
                            <a:ext uri="{FF2B5EF4-FFF2-40B4-BE49-F238E27FC236}">
                              <a16:creationId xmlns:a16="http://schemas.microsoft.com/office/drawing/2014/main" id="{B486C46C-51F7-E770-24DF-FBDE4E1A9FF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" y="1325"/>
                          <a:ext cx="162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5" name="Object 107">
              <a:extLst>
                <a:ext uri="{FF2B5EF4-FFF2-40B4-BE49-F238E27FC236}">
                  <a16:creationId xmlns:a16="http://schemas.microsoft.com/office/drawing/2014/main" id="{A10DB519-E8CA-B206-9CD2-07B4242AFD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90" y="1582"/>
            <a:ext cx="162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5028" imgH="330057" progId="Equation.DSMT4">
                    <p:embed/>
                  </p:oleObj>
                </mc:Choice>
                <mc:Fallback>
                  <p:oleObj name="Equation" r:id="rId11" imgW="165028" imgH="330057" progId="Equation.DSMT4">
                    <p:embed/>
                    <p:pic>
                      <p:nvPicPr>
                        <p:cNvPr id="21565" name="Object 107">
                          <a:extLst>
                            <a:ext uri="{FF2B5EF4-FFF2-40B4-BE49-F238E27FC236}">
                              <a16:creationId xmlns:a16="http://schemas.microsoft.com/office/drawing/2014/main" id="{A10DB519-E8CA-B206-9CD2-07B4242AFD8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" y="1582"/>
                          <a:ext cx="162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6" name="Object 108">
              <a:extLst>
                <a:ext uri="{FF2B5EF4-FFF2-40B4-BE49-F238E27FC236}">
                  <a16:creationId xmlns:a16="http://schemas.microsoft.com/office/drawing/2014/main" id="{A61F3361-CA04-940A-8C36-9986F81FE0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90" y="1825"/>
            <a:ext cx="162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64885" imgH="317087" progId="Equation.DSMT4">
                    <p:embed/>
                  </p:oleObj>
                </mc:Choice>
                <mc:Fallback>
                  <p:oleObj name="Equation" r:id="rId13" imgW="164885" imgH="317087" progId="Equation.DSMT4">
                    <p:embed/>
                    <p:pic>
                      <p:nvPicPr>
                        <p:cNvPr id="21566" name="Object 108">
                          <a:extLst>
                            <a:ext uri="{FF2B5EF4-FFF2-40B4-BE49-F238E27FC236}">
                              <a16:creationId xmlns:a16="http://schemas.microsoft.com/office/drawing/2014/main" id="{A61F3361-CA04-940A-8C36-9986F81FE04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" y="1825"/>
                          <a:ext cx="162" cy="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7" name="Object 109">
              <a:extLst>
                <a:ext uri="{FF2B5EF4-FFF2-40B4-BE49-F238E27FC236}">
                  <a16:creationId xmlns:a16="http://schemas.microsoft.com/office/drawing/2014/main" id="{68176088-99E1-68F7-79B8-4B94EDB553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8" y="2105"/>
            <a:ext cx="227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41195" imgH="330057" progId="Equation.DSMT4">
                    <p:embed/>
                  </p:oleObj>
                </mc:Choice>
                <mc:Fallback>
                  <p:oleObj name="Equation" r:id="rId15" imgW="241195" imgH="330057" progId="Equation.DSMT4">
                    <p:embed/>
                    <p:pic>
                      <p:nvPicPr>
                        <p:cNvPr id="21567" name="Object 109">
                          <a:extLst>
                            <a:ext uri="{FF2B5EF4-FFF2-40B4-BE49-F238E27FC236}">
                              <a16:creationId xmlns:a16="http://schemas.microsoft.com/office/drawing/2014/main" id="{68176088-99E1-68F7-79B8-4B94EDB553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" y="2105"/>
                          <a:ext cx="227" cy="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8" name="Object 111">
              <a:extLst>
                <a:ext uri="{FF2B5EF4-FFF2-40B4-BE49-F238E27FC236}">
                  <a16:creationId xmlns:a16="http://schemas.microsoft.com/office/drawing/2014/main" id="{2C4B79FA-CA75-A0C3-531F-CEF766071BB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64" y="2353"/>
            <a:ext cx="215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28600" imgH="330200" progId="Equation.DSMT4">
                    <p:embed/>
                  </p:oleObj>
                </mc:Choice>
                <mc:Fallback>
                  <p:oleObj name="Equation" r:id="rId17" imgW="228600" imgH="330200" progId="Equation.DSMT4">
                    <p:embed/>
                    <p:pic>
                      <p:nvPicPr>
                        <p:cNvPr id="21568" name="Object 111">
                          <a:extLst>
                            <a:ext uri="{FF2B5EF4-FFF2-40B4-BE49-F238E27FC236}">
                              <a16:creationId xmlns:a16="http://schemas.microsoft.com/office/drawing/2014/main" id="{2C4B79FA-CA75-A0C3-531F-CEF766071BB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" y="2353"/>
                          <a:ext cx="215" cy="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69" name="Object 112">
              <a:extLst>
                <a:ext uri="{FF2B5EF4-FFF2-40B4-BE49-F238E27FC236}">
                  <a16:creationId xmlns:a16="http://schemas.microsoft.com/office/drawing/2014/main" id="{DAE73984-3AF9-85C3-1C2C-B0687BF7344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6" y="2708"/>
            <a:ext cx="131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39700" imgH="139700" progId="Equation.DSMT4">
                    <p:embed/>
                  </p:oleObj>
                </mc:Choice>
                <mc:Fallback>
                  <p:oleObj name="Equation" r:id="rId19" imgW="139700" imgH="139700" progId="Equation.DSMT4">
                    <p:embed/>
                    <p:pic>
                      <p:nvPicPr>
                        <p:cNvPr id="21569" name="Object 112">
                          <a:extLst>
                            <a:ext uri="{FF2B5EF4-FFF2-40B4-BE49-F238E27FC236}">
                              <a16:creationId xmlns:a16="http://schemas.microsoft.com/office/drawing/2014/main" id="{DAE73984-3AF9-85C3-1C2C-B0687BF734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" y="2708"/>
                          <a:ext cx="131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70" name="Object 114">
              <a:extLst>
                <a:ext uri="{FF2B5EF4-FFF2-40B4-BE49-F238E27FC236}">
                  <a16:creationId xmlns:a16="http://schemas.microsoft.com/office/drawing/2014/main" id="{01E18039-B7E8-BC52-52C5-E2842EBDDCE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8" y="2865"/>
            <a:ext cx="227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241195" imgH="330057" progId="Equation.DSMT4">
                    <p:embed/>
                  </p:oleObj>
                </mc:Choice>
                <mc:Fallback>
                  <p:oleObj name="Equation" r:id="rId21" imgW="241195" imgH="330057" progId="Equation.DSMT4">
                    <p:embed/>
                    <p:pic>
                      <p:nvPicPr>
                        <p:cNvPr id="21570" name="Object 114">
                          <a:extLst>
                            <a:ext uri="{FF2B5EF4-FFF2-40B4-BE49-F238E27FC236}">
                              <a16:creationId xmlns:a16="http://schemas.microsoft.com/office/drawing/2014/main" id="{01E18039-B7E8-BC52-52C5-E2842EBDDCE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" y="2865"/>
                          <a:ext cx="227" cy="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71" name="Object 115">
              <a:extLst>
                <a:ext uri="{FF2B5EF4-FFF2-40B4-BE49-F238E27FC236}">
                  <a16:creationId xmlns:a16="http://schemas.microsoft.com/office/drawing/2014/main" id="{0FCD04E2-DEE4-DC34-40AB-570CEE5A5A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64" y="3118"/>
            <a:ext cx="215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228501" imgH="317362" progId="Equation.DSMT4">
                    <p:embed/>
                  </p:oleObj>
                </mc:Choice>
                <mc:Fallback>
                  <p:oleObj name="Equation" r:id="rId23" imgW="228501" imgH="317362" progId="Equation.DSMT4">
                    <p:embed/>
                    <p:pic>
                      <p:nvPicPr>
                        <p:cNvPr id="21571" name="Object 115">
                          <a:extLst>
                            <a:ext uri="{FF2B5EF4-FFF2-40B4-BE49-F238E27FC236}">
                              <a16:creationId xmlns:a16="http://schemas.microsoft.com/office/drawing/2014/main" id="{0FCD04E2-DEE4-DC34-40AB-570CEE5A5AD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" y="3118"/>
                          <a:ext cx="215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72" name="Object 116">
              <a:extLst>
                <a:ext uri="{FF2B5EF4-FFF2-40B4-BE49-F238E27FC236}">
                  <a16:creationId xmlns:a16="http://schemas.microsoft.com/office/drawing/2014/main" id="{DA7F493A-F827-CA3D-BE02-702FFC8FECF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34" y="3367"/>
            <a:ext cx="275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291973" imgH="330057" progId="Equation.DSMT4">
                    <p:embed/>
                  </p:oleObj>
                </mc:Choice>
                <mc:Fallback>
                  <p:oleObj name="Equation" r:id="rId25" imgW="291973" imgH="330057" progId="Equation.DSMT4">
                    <p:embed/>
                    <p:pic>
                      <p:nvPicPr>
                        <p:cNvPr id="21572" name="Object 116">
                          <a:extLst>
                            <a:ext uri="{FF2B5EF4-FFF2-40B4-BE49-F238E27FC236}">
                              <a16:creationId xmlns:a16="http://schemas.microsoft.com/office/drawing/2014/main" id="{DA7F493A-F827-CA3D-BE02-702FFC8FECF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" y="3367"/>
                          <a:ext cx="275" cy="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73" name="Object 117">
              <a:extLst>
                <a:ext uri="{FF2B5EF4-FFF2-40B4-BE49-F238E27FC236}">
                  <a16:creationId xmlns:a16="http://schemas.microsoft.com/office/drawing/2014/main" id="{091E7EE3-88F8-0B73-63BF-18F84A0C6DC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70" y="3697"/>
            <a:ext cx="204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215619" imgH="177569" progId="Equation.DSMT4">
                    <p:embed/>
                  </p:oleObj>
                </mc:Choice>
                <mc:Fallback>
                  <p:oleObj name="Equation" r:id="rId27" imgW="215619" imgH="177569" progId="Equation.DSMT4">
                    <p:embed/>
                    <p:pic>
                      <p:nvPicPr>
                        <p:cNvPr id="21573" name="Object 117">
                          <a:extLst>
                            <a:ext uri="{FF2B5EF4-FFF2-40B4-BE49-F238E27FC236}">
                              <a16:creationId xmlns:a16="http://schemas.microsoft.com/office/drawing/2014/main" id="{091E7EE3-88F8-0B73-63BF-18F84A0C6DC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" y="3697"/>
                          <a:ext cx="204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74" name="Object 118">
              <a:extLst>
                <a:ext uri="{FF2B5EF4-FFF2-40B4-BE49-F238E27FC236}">
                  <a16:creationId xmlns:a16="http://schemas.microsoft.com/office/drawing/2014/main" id="{0B313BB4-3CD9-B088-6E14-97E0D01A36F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73" y="1404"/>
            <a:ext cx="224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228600" imgH="228600" progId="Equation.DSMT4">
                    <p:embed/>
                  </p:oleObj>
                </mc:Choice>
                <mc:Fallback>
                  <p:oleObj name="Equation" r:id="rId29" imgW="228600" imgH="228600" progId="Equation.DSMT4">
                    <p:embed/>
                    <p:pic>
                      <p:nvPicPr>
                        <p:cNvPr id="21574" name="Object 118">
                          <a:extLst>
                            <a:ext uri="{FF2B5EF4-FFF2-40B4-BE49-F238E27FC236}">
                              <a16:creationId xmlns:a16="http://schemas.microsoft.com/office/drawing/2014/main" id="{0B313BB4-3CD9-B088-6E14-97E0D01A36F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3" y="1404"/>
                          <a:ext cx="224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75" name="Object 119">
              <a:extLst>
                <a:ext uri="{FF2B5EF4-FFF2-40B4-BE49-F238E27FC236}">
                  <a16:creationId xmlns:a16="http://schemas.microsoft.com/office/drawing/2014/main" id="{6BA27E9D-061C-BBEF-7125-F9E744DF4B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36" y="2406"/>
            <a:ext cx="299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304668" imgH="228501" progId="Equation.DSMT4">
                    <p:embed/>
                  </p:oleObj>
                </mc:Choice>
                <mc:Fallback>
                  <p:oleObj name="Equation" r:id="rId31" imgW="304668" imgH="228501" progId="Equation.DSMT4">
                    <p:embed/>
                    <p:pic>
                      <p:nvPicPr>
                        <p:cNvPr id="21575" name="Object 119">
                          <a:extLst>
                            <a:ext uri="{FF2B5EF4-FFF2-40B4-BE49-F238E27FC236}">
                              <a16:creationId xmlns:a16="http://schemas.microsoft.com/office/drawing/2014/main" id="{6BA27E9D-061C-BBEF-7125-F9E744DF4B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6" y="2406"/>
                          <a:ext cx="299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76" name="Object 120">
              <a:extLst>
                <a:ext uri="{FF2B5EF4-FFF2-40B4-BE49-F238E27FC236}">
                  <a16:creationId xmlns:a16="http://schemas.microsoft.com/office/drawing/2014/main" id="{48738569-C525-ECFA-0709-34E7AE2E2A5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73" y="3416"/>
            <a:ext cx="224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3" imgW="228600" imgH="228600" progId="Equation.DSMT4">
                    <p:embed/>
                  </p:oleObj>
                </mc:Choice>
                <mc:Fallback>
                  <p:oleObj name="Equation" r:id="rId33" imgW="228600" imgH="228600" progId="Equation.DSMT4">
                    <p:embed/>
                    <p:pic>
                      <p:nvPicPr>
                        <p:cNvPr id="21576" name="Object 120">
                          <a:extLst>
                            <a:ext uri="{FF2B5EF4-FFF2-40B4-BE49-F238E27FC236}">
                              <a16:creationId xmlns:a16="http://schemas.microsoft.com/office/drawing/2014/main" id="{48738569-C525-ECFA-0709-34E7AE2E2A5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3" y="3416"/>
                          <a:ext cx="224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77" name="Object 121">
              <a:extLst>
                <a:ext uri="{FF2B5EF4-FFF2-40B4-BE49-F238E27FC236}">
                  <a16:creationId xmlns:a16="http://schemas.microsoft.com/office/drawing/2014/main" id="{B18D865E-B576-855B-A604-FFBB190CFD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36" y="2908"/>
            <a:ext cx="299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4" imgW="304668" imgH="228501" progId="Equation.DSMT4">
                    <p:embed/>
                  </p:oleObj>
                </mc:Choice>
                <mc:Fallback>
                  <p:oleObj name="Equation" r:id="rId34" imgW="304668" imgH="228501" progId="Equation.DSMT4">
                    <p:embed/>
                    <p:pic>
                      <p:nvPicPr>
                        <p:cNvPr id="21577" name="Object 121">
                          <a:extLst>
                            <a:ext uri="{FF2B5EF4-FFF2-40B4-BE49-F238E27FC236}">
                              <a16:creationId xmlns:a16="http://schemas.microsoft.com/office/drawing/2014/main" id="{B18D865E-B576-855B-A604-FFBB190CFD8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6" y="2908"/>
                          <a:ext cx="299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0131" name="Group 147">
            <a:extLst>
              <a:ext uri="{FF2B5EF4-FFF2-40B4-BE49-F238E27FC236}">
                <a16:creationId xmlns:a16="http://schemas.microsoft.com/office/drawing/2014/main" id="{D10CFAD7-BB2D-C9A7-BC9C-F10AFC44136C}"/>
              </a:ext>
            </a:extLst>
          </p:cNvPr>
          <p:cNvGrpSpPr>
            <a:grpSpLocks/>
          </p:cNvGrpSpPr>
          <p:nvPr/>
        </p:nvGrpSpPr>
        <p:grpSpPr bwMode="auto">
          <a:xfrm>
            <a:off x="6854825" y="3041651"/>
            <a:ext cx="928688" cy="862013"/>
            <a:chOff x="3831" y="2010"/>
            <a:chExt cx="585" cy="543"/>
          </a:xfrm>
        </p:grpSpPr>
        <p:sp>
          <p:nvSpPr>
            <p:cNvPr id="21517" name="Oval 129">
              <a:extLst>
                <a:ext uri="{FF2B5EF4-FFF2-40B4-BE49-F238E27FC236}">
                  <a16:creationId xmlns:a16="http://schemas.microsoft.com/office/drawing/2014/main" id="{324D660B-CF78-4FCF-1E26-136B1757B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9" y="2259"/>
              <a:ext cx="57" cy="5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8" name="Oval 132">
              <a:extLst>
                <a:ext uri="{FF2B5EF4-FFF2-40B4-BE49-F238E27FC236}">
                  <a16:creationId xmlns:a16="http://schemas.microsoft.com/office/drawing/2014/main" id="{7C77DF78-7D81-6F10-C4C8-068708554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2253"/>
              <a:ext cx="57" cy="5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9" name="Oval 133">
              <a:extLst>
                <a:ext uri="{FF2B5EF4-FFF2-40B4-BE49-F238E27FC236}">
                  <a16:creationId xmlns:a16="http://schemas.microsoft.com/office/drawing/2014/main" id="{E270A266-B6E4-BB26-4567-640128D97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2010"/>
              <a:ext cx="534" cy="534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0" name="Oval 141">
              <a:extLst>
                <a:ext uri="{FF2B5EF4-FFF2-40B4-BE49-F238E27FC236}">
                  <a16:creationId xmlns:a16="http://schemas.microsoft.com/office/drawing/2014/main" id="{289A2A8B-BD0F-0F4C-4F11-36F2C7E61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" y="2013"/>
              <a:ext cx="57" cy="5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Oval 142">
              <a:extLst>
                <a:ext uri="{FF2B5EF4-FFF2-40B4-BE49-F238E27FC236}">
                  <a16:creationId xmlns:a16="http://schemas.microsoft.com/office/drawing/2014/main" id="{025F4F96-48FC-25F6-2F78-5195E4DF9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3" y="2043"/>
              <a:ext cx="57" cy="5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2" name="Oval 145">
              <a:extLst>
                <a:ext uri="{FF2B5EF4-FFF2-40B4-BE49-F238E27FC236}">
                  <a16:creationId xmlns:a16="http://schemas.microsoft.com/office/drawing/2014/main" id="{6C5D7103-0813-0A30-0834-59643C751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3" y="2496"/>
              <a:ext cx="57" cy="5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3" name="Oval 146">
              <a:extLst>
                <a:ext uri="{FF2B5EF4-FFF2-40B4-BE49-F238E27FC236}">
                  <a16:creationId xmlns:a16="http://schemas.microsoft.com/office/drawing/2014/main" id="{C22688CD-9D92-5C39-0E53-1495E0AFB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3" y="2451"/>
              <a:ext cx="57" cy="5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70137" name="Group 153">
            <a:extLst>
              <a:ext uri="{FF2B5EF4-FFF2-40B4-BE49-F238E27FC236}">
                <a16:creationId xmlns:a16="http://schemas.microsoft.com/office/drawing/2014/main" id="{EC0C82B1-8592-A157-5723-8D306D60BCBA}"/>
              </a:ext>
            </a:extLst>
          </p:cNvPr>
          <p:cNvGrpSpPr>
            <a:grpSpLocks/>
          </p:cNvGrpSpPr>
          <p:nvPr/>
        </p:nvGrpSpPr>
        <p:grpSpPr bwMode="auto">
          <a:xfrm>
            <a:off x="7505700" y="3897312"/>
            <a:ext cx="2744788" cy="2124074"/>
            <a:chOff x="3768" y="2455"/>
            <a:chExt cx="1729" cy="1338"/>
          </a:xfrm>
        </p:grpSpPr>
        <p:sp>
          <p:nvSpPr>
            <p:cNvPr id="21515" name="Text Box 150">
              <a:extLst>
                <a:ext uri="{FF2B5EF4-FFF2-40B4-BE49-F238E27FC236}">
                  <a16:creationId xmlns:a16="http://schemas.microsoft.com/office/drawing/2014/main" id="{DDCB3181-EED7-E0EE-9348-75F3B2250B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2804"/>
              <a:ext cx="1677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CA" altLang="en-US" dirty="0">
                  <a:solidFill>
                    <a:srgbClr val="008080"/>
                  </a:solidFill>
                  <a:sym typeface="Symbol" panose="05050102010706020507" pitchFamily="18" charset="2"/>
                </a:rPr>
                <a:t>The graph is a circle of radius 1 whose center is at point (</a:t>
              </a:r>
              <a:r>
                <a:rPr lang="en-CA" altLang="en-US" i="1" dirty="0">
                  <a:solidFill>
                    <a:srgbClr val="008080"/>
                  </a:solidFill>
                  <a:sym typeface="Symbol" panose="05050102010706020507" pitchFamily="18" charset="2"/>
                </a:rPr>
                <a:t>x</a:t>
              </a:r>
              <a:r>
                <a:rPr lang="en-CA" altLang="en-US" dirty="0">
                  <a:solidFill>
                    <a:srgbClr val="008080"/>
                  </a:solidFill>
                  <a:sym typeface="Symbol" panose="05050102010706020507" pitchFamily="18" charset="2"/>
                </a:rPr>
                <a:t>, </a:t>
              </a:r>
              <a:r>
                <a:rPr lang="en-CA" altLang="en-US" i="1" dirty="0">
                  <a:solidFill>
                    <a:srgbClr val="008080"/>
                  </a:solidFill>
                  <a:sym typeface="Symbol" panose="05050102010706020507" pitchFamily="18" charset="2"/>
                </a:rPr>
                <a:t>y</a:t>
              </a:r>
              <a:r>
                <a:rPr lang="en-CA" altLang="en-US" dirty="0">
                  <a:solidFill>
                    <a:srgbClr val="008080"/>
                  </a:solidFill>
                  <a:sym typeface="Symbol" panose="05050102010706020507" pitchFamily="18" charset="2"/>
                </a:rPr>
                <a:t>) = (0, 1).</a:t>
              </a:r>
            </a:p>
          </p:txBody>
        </p:sp>
        <p:sp>
          <p:nvSpPr>
            <p:cNvPr id="21516" name="Line 152">
              <a:extLst>
                <a:ext uri="{FF2B5EF4-FFF2-40B4-BE49-F238E27FC236}">
                  <a16:creationId xmlns:a16="http://schemas.microsoft.com/office/drawing/2014/main" id="{15AD58B8-19AD-7335-FB23-9591F3B5C6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68" y="2455"/>
              <a:ext cx="273" cy="501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758B29A-CCE6-9BA1-3B8F-96B34B6718BF}"/>
              </a:ext>
            </a:extLst>
          </p:cNvPr>
          <p:cNvSpPr/>
          <p:nvPr/>
        </p:nvSpPr>
        <p:spPr bwMode="auto">
          <a:xfrm>
            <a:off x="3411020" y="1828802"/>
            <a:ext cx="678380" cy="4305299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377</Words>
  <Application>Microsoft Office PowerPoint</Application>
  <PresentationFormat>Widescreen</PresentationFormat>
  <Paragraphs>62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Aptos</vt:lpstr>
      <vt:lpstr>Aptos Display</vt:lpstr>
      <vt:lpstr>Arial</vt:lpstr>
      <vt:lpstr>Arial Black</vt:lpstr>
      <vt:lpstr>Impact</vt:lpstr>
      <vt:lpstr>Symbol</vt:lpstr>
      <vt:lpstr>Times New Roman</vt:lpstr>
      <vt:lpstr>Office Theme</vt:lpstr>
      <vt:lpstr>McKBAlgP8</vt:lpstr>
      <vt:lpstr>1_McKBAlgP8</vt:lpstr>
      <vt:lpstr>Equation</vt:lpstr>
      <vt:lpstr>MathType 6.0 Equation</vt:lpstr>
      <vt:lpstr>Graphing Polar Equations</vt:lpstr>
      <vt:lpstr>Symmetry and Zeros</vt:lpstr>
      <vt:lpstr>Symmetry and Zeros</vt:lpstr>
      <vt:lpstr>Example 2 – Using Symmetry to Sketch a Polar Graph</vt:lpstr>
      <vt:lpstr>Case 1 – Independent of an angle </vt:lpstr>
      <vt:lpstr>PowerPoint Presentation</vt:lpstr>
      <vt:lpstr>Case 3 – Graphing a Polar Equation by Point Plotting</vt:lpstr>
      <vt:lpstr>Case 3 – Solution</vt:lpstr>
      <vt:lpstr>Graphs of Polar Equations</vt:lpstr>
      <vt:lpstr>PowerPoint Presentation</vt:lpstr>
    </vt:vector>
  </TitlesOfParts>
  <Company>Tracy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Polar Equations</dc:title>
  <dc:creator>Qayumi, Enayat</dc:creator>
  <cp:lastModifiedBy>Qayumi, Enayat</cp:lastModifiedBy>
  <cp:revision>20</cp:revision>
  <dcterms:created xsi:type="dcterms:W3CDTF">2024-04-09T13:54:43Z</dcterms:created>
  <dcterms:modified xsi:type="dcterms:W3CDTF">2024-04-09T22:44:26Z</dcterms:modified>
</cp:coreProperties>
</file>