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1"/>
  </p:notesMasterIdLst>
  <p:sldIdLst>
    <p:sldId id="256" r:id="rId3"/>
    <p:sldId id="257" r:id="rId4"/>
    <p:sldId id="276" r:id="rId5"/>
    <p:sldId id="258" r:id="rId6"/>
    <p:sldId id="259" r:id="rId7"/>
    <p:sldId id="260" r:id="rId8"/>
    <p:sldId id="265" r:id="rId9"/>
    <p:sldId id="261" r:id="rId10"/>
    <p:sldId id="262" r:id="rId11"/>
    <p:sldId id="271" r:id="rId12"/>
    <p:sldId id="263" r:id="rId13"/>
    <p:sldId id="264" r:id="rId14"/>
    <p:sldId id="270" r:id="rId15"/>
    <p:sldId id="311" r:id="rId16"/>
    <p:sldId id="312" r:id="rId17"/>
    <p:sldId id="310" r:id="rId18"/>
    <p:sldId id="314" r:id="rId19"/>
    <p:sldId id="267" r:id="rId20"/>
    <p:sldId id="272" r:id="rId21"/>
    <p:sldId id="317" r:id="rId22"/>
    <p:sldId id="275" r:id="rId23"/>
    <p:sldId id="274" r:id="rId24"/>
    <p:sldId id="315" r:id="rId25"/>
    <p:sldId id="306" r:id="rId26"/>
    <p:sldId id="316" r:id="rId27"/>
    <p:sldId id="278" r:id="rId28"/>
    <p:sldId id="266" r:id="rId29"/>
    <p:sldId id="269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99FF99"/>
    <a:srgbClr val="99CCFF"/>
    <a:srgbClr val="008000"/>
    <a:srgbClr val="FF6600"/>
    <a:srgbClr val="800080"/>
    <a:srgbClr val="66FF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4" autoAdjust="0"/>
  </p:normalViewPr>
  <p:slideViewPr>
    <p:cSldViewPr>
      <p:cViewPr varScale="1">
        <p:scale>
          <a:sx n="62" d="100"/>
          <a:sy n="62" d="100"/>
        </p:scale>
        <p:origin x="84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FA5F5-CCD8-4042-A08E-BDDD952981CF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47C51-2AB4-428E-8961-085692851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52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2C4B1-C85E-460C-9FF4-00A9186EDB2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584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FABAD-5694-48B0-B9AB-E39F64671F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E8478-150F-4344-930D-3C79459114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00662-675D-4715-A3AC-615CBE130D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52D75314-D3D7-D2F8-2BF3-24EB2B28D0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BCBAE5CA-F539-544C-5E68-7FB692347F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DF79F46B-3825-D9FE-C7B9-6EB9EC8C59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72252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D90704D8-46CE-76CB-6B15-8725F5AD60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CA57E267-11E8-F4D6-B3A6-0C1D45B1A8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5DEEC597-7C9F-945E-1EA1-88C03A4A4D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0214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236FF909-7DC4-DD8A-06A3-366148EA9F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9725B1E2-E2E4-0FF7-3729-E6020754F9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862162EC-52E7-AA8A-0E02-5F37D4B8D3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253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8BC9D2B0-EC22-6156-16D9-88AB95421C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FFB22C13-5D48-4EC9-1A9B-D565821B74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AEF2E705-8A57-1880-24B8-E4F4F17B90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1302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1225475D-299F-BCAD-B4C7-3E2207716A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id="{FFBA1B24-4A51-FF69-2D35-B417F3408A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40E074D2-8C0A-3764-BAFA-110CB38757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5509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302F285E-0F92-F6FE-C1DC-6958D82C6F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8D8E3C1E-AA54-91B7-CAE9-72238E8DAD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674D20EF-9E07-3617-F43B-306C3C0AB5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44319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ED234C6E-857E-56C5-7CE1-CC941B7587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">
            <a:extLst>
              <a:ext uri="{FF2B5EF4-FFF2-40B4-BE49-F238E27FC236}">
                <a16:creationId xmlns:a16="http://schemas.microsoft.com/office/drawing/2014/main" id="{88B2FDF8-18E7-09DB-8182-37137077DD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4012EA55-87D0-62FC-FC2F-3A8B473D43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09767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7A4DDF2D-A161-6DD8-8161-EDB8B65035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975FD038-7AE8-459D-AA35-CF23D419CE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1D3A06F7-49D9-A02D-DC1A-E2412E047F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1119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9C327-2281-4431-AB7A-5603EA9F76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6B355EE5-A821-DDFF-A2BC-07565F3A97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844F5798-8D95-C101-6139-8CAE89A799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02EBBC6F-A47A-374B-3802-D55F6C0664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7797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A947DAD4-1199-6C07-9F53-4C28EA272C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BDB5EEF7-2E3A-3074-7837-2467F60C35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67E04CD2-737F-D06A-5FB8-7C1FE4D31E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247955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152400"/>
            <a:ext cx="2082800" cy="6565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152400"/>
            <a:ext cx="6096000" cy="6565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B9CAFD77-9F39-0F91-1657-8865B07DE1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2F257949-E7D7-70D3-6A61-6D5246E18C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3C3E1954-3AFA-5E42-E312-A7FD8C4E26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56378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CAAC5-C1F4-4DFC-B384-3856ABF6E3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D6E63-8857-4ABD-8211-631AC64978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617490-CA1A-43FD-B71C-2515A45C47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FE515-EC40-402D-9953-9CCC0911F9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3D5A8A-3EA9-4664-9C6C-21A086642B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F8E30-BC37-4EB3-BD35-255D8042A4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E43278-9F57-4EF3-85DC-EEB3F84B55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2902A31-7422-45BE-A8E4-514C4810BC1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99FF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4">
            <a:extLst>
              <a:ext uri="{FF2B5EF4-FFF2-40B4-BE49-F238E27FC236}">
                <a16:creationId xmlns:a16="http://schemas.microsoft.com/office/drawing/2014/main" id="{668178BD-F78C-2728-8FE4-0BBE4BD1CFF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50"/>
            <a:ext cx="1328738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Box 8">
            <a:extLst>
              <a:ext uri="{FF2B5EF4-FFF2-40B4-BE49-F238E27FC236}">
                <a16:creationId xmlns:a16="http://schemas.microsoft.com/office/drawing/2014/main" id="{1594AE68-0FA8-3005-CF67-3F2735FC3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60198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spcBef>
                <a:spcPct val="50000"/>
              </a:spcBef>
              <a:defRPr sz="4000" b="1">
                <a:solidFill>
                  <a:srgbClr val="0073BC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 sz="4000" b="1">
                <a:solidFill>
                  <a:srgbClr val="0073BC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 sz="4000" b="1">
                <a:solidFill>
                  <a:srgbClr val="0073BC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 sz="4000" b="1">
                <a:solidFill>
                  <a:srgbClr val="0073BC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 sz="4000" b="1">
                <a:solidFill>
                  <a:srgbClr val="0073BC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 b="1">
                <a:solidFill>
                  <a:srgbClr val="0073BC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 b="1">
                <a:solidFill>
                  <a:srgbClr val="0073BC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 b="1">
                <a:solidFill>
                  <a:srgbClr val="0073BC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 b="1">
                <a:solidFill>
                  <a:srgbClr val="0073BC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endParaRPr lang="en-US" altLang="en-US" sz="1800" b="0">
              <a:solidFill>
                <a:schemeClr val="tx1"/>
              </a:solidFill>
            </a:endParaRPr>
          </a:p>
        </p:txBody>
      </p:sp>
      <p:sp>
        <p:nvSpPr>
          <p:cNvPr id="1028" name="Rectangle 13">
            <a:extLst>
              <a:ext uri="{FF2B5EF4-FFF2-40B4-BE49-F238E27FC236}">
                <a16:creationId xmlns:a16="http://schemas.microsoft.com/office/drawing/2014/main" id="{8364308F-B81B-DE0C-B3D8-B7194332BC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62088"/>
            <a:ext cx="822960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</p:txBody>
      </p:sp>
      <p:sp>
        <p:nvSpPr>
          <p:cNvPr id="4110" name="Rectangle 14">
            <a:extLst>
              <a:ext uri="{FF2B5EF4-FFF2-40B4-BE49-F238E27FC236}">
                <a16:creationId xmlns:a16="http://schemas.microsoft.com/office/drawing/2014/main" id="{341E5F61-4A07-4F4C-7690-307A3B59B2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1" name="Rectangle 15">
            <a:extLst>
              <a:ext uri="{FF2B5EF4-FFF2-40B4-BE49-F238E27FC236}">
                <a16:creationId xmlns:a16="http://schemas.microsoft.com/office/drawing/2014/main" id="{A1F41D24-3F5E-AE5A-0DC4-1D370C1B41A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4" name="Text Box 18">
            <a:extLst>
              <a:ext uri="{FF2B5EF4-FFF2-40B4-BE49-F238E27FC236}">
                <a16:creationId xmlns:a16="http://schemas.microsoft.com/office/drawing/2014/main" id="{BAFA5C29-C6D1-B43C-E7A4-8B7834360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6300" y="63881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73BC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rgbClr val="0073BC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rgbClr val="0073BC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rgbClr val="0073BC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rgbClr val="0073BC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 b="1">
                <a:solidFill>
                  <a:srgbClr val="0073BC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 b="1">
                <a:solidFill>
                  <a:srgbClr val="0073BC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 b="1">
                <a:solidFill>
                  <a:srgbClr val="0073BC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 b="1">
                <a:solidFill>
                  <a:srgbClr val="0073BC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6D94C3E1-9288-41E7-8F06-11EE69D4B54B}" type="slidenum">
              <a:rPr lang="en-US" altLang="en-US" sz="1800" b="0" smtClean="0">
                <a:solidFill>
                  <a:schemeClr val="tx1"/>
                </a:solidFill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800" b="0">
              <a:solidFill>
                <a:schemeClr val="tx1"/>
              </a:solidFill>
            </a:endParaRPr>
          </a:p>
        </p:txBody>
      </p:sp>
      <p:sp>
        <p:nvSpPr>
          <p:cNvPr id="4115" name="Rectangle 19">
            <a:extLst>
              <a:ext uri="{FF2B5EF4-FFF2-40B4-BE49-F238E27FC236}">
                <a16:creationId xmlns:a16="http://schemas.microsoft.com/office/drawing/2014/main" id="{D41E5A21-E347-30CE-6917-320C950379A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3" name="AutoShape 61">
            <a:extLst>
              <a:ext uri="{FF2B5EF4-FFF2-40B4-BE49-F238E27FC236}">
                <a16:creationId xmlns:a16="http://schemas.microsoft.com/office/drawing/2014/main" id="{90016200-103F-8A06-4AF9-C13A537F77A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4800" y="457200"/>
            <a:ext cx="8763000" cy="685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73BC"/>
              </a:gs>
              <a:gs pos="100000">
                <a:srgbClr val="0073B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spcBef>
                <a:spcPct val="50000"/>
              </a:spcBef>
              <a:defRPr sz="4000" b="1">
                <a:solidFill>
                  <a:srgbClr val="0073BC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 sz="4000" b="1">
                <a:solidFill>
                  <a:srgbClr val="0073BC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 sz="4000" b="1">
                <a:solidFill>
                  <a:srgbClr val="0073BC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 sz="4000" b="1">
                <a:solidFill>
                  <a:srgbClr val="0073BC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 sz="4000" b="1">
                <a:solidFill>
                  <a:srgbClr val="0073BC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 b="1">
                <a:solidFill>
                  <a:srgbClr val="0073BC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 b="1">
                <a:solidFill>
                  <a:srgbClr val="0073BC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 b="1">
                <a:solidFill>
                  <a:srgbClr val="0073BC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 b="1">
                <a:solidFill>
                  <a:srgbClr val="0073BC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4" name="Rectangle 62">
            <a:extLst>
              <a:ext uri="{FF2B5EF4-FFF2-40B4-BE49-F238E27FC236}">
                <a16:creationId xmlns:a16="http://schemas.microsoft.com/office/drawing/2014/main" id="{50CAFACC-CB06-F477-7226-5E3A1579E09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66800"/>
            <a:ext cx="9144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spcBef>
                <a:spcPct val="50000"/>
              </a:spcBef>
              <a:defRPr sz="4000" b="1">
                <a:solidFill>
                  <a:srgbClr val="0073BC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 sz="4000" b="1">
                <a:solidFill>
                  <a:srgbClr val="0073BC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 sz="4000" b="1">
                <a:solidFill>
                  <a:srgbClr val="0073BC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 sz="4000" b="1">
                <a:solidFill>
                  <a:srgbClr val="0073BC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 sz="4000" b="1">
                <a:solidFill>
                  <a:srgbClr val="0073BC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 b="1">
                <a:solidFill>
                  <a:srgbClr val="0073BC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 b="1">
                <a:solidFill>
                  <a:srgbClr val="0073BC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 b="1">
                <a:solidFill>
                  <a:srgbClr val="0073BC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 b="1">
                <a:solidFill>
                  <a:srgbClr val="0073BC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5" name="Rectangle 63">
            <a:extLst>
              <a:ext uri="{FF2B5EF4-FFF2-40B4-BE49-F238E27FC236}">
                <a16:creationId xmlns:a16="http://schemas.microsoft.com/office/drawing/2014/main" id="{9688D0EE-D706-D5FF-9FFE-F4244E0CFC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915400" y="152400"/>
            <a:ext cx="228600" cy="1219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spcBef>
                <a:spcPct val="50000"/>
              </a:spcBef>
              <a:defRPr sz="4000" b="1">
                <a:solidFill>
                  <a:srgbClr val="0073BC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 sz="4000" b="1">
                <a:solidFill>
                  <a:srgbClr val="0073BC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 sz="4000" b="1">
                <a:solidFill>
                  <a:srgbClr val="0073BC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 sz="4000" b="1">
                <a:solidFill>
                  <a:srgbClr val="0073BC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 sz="4000" b="1">
                <a:solidFill>
                  <a:srgbClr val="0073BC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 b="1">
                <a:solidFill>
                  <a:srgbClr val="0073BC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 b="1">
                <a:solidFill>
                  <a:srgbClr val="0073BC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 b="1">
                <a:solidFill>
                  <a:srgbClr val="0073BC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 b="1">
                <a:solidFill>
                  <a:srgbClr val="0073BC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819AF6C4-1155-6F41-5671-49E4024B97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152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39855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>
          <a:solidFill>
            <a:srgbClr val="0073A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0073A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1.bin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5" Type="http://schemas.openxmlformats.org/officeDocument/2006/relationships/image" Target="../media/image26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28.bin"/><Relationship Id="rId3" Type="http://schemas.openxmlformats.org/officeDocument/2006/relationships/image" Target="../media/image27.wmf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1.wmf"/><Relationship Id="rId2" Type="http://schemas.openxmlformats.org/officeDocument/2006/relationships/oleObject" Target="../embeddings/oleObject23.bin"/><Relationship Id="rId16" Type="http://schemas.openxmlformats.org/officeDocument/2006/relationships/image" Target="../media/image33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30.wmf"/><Relationship Id="rId4" Type="http://schemas.openxmlformats.org/officeDocument/2006/relationships/image" Target="../media/image4.png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35.bin"/><Relationship Id="rId3" Type="http://schemas.openxmlformats.org/officeDocument/2006/relationships/image" Target="../media/image34.wmf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8.w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7.wmf"/><Relationship Id="rId4" Type="http://schemas.openxmlformats.org/officeDocument/2006/relationships/image" Target="../media/image4.png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41.bin"/><Relationship Id="rId17" Type="http://schemas.openxmlformats.org/officeDocument/2006/relationships/image" Target="../media/image47.wmf"/><Relationship Id="rId2" Type="http://schemas.openxmlformats.org/officeDocument/2006/relationships/oleObject" Target="../embeddings/oleObject36.bin"/><Relationship Id="rId16" Type="http://schemas.openxmlformats.org/officeDocument/2006/relationships/oleObject" Target="../embeddings/oleObject4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44.wmf"/><Relationship Id="rId5" Type="http://schemas.openxmlformats.org/officeDocument/2006/relationships/image" Target="../media/image41.wmf"/><Relationship Id="rId15" Type="http://schemas.openxmlformats.org/officeDocument/2006/relationships/image" Target="../media/image46.wmf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7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4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image" Target="../media/image49.w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0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image" Target="../media/image54.wmf"/><Relationship Id="rId3" Type="http://schemas.openxmlformats.org/officeDocument/2006/relationships/image" Target="../media/image51.wmf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50.bin"/><Relationship Id="rId2" Type="http://schemas.openxmlformats.org/officeDocument/2006/relationships/oleObject" Target="../embeddings/oleObject4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53.wmf"/><Relationship Id="rId5" Type="http://schemas.openxmlformats.org/officeDocument/2006/relationships/image" Target="../media/image38.wmf"/><Relationship Id="rId15" Type="http://schemas.openxmlformats.org/officeDocument/2006/relationships/image" Target="../media/image55.wmf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6.bin"/><Relationship Id="rId9" Type="http://schemas.openxmlformats.org/officeDocument/2006/relationships/image" Target="../media/image52.wmf"/><Relationship Id="rId14" Type="http://schemas.openxmlformats.org/officeDocument/2006/relationships/oleObject" Target="../embeddings/oleObject51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52.png"/><Relationship Id="rId7" Type="http://schemas.openxmlformats.org/officeDocument/2006/relationships/oleObject" Target="../embeddings/oleObject53.bin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5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57.bin"/><Relationship Id="rId3" Type="http://schemas.openxmlformats.org/officeDocument/2006/relationships/image" Target="../media/image58.png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60.wmf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8.wmf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59.wmf"/><Relationship Id="rId4" Type="http://schemas.openxmlformats.org/officeDocument/2006/relationships/image" Target="../media/image59.png"/><Relationship Id="rId9" Type="http://schemas.openxmlformats.org/officeDocument/2006/relationships/oleObject" Target="../embeddings/oleObject55.bin"/><Relationship Id="rId14" Type="http://schemas.openxmlformats.org/officeDocument/2006/relationships/image" Target="../media/image6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7" Type="http://schemas.openxmlformats.org/officeDocument/2006/relationships/image" Target="../media/image64.wmf"/><Relationship Id="rId2" Type="http://schemas.openxmlformats.org/officeDocument/2006/relationships/oleObject" Target="../embeddings/oleObject5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0.bin"/><Relationship Id="rId5" Type="http://schemas.openxmlformats.org/officeDocument/2006/relationships/image" Target="../media/image63.wmf"/><Relationship Id="rId4" Type="http://schemas.openxmlformats.org/officeDocument/2006/relationships/oleObject" Target="../embeddings/oleObject59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image" Target="../media/image65.wmf"/><Relationship Id="rId7" Type="http://schemas.openxmlformats.org/officeDocument/2006/relationships/image" Target="../media/image67.wmf"/><Relationship Id="rId2" Type="http://schemas.openxmlformats.org/officeDocument/2006/relationships/oleObject" Target="../embeddings/oleObject6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3.bin"/><Relationship Id="rId5" Type="http://schemas.openxmlformats.org/officeDocument/2006/relationships/image" Target="../media/image66.wmf"/><Relationship Id="rId4" Type="http://schemas.openxmlformats.org/officeDocument/2006/relationships/oleObject" Target="../embeddings/oleObject62.bin"/><Relationship Id="rId9" Type="http://schemas.openxmlformats.org/officeDocument/2006/relationships/image" Target="../media/image57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7" Type="http://schemas.openxmlformats.org/officeDocument/2006/relationships/image" Target="../media/image57.wmf"/><Relationship Id="rId2" Type="http://schemas.openxmlformats.org/officeDocument/2006/relationships/image" Target="../media/image70.wmf"/><Relationship Id="rId1" Type="http://schemas.openxmlformats.org/officeDocument/2006/relationships/slideLayout" Target="../slideLayouts/slideLayout13.xml"/><Relationship Id="rId6" Type="http://schemas.openxmlformats.org/officeDocument/2006/relationships/oleObject" Target="../embeddings/oleObject53.bin"/><Relationship Id="rId5" Type="http://schemas.openxmlformats.org/officeDocument/2006/relationships/image" Target="../media/image73.wmf"/><Relationship Id="rId4" Type="http://schemas.openxmlformats.org/officeDocument/2006/relationships/image" Target="../media/image72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6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3" Type="http://schemas.openxmlformats.org/officeDocument/2006/relationships/image" Target="../media/image77.wmf"/><Relationship Id="rId7" Type="http://schemas.openxmlformats.org/officeDocument/2006/relationships/oleObject" Target="../embeddings/oleObject66.bin"/><Relationship Id="rId2" Type="http://schemas.openxmlformats.org/officeDocument/2006/relationships/oleObject" Target="../embeddings/oleObject64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wmf"/><Relationship Id="rId11" Type="http://schemas.openxmlformats.org/officeDocument/2006/relationships/image" Target="../media/image79.wmf"/><Relationship Id="rId5" Type="http://schemas.openxmlformats.org/officeDocument/2006/relationships/oleObject" Target="../embeddings/oleObject65.bin"/><Relationship Id="rId10" Type="http://schemas.openxmlformats.org/officeDocument/2006/relationships/oleObject" Target="../embeddings/oleObject67.bin"/><Relationship Id="rId4" Type="http://schemas.openxmlformats.org/officeDocument/2006/relationships/image" Target="../media/image3.png"/><Relationship Id="rId9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85800" y="596900"/>
          <a:ext cx="7848600" cy="572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WordArt 3.2" r:id="rId2" imgW="4228920" imgH="3085920" progId="MSWordArt.2">
                  <p:embed/>
                </p:oleObj>
              </mc:Choice>
              <mc:Fallback>
                <p:oleObj name="Microsoft WordArt 3.2" r:id="rId2" imgW="4228920" imgH="3085920" progId="MSWordArt.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96900"/>
                        <a:ext cx="7848600" cy="572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124200" y="2514600"/>
            <a:ext cx="3200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/>
              <a:t>(</a:t>
            </a:r>
            <a:r>
              <a:rPr lang="en-US" sz="9600" i="1"/>
              <a:t>r</a:t>
            </a:r>
            <a:r>
              <a:rPr lang="en-US" sz="9600"/>
              <a:t>, </a:t>
            </a:r>
            <a:r>
              <a:rPr lang="en-US" sz="9600" i="1">
                <a:sym typeface="Symbol" pitchFamily="18" charset="2"/>
              </a:rPr>
              <a:t></a:t>
            </a:r>
            <a:r>
              <a:rPr lang="en-US" sz="9600">
                <a:sym typeface="Symbol" pitchFamily="18" charset="2"/>
              </a:rPr>
              <a:t>)</a:t>
            </a:r>
            <a:endParaRPr lang="en-US" sz="96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A7A32FD-AD68-44DD-B7EA-2A1F5B8C4D42}"/>
              </a:ext>
            </a:extLst>
          </p:cNvPr>
          <p:cNvSpPr txBox="1"/>
          <p:nvPr/>
        </p:nvSpPr>
        <p:spPr>
          <a:xfrm>
            <a:off x="0" y="44624"/>
            <a:ext cx="2639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C00000"/>
                </a:solidFill>
              </a:rPr>
              <a:t>9.5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961587"/>
              </p:ext>
            </p:extLst>
          </p:nvPr>
        </p:nvGraphicFramePr>
        <p:xfrm>
          <a:off x="152400" y="381000"/>
          <a:ext cx="8809038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454200" imgH="457200" progId="Equation.DSMT4">
                  <p:embed/>
                </p:oleObj>
              </mc:Choice>
              <mc:Fallback>
                <p:oleObj name="Equation" r:id="rId2" imgW="3454200" imgH="457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81000"/>
                        <a:ext cx="8809038" cy="1165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2956679"/>
              </p:ext>
            </p:extLst>
          </p:nvPr>
        </p:nvGraphicFramePr>
        <p:xfrm>
          <a:off x="538163" y="1933575"/>
          <a:ext cx="155575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09480" imgH="393480" progId="Equation.DSMT4">
                  <p:embed/>
                </p:oleObj>
              </mc:Choice>
              <mc:Fallback>
                <p:oleObj name="Equation" r:id="rId4" imgW="60948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1933575"/>
                        <a:ext cx="1555750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9615"/>
              </p:ext>
            </p:extLst>
          </p:nvPr>
        </p:nvGraphicFramePr>
        <p:xfrm>
          <a:off x="561975" y="3400425"/>
          <a:ext cx="165258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47640" imgH="177480" progId="Equation.DSMT4">
                  <p:embed/>
                </p:oleObj>
              </mc:Choice>
              <mc:Fallback>
                <p:oleObj name="Equation" r:id="rId6" imgW="64764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3400425"/>
                        <a:ext cx="1652588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4514971"/>
              </p:ext>
            </p:extLst>
          </p:nvPr>
        </p:nvGraphicFramePr>
        <p:xfrm>
          <a:off x="685800" y="4191000"/>
          <a:ext cx="1198562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69800" imgH="393480" progId="Equation.DSMT4">
                  <p:embed/>
                </p:oleObj>
              </mc:Choice>
              <mc:Fallback>
                <p:oleObj name="Equation" r:id="rId8" imgW="46980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191000"/>
                        <a:ext cx="1198562" cy="1004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545833"/>
              </p:ext>
            </p:extLst>
          </p:nvPr>
        </p:nvGraphicFramePr>
        <p:xfrm>
          <a:off x="4741863" y="2157413"/>
          <a:ext cx="2074862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12520" imgH="279360" progId="Equation.DSMT4">
                  <p:embed/>
                </p:oleObj>
              </mc:Choice>
              <mc:Fallback>
                <p:oleObj name="Equation" r:id="rId10" imgW="812520" imgH="2793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1863" y="2157413"/>
                        <a:ext cx="2074862" cy="712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206805"/>
              </p:ext>
            </p:extLst>
          </p:nvPr>
        </p:nvGraphicFramePr>
        <p:xfrm>
          <a:off x="5330825" y="3281363"/>
          <a:ext cx="1166813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57200" imgH="215640" progId="Equation.DSMT4">
                  <p:embed/>
                </p:oleObj>
              </mc:Choice>
              <mc:Fallback>
                <p:oleObj name="Equation" r:id="rId12" imgW="457200" imgH="215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0825" y="3281363"/>
                        <a:ext cx="1166813" cy="550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8606785"/>
              </p:ext>
            </p:extLst>
          </p:nvPr>
        </p:nvGraphicFramePr>
        <p:xfrm>
          <a:off x="2819400" y="4267200"/>
          <a:ext cx="4927600" cy="168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930320" imgH="660240" progId="Equation.DSMT4">
                  <p:embed/>
                </p:oleObj>
              </mc:Choice>
              <mc:Fallback>
                <p:oleObj name="Equation" r:id="rId14" imgW="1930320" imgH="6602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267200"/>
                        <a:ext cx="4927600" cy="168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85067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152400"/>
            <a:ext cx="891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660066"/>
                </a:solidFill>
                <a:latin typeface="Arial" charset="0"/>
              </a:rPr>
              <a:t>Converting from polar to rectangular coordinates.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5105400" y="762000"/>
            <a:ext cx="3429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Based on the trig you know can you see how to find </a:t>
            </a:r>
            <a:r>
              <a:rPr lang="en-US" b="1" i="1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 and </a:t>
            </a:r>
            <a:r>
              <a:rPr lang="en-US" b="1" i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y</a:t>
            </a:r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?</a:t>
            </a:r>
            <a:endParaRPr lang="en-US" b="1">
              <a:solidFill>
                <a:schemeClr val="accent2"/>
              </a:solidFill>
              <a:latin typeface="Arial" charset="0"/>
            </a:endParaRPr>
          </a:p>
        </p:txBody>
      </p:sp>
      <p:graphicFrame>
        <p:nvGraphicFramePr>
          <p:cNvPr id="9233" name="Object 17"/>
          <p:cNvGraphicFramePr>
            <a:graphicFrameLocks noChangeAspect="1"/>
          </p:cNvGraphicFramePr>
          <p:nvPr/>
        </p:nvGraphicFramePr>
        <p:xfrm>
          <a:off x="5638800" y="1905000"/>
          <a:ext cx="1863725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47640" imgH="393480" progId="Equation.3">
                  <p:embed/>
                </p:oleObj>
              </mc:Choice>
              <mc:Fallback>
                <p:oleObj name="Equation" r:id="rId2" imgW="647640" imgH="3934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905000"/>
                        <a:ext cx="1863725" cy="1135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0" y="51054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66"/>
                </a:solidFill>
                <a:latin typeface="Arial" charset="0"/>
              </a:rPr>
              <a:t>rectangular coordinates are:</a:t>
            </a:r>
          </a:p>
        </p:txBody>
      </p:sp>
      <p:pic>
        <p:nvPicPr>
          <p:cNvPr id="9239" name="Picture 23" descr="pol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990600"/>
            <a:ext cx="3933825" cy="3733800"/>
          </a:xfrm>
          <a:prstGeom prst="rect">
            <a:avLst/>
          </a:prstGeom>
          <a:noFill/>
        </p:spPr>
      </p:pic>
      <p:graphicFrame>
        <p:nvGraphicFramePr>
          <p:cNvPr id="9243" name="Object 27"/>
          <p:cNvGraphicFramePr>
            <a:graphicFrameLocks noChangeAspect="1"/>
          </p:cNvGraphicFramePr>
          <p:nvPr/>
        </p:nvGraphicFramePr>
        <p:xfrm>
          <a:off x="2743200" y="1524000"/>
          <a:ext cx="7620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44240" imgH="431640" progId="Equation.3">
                  <p:embed/>
                </p:oleObj>
              </mc:Choice>
              <mc:Fallback>
                <p:oleObj name="Equation" r:id="rId5" imgW="444240" imgH="43164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524000"/>
                        <a:ext cx="762000" cy="660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4" name="Line 28"/>
          <p:cNvSpPr>
            <a:spLocks noChangeShapeType="1"/>
          </p:cNvSpPr>
          <p:nvPr/>
        </p:nvSpPr>
        <p:spPr bwMode="auto">
          <a:xfrm>
            <a:off x="2971800" y="2286000"/>
            <a:ext cx="6350" cy="565150"/>
          </a:xfrm>
          <a:prstGeom prst="line">
            <a:avLst/>
          </a:prstGeom>
          <a:noFill/>
          <a:ln w="38100">
            <a:solidFill>
              <a:srgbClr val="FF33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2438400" y="22098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4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2971800" y="2362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y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2590800" y="2743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x</a:t>
            </a:r>
          </a:p>
        </p:txBody>
      </p:sp>
      <p:graphicFrame>
        <p:nvGraphicFramePr>
          <p:cNvPr id="9249" name="Object 33"/>
          <p:cNvGraphicFramePr>
            <a:graphicFrameLocks noChangeAspect="1"/>
          </p:cNvGraphicFramePr>
          <p:nvPr/>
        </p:nvGraphicFramePr>
        <p:xfrm>
          <a:off x="2628900" y="2578100"/>
          <a:ext cx="255588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64880" imgH="393480" progId="Equation.3">
                  <p:embed/>
                </p:oleObj>
              </mc:Choice>
              <mc:Fallback>
                <p:oleObj name="Equation" r:id="rId7" imgW="164880" imgH="393480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900" y="2578100"/>
                        <a:ext cx="255588" cy="2857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50" name="Line 34"/>
          <p:cNvSpPr>
            <a:spLocks noChangeShapeType="1"/>
          </p:cNvSpPr>
          <p:nvPr/>
        </p:nvSpPr>
        <p:spPr bwMode="auto">
          <a:xfrm flipV="1">
            <a:off x="2425700" y="2311400"/>
            <a:ext cx="558800" cy="5270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0" name="Oval 24"/>
          <p:cNvSpPr>
            <a:spLocks noChangeArrowheads="1"/>
          </p:cNvSpPr>
          <p:nvPr/>
        </p:nvSpPr>
        <p:spPr bwMode="auto">
          <a:xfrm>
            <a:off x="2890838" y="22621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>
            <a:off x="2438400" y="2857500"/>
            <a:ext cx="533400" cy="0"/>
          </a:xfrm>
          <a:prstGeom prst="line">
            <a:avLst/>
          </a:prstGeom>
          <a:noFill/>
          <a:ln w="38100">
            <a:solidFill>
              <a:srgbClr val="FF33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251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151088"/>
              </p:ext>
            </p:extLst>
          </p:nvPr>
        </p:nvGraphicFramePr>
        <p:xfrm>
          <a:off x="5257800" y="3048000"/>
          <a:ext cx="3124200" cy="138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143000" imgH="507960" progId="Equation.DSMT4">
                  <p:embed/>
                </p:oleObj>
              </mc:Choice>
              <mc:Fallback>
                <p:oleObj name="Equation" r:id="rId9" imgW="1143000" imgH="50796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048000"/>
                        <a:ext cx="3124200" cy="1389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2" name="Object 36"/>
          <p:cNvGraphicFramePr>
            <a:graphicFrameLocks noChangeAspect="1"/>
          </p:cNvGraphicFramePr>
          <p:nvPr/>
        </p:nvGraphicFramePr>
        <p:xfrm>
          <a:off x="5486400" y="4267200"/>
          <a:ext cx="1827213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634680" imgH="393480" progId="Equation.3">
                  <p:embed/>
                </p:oleObj>
              </mc:Choice>
              <mc:Fallback>
                <p:oleObj name="Equation" r:id="rId11" imgW="634680" imgH="393480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267200"/>
                        <a:ext cx="1827213" cy="1135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3" name="Object 37"/>
          <p:cNvGraphicFramePr>
            <a:graphicFrameLocks noChangeAspect="1"/>
          </p:cNvGraphicFramePr>
          <p:nvPr/>
        </p:nvGraphicFramePr>
        <p:xfrm>
          <a:off x="5334000" y="5468938"/>
          <a:ext cx="3159125" cy="138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155600" imgH="507960" progId="Equation.3">
                  <p:embed/>
                </p:oleObj>
              </mc:Choice>
              <mc:Fallback>
                <p:oleObj name="Equation" r:id="rId13" imgW="1155600" imgH="507960" progId="Equation.3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468938"/>
                        <a:ext cx="3159125" cy="1389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4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045296"/>
              </p:ext>
            </p:extLst>
          </p:nvPr>
        </p:nvGraphicFramePr>
        <p:xfrm>
          <a:off x="2517775" y="5794375"/>
          <a:ext cx="17462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761760" imgH="304560" progId="Equation.DSMT4">
                  <p:embed/>
                </p:oleObj>
              </mc:Choice>
              <mc:Fallback>
                <p:oleObj name="Equation" r:id="rId15" imgW="761760" imgH="30456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7775" y="5794375"/>
                        <a:ext cx="1746250" cy="6985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0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1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 autoUpdateAnimBg="0"/>
      <p:bldP spid="9238" grpId="0" autoUpdateAnimBg="0"/>
      <p:bldP spid="9244" grpId="0" animBg="1"/>
      <p:bldP spid="9246" grpId="0" autoUpdateAnimBg="0"/>
      <p:bldP spid="9247" grpId="0" autoUpdateAnimBg="0"/>
      <p:bldP spid="9248" grpId="0" autoUpdateAnimBg="0"/>
      <p:bldP spid="9250" grpId="0" animBg="1"/>
      <p:bldP spid="92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533400"/>
            <a:ext cx="861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60066"/>
                </a:solidFill>
                <a:latin typeface="Arial" charset="0"/>
              </a:rPr>
              <a:t>Let's generalize the conversion from polar to rectangular coordinates.</a:t>
            </a:r>
          </a:p>
        </p:txBody>
      </p:sp>
      <p:graphicFrame>
        <p:nvGraphicFramePr>
          <p:cNvPr id="16384" name="Object 0"/>
          <p:cNvGraphicFramePr>
            <a:graphicFrameLocks noChangeAspect="1"/>
          </p:cNvGraphicFramePr>
          <p:nvPr/>
        </p:nvGraphicFramePr>
        <p:xfrm>
          <a:off x="5715000" y="1676400"/>
          <a:ext cx="1754188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09480" imgH="393480" progId="Equation.3">
                  <p:embed/>
                </p:oleObj>
              </mc:Choice>
              <mc:Fallback>
                <p:oleObj name="Equation" r:id="rId2" imgW="609480" imgH="39348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676400"/>
                        <a:ext cx="1754188" cy="1135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7" name="Picture 7" descr="pol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981200"/>
            <a:ext cx="3933825" cy="3733800"/>
          </a:xfrm>
          <a:prstGeom prst="rect">
            <a:avLst/>
          </a:prstGeom>
          <a:noFill/>
        </p:spPr>
      </p:pic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2819400" y="2743200"/>
          <a:ext cx="827088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42720" imgH="215640" progId="Equation.3">
                  <p:embed/>
                </p:oleObj>
              </mc:Choice>
              <mc:Fallback>
                <p:oleObj name="Equation" r:id="rId5" imgW="342720" imgH="215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743200"/>
                        <a:ext cx="827088" cy="4651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3048000" y="3276600"/>
            <a:ext cx="6350" cy="565150"/>
          </a:xfrm>
          <a:prstGeom prst="line">
            <a:avLst/>
          </a:prstGeom>
          <a:noFill/>
          <a:ln w="38100">
            <a:solidFill>
              <a:srgbClr val="FF33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514600" y="3200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r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048000" y="3352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y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2667000" y="3733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x</a:t>
            </a: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2646363" y="3544888"/>
          <a:ext cx="3810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6720" imgH="177480" progId="Equation.3">
                  <p:embed/>
                </p:oleObj>
              </mc:Choice>
              <mc:Fallback>
                <p:oleObj name="Equation" r:id="rId7" imgW="12672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6363" y="3544888"/>
                        <a:ext cx="381000" cy="3524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4" name="Line 14"/>
          <p:cNvSpPr>
            <a:spLocks noChangeShapeType="1"/>
          </p:cNvSpPr>
          <p:nvPr/>
        </p:nvSpPr>
        <p:spPr bwMode="auto">
          <a:xfrm flipV="1">
            <a:off x="2501900" y="3302000"/>
            <a:ext cx="558800" cy="5270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2967038" y="32527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2514600" y="3848100"/>
            <a:ext cx="533400" cy="0"/>
          </a:xfrm>
          <a:prstGeom prst="line">
            <a:avLst/>
          </a:prstGeom>
          <a:noFill/>
          <a:ln w="38100">
            <a:solidFill>
              <a:srgbClr val="FF33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5715000" y="4038600"/>
          <a:ext cx="1717675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96880" imgH="393480" progId="Equation.3">
                  <p:embed/>
                </p:oleObj>
              </mc:Choice>
              <mc:Fallback>
                <p:oleObj name="Equation" r:id="rId9" imgW="5968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038600"/>
                        <a:ext cx="1717675" cy="1135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5638800" y="3124200"/>
          <a:ext cx="193675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672840" imgH="177480" progId="Equation.3">
                  <p:embed/>
                </p:oleObj>
              </mc:Choice>
              <mc:Fallback>
                <p:oleObj name="Equation" r:id="rId11" imgW="67284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124200"/>
                        <a:ext cx="1936750" cy="5127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5638800" y="5562600"/>
          <a:ext cx="1900238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660240" imgH="203040" progId="Equation.3">
                  <p:embed/>
                </p:oleObj>
              </mc:Choice>
              <mc:Fallback>
                <p:oleObj name="Equation" r:id="rId13" imgW="66024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562600"/>
                        <a:ext cx="1900238" cy="5857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nimBg="1"/>
      <p:bldP spid="10250" grpId="0" autoUpdateAnimBg="0"/>
      <p:bldP spid="10251" grpId="0" autoUpdateAnimBg="0"/>
      <p:bldP spid="10252" grpId="0" autoUpdateAnimBg="0"/>
      <p:bldP spid="10254" grpId="0" animBg="1"/>
      <p:bldP spid="1025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773601"/>
              </p:ext>
            </p:extLst>
          </p:nvPr>
        </p:nvGraphicFramePr>
        <p:xfrm>
          <a:off x="228600" y="152400"/>
          <a:ext cx="7805738" cy="168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60360" imgH="660240" progId="Equation.DSMT4">
                  <p:embed/>
                </p:oleObj>
              </mc:Choice>
              <mc:Fallback>
                <p:oleObj name="Equation" r:id="rId2" imgW="3060360" imgH="6602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"/>
                        <a:ext cx="7805738" cy="168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1066"/>
              </p:ext>
            </p:extLst>
          </p:nvPr>
        </p:nvGraphicFramePr>
        <p:xfrm>
          <a:off x="457200" y="2209800"/>
          <a:ext cx="17176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72840" imgH="177480" progId="Equation.DSMT4">
                  <p:embed/>
                </p:oleObj>
              </mc:Choice>
              <mc:Fallback>
                <p:oleObj name="Equation" r:id="rId4" imgW="67284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09800"/>
                        <a:ext cx="1717675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791074"/>
              </p:ext>
            </p:extLst>
          </p:nvPr>
        </p:nvGraphicFramePr>
        <p:xfrm>
          <a:off x="501650" y="2895600"/>
          <a:ext cx="1782763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98400" imgH="177480" progId="Equation.DSMT4">
                  <p:embed/>
                </p:oleObj>
              </mc:Choice>
              <mc:Fallback>
                <p:oleObj name="Equation" r:id="rId6" imgW="69840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2895600"/>
                        <a:ext cx="1782763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0338056"/>
              </p:ext>
            </p:extLst>
          </p:nvPr>
        </p:nvGraphicFramePr>
        <p:xfrm>
          <a:off x="2895600" y="2971800"/>
          <a:ext cx="11017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31640" imgH="177480" progId="Equation.DSMT4">
                  <p:embed/>
                </p:oleObj>
              </mc:Choice>
              <mc:Fallback>
                <p:oleObj name="Equation" r:id="rId8" imgW="43164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971800"/>
                        <a:ext cx="1101725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1656649"/>
              </p:ext>
            </p:extLst>
          </p:nvPr>
        </p:nvGraphicFramePr>
        <p:xfrm>
          <a:off x="5502275" y="2178050"/>
          <a:ext cx="1684338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60240" imgH="203040" progId="Equation.DSMT4">
                  <p:embed/>
                </p:oleObj>
              </mc:Choice>
              <mc:Fallback>
                <p:oleObj name="Equation" r:id="rId10" imgW="66024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2275" y="2178050"/>
                        <a:ext cx="1684338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1981951"/>
              </p:ext>
            </p:extLst>
          </p:nvPr>
        </p:nvGraphicFramePr>
        <p:xfrm>
          <a:off x="5530850" y="2895600"/>
          <a:ext cx="174942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85800" imgH="203040" progId="Equation.DSMT4">
                  <p:embed/>
                </p:oleObj>
              </mc:Choice>
              <mc:Fallback>
                <p:oleObj name="Equation" r:id="rId12" imgW="68580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0850" y="2895600"/>
                        <a:ext cx="1749425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9365012"/>
              </p:ext>
            </p:extLst>
          </p:nvPr>
        </p:nvGraphicFramePr>
        <p:xfrm>
          <a:off x="7716838" y="2940050"/>
          <a:ext cx="906462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55320" imgH="203040" progId="Equation.DSMT4">
                  <p:embed/>
                </p:oleObj>
              </mc:Choice>
              <mc:Fallback>
                <p:oleObj name="Equation" r:id="rId14" imgW="35532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6838" y="2940050"/>
                        <a:ext cx="906462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9890094"/>
              </p:ext>
            </p:extLst>
          </p:nvPr>
        </p:nvGraphicFramePr>
        <p:xfrm>
          <a:off x="3048000" y="4038600"/>
          <a:ext cx="23971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939600" imgH="253800" progId="Equation.DSMT4">
                  <p:embed/>
                </p:oleObj>
              </mc:Choice>
              <mc:Fallback>
                <p:oleObj name="Equation" r:id="rId16" imgW="939600" imgH="2538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038600"/>
                        <a:ext cx="2397125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56454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00C54A0-212D-093A-6EE3-F02310174A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100" dirty="0"/>
              <a:t>Warm-up – </a:t>
            </a:r>
            <a:r>
              <a:rPr lang="en-US" altLang="en-US" sz="3100" i="1" dirty="0"/>
              <a:t>Polar-to-Rectangular Conversion</a:t>
            </a:r>
          </a:p>
        </p:txBody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70F1DBB5-F2CB-6066-1D41-EE8BCEB7D4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Convert the point (2, </a:t>
            </a:r>
            <a:r>
              <a:rPr lang="en-US" altLang="en-US" i="1" dirty="0">
                <a:sym typeface="Symbol" panose="05050102010706020507" pitchFamily="18" charset="2"/>
              </a:rPr>
              <a:t></a:t>
            </a:r>
            <a:r>
              <a:rPr lang="en-US" altLang="en-US" dirty="0"/>
              <a:t>) to rectangular coordinates.</a:t>
            </a:r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/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>
                <a:solidFill>
                  <a:srgbClr val="0073BC"/>
                </a:solidFill>
              </a:rPr>
              <a:t>Solution:</a:t>
            </a:r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For the point (</a:t>
            </a:r>
            <a:r>
              <a:rPr lang="en-US" altLang="en-US" i="1" dirty="0"/>
              <a:t>r, </a:t>
            </a:r>
            <a:r>
              <a:rPr lang="en-US" altLang="en-US" i="1" dirty="0">
                <a:sym typeface="Symbol" panose="05050102010706020507" pitchFamily="18" charset="2"/>
              </a:rPr>
              <a:t></a:t>
            </a:r>
            <a:r>
              <a:rPr lang="en-US" altLang="en-US" dirty="0"/>
              <a:t>) = (2, </a:t>
            </a:r>
            <a:r>
              <a:rPr lang="en-US" altLang="en-US" i="1" dirty="0">
                <a:sym typeface="Symbol" panose="05050102010706020507" pitchFamily="18" charset="2"/>
              </a:rPr>
              <a:t></a:t>
            </a:r>
            <a:r>
              <a:rPr lang="en-US" altLang="en-US" dirty="0"/>
              <a:t>), you have the following.</a:t>
            </a:r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i="1" dirty="0"/>
              <a:t>x </a:t>
            </a:r>
            <a:r>
              <a:rPr lang="en-US" altLang="en-US" dirty="0"/>
              <a:t>= </a:t>
            </a:r>
            <a:r>
              <a:rPr lang="en-US" altLang="en-US" i="1" dirty="0"/>
              <a:t>r </a:t>
            </a:r>
            <a:r>
              <a:rPr lang="en-US" altLang="en-US" dirty="0"/>
              <a:t>cos </a:t>
            </a:r>
            <a:r>
              <a:rPr lang="en-US" altLang="en-US" i="1" dirty="0">
                <a:sym typeface="Symbol" panose="05050102010706020507" pitchFamily="18" charset="2"/>
              </a:rPr>
              <a:t></a:t>
            </a:r>
            <a:r>
              <a:rPr lang="en-US" altLang="en-US" dirty="0"/>
              <a:t> = </a:t>
            </a:r>
            <a:r>
              <a:rPr lang="en-US" altLang="en-US" dirty="0">
                <a:solidFill>
                  <a:srgbClr val="ED008C"/>
                </a:solidFill>
              </a:rPr>
              <a:t>2</a:t>
            </a:r>
            <a:r>
              <a:rPr lang="en-US" altLang="en-US" dirty="0"/>
              <a:t> cos </a:t>
            </a:r>
            <a:r>
              <a:rPr lang="en-US" altLang="en-US" i="1" dirty="0">
                <a:solidFill>
                  <a:srgbClr val="ED008C"/>
                </a:solidFill>
                <a:sym typeface="Symbol" panose="05050102010706020507" pitchFamily="18" charset="2"/>
              </a:rPr>
              <a:t></a:t>
            </a:r>
            <a:r>
              <a:rPr lang="en-US" altLang="en-US" dirty="0"/>
              <a:t> = –2 </a:t>
            </a:r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i="1" dirty="0"/>
              <a:t>x </a:t>
            </a:r>
            <a:r>
              <a:rPr lang="en-US" altLang="en-US" dirty="0"/>
              <a:t>= </a:t>
            </a:r>
            <a:r>
              <a:rPr lang="en-US" altLang="en-US" i="1" dirty="0"/>
              <a:t>r </a:t>
            </a:r>
            <a:r>
              <a:rPr lang="en-US" altLang="en-US" dirty="0"/>
              <a:t>sin </a:t>
            </a:r>
            <a:r>
              <a:rPr lang="en-US" altLang="en-US" i="1" dirty="0">
                <a:sym typeface="Symbol" panose="05050102010706020507" pitchFamily="18" charset="2"/>
              </a:rPr>
              <a:t></a:t>
            </a:r>
            <a:r>
              <a:rPr lang="en-US" altLang="en-US" dirty="0"/>
              <a:t>  = </a:t>
            </a:r>
            <a:r>
              <a:rPr lang="en-US" altLang="en-US" dirty="0">
                <a:solidFill>
                  <a:srgbClr val="ED008C"/>
                </a:solidFill>
              </a:rPr>
              <a:t>2 </a:t>
            </a:r>
            <a:r>
              <a:rPr lang="en-US" altLang="en-US" dirty="0"/>
              <a:t>sin </a:t>
            </a:r>
            <a:r>
              <a:rPr lang="en-US" altLang="en-US" i="1" dirty="0">
                <a:solidFill>
                  <a:srgbClr val="ED008C"/>
                </a:solidFill>
                <a:sym typeface="Symbol" panose="05050102010706020507" pitchFamily="18" charset="2"/>
              </a:rPr>
              <a:t> </a:t>
            </a:r>
            <a:r>
              <a:rPr lang="en-US" altLang="en-US" dirty="0">
                <a:solidFill>
                  <a:srgbClr val="ED008C"/>
                </a:solidFill>
              </a:rPr>
              <a:t> </a:t>
            </a:r>
            <a:r>
              <a:rPr lang="en-US" altLang="en-US" dirty="0"/>
              <a:t>= 0</a:t>
            </a:r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/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The rectangular coordinates are</a:t>
            </a:r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dirty="0"/>
              <a:t>) = (–2, 0).</a:t>
            </a:r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(See Figure 9.65.)</a:t>
            </a:r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/>
          </a:p>
        </p:txBody>
      </p:sp>
      <p:pic>
        <p:nvPicPr>
          <p:cNvPr id="139269" name="Picture 5">
            <a:extLst>
              <a:ext uri="{FF2B5EF4-FFF2-40B4-BE49-F238E27FC236}">
                <a16:creationId xmlns:a16="http://schemas.microsoft.com/office/drawing/2014/main" id="{FA48E71B-7D0A-0CB6-9045-B7910E8040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650" y="3733800"/>
            <a:ext cx="2770188" cy="231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9270" name="Text Box 6">
            <a:extLst>
              <a:ext uri="{FF2B5EF4-FFF2-40B4-BE49-F238E27FC236}">
                <a16:creationId xmlns:a16="http://schemas.microsoft.com/office/drawing/2014/main" id="{CC658801-B0BA-4B53-671E-59B5D7DD2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6278563"/>
            <a:ext cx="1295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0073A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Figure 9.65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9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9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39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9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9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39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9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9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39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9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7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CB154A02-55DA-9CDA-EA09-0A3B5BE97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575" y="3198813"/>
            <a:ext cx="82264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0073A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0073B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Equation Conversion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27EE41-0553-FF5A-CD56-4F36A44BDFB2}"/>
              </a:ext>
            </a:extLst>
          </p:cNvPr>
          <p:cNvSpPr txBox="1"/>
          <p:nvPr/>
        </p:nvSpPr>
        <p:spPr>
          <a:xfrm>
            <a:off x="1331640" y="527835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>
                    <a:lumMod val="95000"/>
                  </a:schemeClr>
                </a:solidFill>
              </a:rPr>
              <a:t>Day 2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B54F17E-2ABA-C9AB-3864-B27BA452D0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Coordinate Conversion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A609954-91E6-89DB-5B1C-36142A14E2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 </a:t>
            </a:r>
          </a:p>
        </p:txBody>
      </p:sp>
      <p:pic>
        <p:nvPicPr>
          <p:cNvPr id="19463" name="Picture 7">
            <a:extLst>
              <a:ext uri="{FF2B5EF4-FFF2-40B4-BE49-F238E27FC236}">
                <a16:creationId xmlns:a16="http://schemas.microsoft.com/office/drawing/2014/main" id="{BBAB52CB-0E27-92CF-226F-755EEDC605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4744"/>
            <a:ext cx="9009153" cy="3048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7">
            <a:extLst>
              <a:ext uri="{FF2B5EF4-FFF2-40B4-BE49-F238E27FC236}">
                <a16:creationId xmlns:a16="http://schemas.microsoft.com/office/drawing/2014/main" id="{12D6DA98-7102-1A85-4EB0-4523026750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557309"/>
              </p:ext>
            </p:extLst>
          </p:nvPr>
        </p:nvGraphicFramePr>
        <p:xfrm>
          <a:off x="323850" y="4395788"/>
          <a:ext cx="7121525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746160" imgH="939600" progId="Equation.DSMT4">
                  <p:embed/>
                </p:oleObj>
              </mc:Choice>
              <mc:Fallback>
                <p:oleObj name="Equation" r:id="rId3" imgW="3746160" imgH="939600" progId="Equation.DSMT4">
                  <p:embed/>
                  <p:pic>
                    <p:nvPicPr>
                      <p:cNvPr id="923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4395788"/>
                        <a:ext cx="7121525" cy="1790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2D3F950-D9F1-6C37-FDAA-98DB6878F377}"/>
              </a:ext>
            </a:extLst>
          </p:cNvPr>
          <p:cNvSpPr txBox="1"/>
          <p:nvPr/>
        </p:nvSpPr>
        <p:spPr>
          <a:xfrm>
            <a:off x="225517" y="6202000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back of the book answers will use these!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BFE5562-745D-05B5-2E3D-6C63D209B4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Equation Conversion – Rectangular to Polar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A755651-9CB3-3A0C-2476-5B56CE3F12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>
                <a:solidFill>
                  <a:srgbClr val="FF0000"/>
                </a:solidFill>
              </a:rPr>
              <a:t>To convert a rectangular equation to polar form, you simply replace </a:t>
            </a:r>
            <a:r>
              <a:rPr lang="en-US" altLang="en-US" i="1" dirty="0">
                <a:solidFill>
                  <a:srgbClr val="FF0000"/>
                </a:solidFill>
              </a:rPr>
              <a:t>x</a:t>
            </a:r>
            <a:r>
              <a:rPr lang="en-US" altLang="en-US" dirty="0">
                <a:solidFill>
                  <a:srgbClr val="FF0000"/>
                </a:solidFill>
              </a:rPr>
              <a:t> by </a:t>
            </a:r>
            <a:r>
              <a:rPr lang="en-US" altLang="en-US" i="1" dirty="0">
                <a:solidFill>
                  <a:srgbClr val="FF0000"/>
                </a:solidFill>
              </a:rPr>
              <a:t>r </a:t>
            </a:r>
            <a:r>
              <a:rPr lang="en-US" altLang="en-US" dirty="0">
                <a:solidFill>
                  <a:srgbClr val="FF0000"/>
                </a:solidFill>
              </a:rPr>
              <a:t>cos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</a:t>
            </a:r>
            <a:r>
              <a:rPr lang="en-US" altLang="en-US" dirty="0">
                <a:solidFill>
                  <a:srgbClr val="FF0000"/>
                </a:solidFill>
              </a:rPr>
              <a:t> and </a:t>
            </a:r>
            <a:r>
              <a:rPr lang="en-US" altLang="en-US" i="1" dirty="0">
                <a:solidFill>
                  <a:srgbClr val="FF0000"/>
                </a:solidFill>
              </a:rPr>
              <a:t>y</a:t>
            </a:r>
            <a:r>
              <a:rPr lang="en-US" altLang="en-US" dirty="0">
                <a:solidFill>
                  <a:srgbClr val="FF0000"/>
                </a:solidFill>
              </a:rPr>
              <a:t> by </a:t>
            </a:r>
            <a:r>
              <a:rPr lang="en-US" altLang="en-US" i="1" dirty="0">
                <a:solidFill>
                  <a:srgbClr val="FF0000"/>
                </a:solidFill>
              </a:rPr>
              <a:t>r </a:t>
            </a:r>
            <a:r>
              <a:rPr lang="en-US" altLang="en-US" dirty="0">
                <a:solidFill>
                  <a:srgbClr val="FF0000"/>
                </a:solidFill>
              </a:rPr>
              <a:t>sin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</a:t>
            </a:r>
            <a:r>
              <a:rPr lang="en-US" altLang="en-US" dirty="0"/>
              <a:t>. </a:t>
            </a:r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For instance, the rectangular equation </a:t>
            </a:r>
            <a:r>
              <a:rPr lang="en-US" altLang="en-US" i="1" dirty="0"/>
              <a:t>y </a:t>
            </a:r>
            <a:r>
              <a:rPr lang="en-US" altLang="en-US" dirty="0"/>
              <a:t>= </a:t>
            </a:r>
            <a:r>
              <a:rPr lang="en-US" altLang="en-US" i="1" dirty="0"/>
              <a:t>x</a:t>
            </a:r>
            <a:r>
              <a:rPr lang="en-US" altLang="en-US" baseline="30000" dirty="0"/>
              <a:t>2</a:t>
            </a:r>
            <a:r>
              <a:rPr lang="en-US" altLang="en-US" dirty="0"/>
              <a:t> can be written in polar form as follows.</a:t>
            </a:r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					 </a:t>
            </a:r>
            <a:r>
              <a:rPr lang="en-US" altLang="en-US" i="1" dirty="0"/>
              <a:t>y </a:t>
            </a:r>
            <a:r>
              <a:rPr lang="en-US" altLang="en-US" dirty="0"/>
              <a:t>= </a:t>
            </a:r>
            <a:r>
              <a:rPr lang="en-US" altLang="en-US" i="1" dirty="0"/>
              <a:t>x</a:t>
            </a:r>
            <a:r>
              <a:rPr lang="en-US" altLang="en-US" baseline="30000" dirty="0"/>
              <a:t>2 </a:t>
            </a:r>
            <a:r>
              <a:rPr lang="en-US" altLang="en-US" i="1" dirty="0"/>
              <a:t>	       </a:t>
            </a:r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i="1" dirty="0"/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i="1" dirty="0"/>
              <a:t>  r </a:t>
            </a:r>
            <a:r>
              <a:rPr lang="en-US" altLang="en-US" dirty="0"/>
              <a:t>sin </a:t>
            </a:r>
            <a:r>
              <a:rPr lang="en-US" altLang="en-US" i="1" dirty="0">
                <a:sym typeface="Symbol" panose="05050102010706020507" pitchFamily="18" charset="2"/>
              </a:rPr>
              <a:t>  </a:t>
            </a:r>
            <a:r>
              <a:rPr lang="en-US" altLang="en-US" dirty="0">
                <a:sym typeface="Symbol" panose="05050102010706020507" pitchFamily="18" charset="2"/>
              </a:rPr>
              <a:t>=</a:t>
            </a:r>
            <a:r>
              <a:rPr lang="en-US" altLang="en-US" dirty="0"/>
              <a:t> (</a:t>
            </a:r>
            <a:r>
              <a:rPr lang="en-US" altLang="en-US" i="1" dirty="0"/>
              <a:t>r </a:t>
            </a:r>
            <a:r>
              <a:rPr lang="en-US" altLang="en-US" dirty="0"/>
              <a:t>cos </a:t>
            </a:r>
            <a:r>
              <a:rPr lang="en-US" altLang="en-US" i="1" dirty="0">
                <a:sym typeface="Symbol" panose="05050102010706020507" pitchFamily="18" charset="2"/>
              </a:rPr>
              <a:t></a:t>
            </a:r>
            <a:r>
              <a:rPr lang="en-US" altLang="en-US" sz="800" i="1" dirty="0">
                <a:sym typeface="Symbol" panose="05050102010706020507" pitchFamily="18" charset="2"/>
              </a:rPr>
              <a:t> </a:t>
            </a:r>
            <a:r>
              <a:rPr lang="en-US" altLang="en-US" dirty="0"/>
              <a:t>)</a:t>
            </a:r>
            <a:r>
              <a:rPr lang="en-US" altLang="en-US" baseline="30000" dirty="0"/>
              <a:t>2</a:t>
            </a:r>
            <a:r>
              <a:rPr lang="en-US" altLang="en-US" dirty="0"/>
              <a:t>	</a:t>
            </a:r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i="1" dirty="0"/>
              <a:t>	     r </a:t>
            </a:r>
            <a:r>
              <a:rPr lang="en-US" altLang="en-US" dirty="0"/>
              <a:t>= sec </a:t>
            </a:r>
            <a:r>
              <a:rPr lang="en-US" altLang="en-US" i="1" dirty="0">
                <a:sym typeface="Symbol" panose="05050102010706020507" pitchFamily="18" charset="2"/>
              </a:rPr>
              <a:t></a:t>
            </a:r>
            <a:r>
              <a:rPr lang="en-US" altLang="en-US" dirty="0"/>
              <a:t> tan </a:t>
            </a:r>
            <a:r>
              <a:rPr lang="en-US" altLang="en-US" i="1" dirty="0">
                <a:sym typeface="Symbol" panose="05050102010706020507" pitchFamily="18" charset="2"/>
              </a:rPr>
              <a:t></a:t>
            </a:r>
            <a:r>
              <a:rPr lang="en-US" altLang="en-US" dirty="0"/>
              <a:t> 	</a:t>
            </a:r>
          </a:p>
        </p:txBody>
      </p:sp>
      <p:sp>
        <p:nvSpPr>
          <p:cNvPr id="23556" name="Rectangle 6">
            <a:extLst>
              <a:ext uri="{FF2B5EF4-FFF2-40B4-BE49-F238E27FC236}">
                <a16:creationId xmlns:a16="http://schemas.microsoft.com/office/drawing/2014/main" id="{D17A12B3-BFDC-DA07-D28A-3CCE0C2F8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2120" y="3906838"/>
            <a:ext cx="165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0073A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Polar equation</a:t>
            </a:r>
          </a:p>
        </p:txBody>
      </p:sp>
      <p:sp>
        <p:nvSpPr>
          <p:cNvPr id="23557" name="Rectangle 7">
            <a:extLst>
              <a:ext uri="{FF2B5EF4-FFF2-40B4-BE49-F238E27FC236}">
                <a16:creationId xmlns:a16="http://schemas.microsoft.com/office/drawing/2014/main" id="{2DADC5F5-AF30-3FB5-D3A7-D2458E279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2120" y="4281580"/>
            <a:ext cx="158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0073A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Simplest form</a:t>
            </a:r>
          </a:p>
        </p:txBody>
      </p:sp>
      <p:sp>
        <p:nvSpPr>
          <p:cNvPr id="22532" name="Rectangle 8">
            <a:extLst>
              <a:ext uri="{FF2B5EF4-FFF2-40B4-BE49-F238E27FC236}">
                <a16:creationId xmlns:a16="http://schemas.microsoft.com/office/drawing/2014/main" id="{D5BE3024-12B5-3469-6087-D4D3D1AC9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2120" y="2996952"/>
            <a:ext cx="2355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0073A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Rectangular equation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FDBC95-15E8-39E3-F275-5E8616031BFF}"/>
              </a:ext>
            </a:extLst>
          </p:cNvPr>
          <p:cNvSpPr txBox="1"/>
          <p:nvPr/>
        </p:nvSpPr>
        <p:spPr>
          <a:xfrm>
            <a:off x="355600" y="5395912"/>
            <a:ext cx="878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Typically, we get r by itself when converting to polar form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/>
      <p:bldP spid="23556" grpId="0"/>
      <p:bldP spid="23557" grpId="0"/>
      <p:bldP spid="22532" grpId="0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90513" y="169863"/>
            <a:ext cx="845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00080"/>
                </a:solidFill>
                <a:latin typeface="Arial" charset="0"/>
              </a:rPr>
              <a:t>Your Turn:  Convert the rectangular coordinate system equation to a polar coordinate system equation.</a:t>
            </a: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686148"/>
              </p:ext>
            </p:extLst>
          </p:nvPr>
        </p:nvGraphicFramePr>
        <p:xfrm>
          <a:off x="6034087" y="804803"/>
          <a:ext cx="160020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58720" imgH="228600" progId="Equation.3">
                  <p:embed/>
                </p:oleObj>
              </mc:Choice>
              <mc:Fallback>
                <p:oleObj name="Equation" r:id="rId2" imgW="55872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4087" y="804803"/>
                        <a:ext cx="1600200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1524000" y="2667000"/>
          <a:ext cx="193675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72840" imgH="177480" progId="Equation.3">
                  <p:embed/>
                </p:oleObj>
              </mc:Choice>
              <mc:Fallback>
                <p:oleObj name="Equation" r:id="rId4" imgW="67284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667000"/>
                        <a:ext cx="1936750" cy="5127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1600200" y="3810000"/>
          <a:ext cx="1900238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60240" imgH="203040" progId="Equation.3">
                  <p:embed/>
                </p:oleObj>
              </mc:Choice>
              <mc:Fallback>
                <p:oleObj name="Equation" r:id="rId6" imgW="66024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810000"/>
                        <a:ext cx="1900238" cy="5857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441156"/>
              </p:ext>
            </p:extLst>
          </p:nvPr>
        </p:nvGraphicFramePr>
        <p:xfrm>
          <a:off x="5240274" y="2590800"/>
          <a:ext cx="3240627" cy="60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95280" imgH="241200" progId="Equation.3">
                  <p:embed/>
                </p:oleObj>
              </mc:Choice>
              <mc:Fallback>
                <p:oleObj name="Equation" r:id="rId8" imgW="129528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0274" y="2590800"/>
                        <a:ext cx="3240627" cy="6039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0412030"/>
              </p:ext>
            </p:extLst>
          </p:nvPr>
        </p:nvGraphicFramePr>
        <p:xfrm>
          <a:off x="5398714" y="3331440"/>
          <a:ext cx="2954604" cy="50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180800" imgH="203040" progId="Equation.DSMT4">
                  <p:embed/>
                </p:oleObj>
              </mc:Choice>
              <mc:Fallback>
                <p:oleObj name="Equation" r:id="rId10" imgW="118080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8714" y="3331440"/>
                        <a:ext cx="2954604" cy="5081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6172200" y="1596130"/>
            <a:ext cx="2590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latin typeface="Arial" charset="0"/>
              </a:rPr>
              <a:t>substitute in for </a:t>
            </a:r>
            <a:r>
              <a:rPr lang="en-US" b="1" i="1" dirty="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 and </a:t>
            </a:r>
            <a:r>
              <a:rPr lang="en-US" b="1" i="1" dirty="0">
                <a:solidFill>
                  <a:srgbClr val="FF0000"/>
                </a:solidFill>
                <a:latin typeface="Arial" charset="0"/>
              </a:rPr>
              <a:t>y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09600" y="5573950"/>
            <a:ext cx="7924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00080"/>
                </a:solidFill>
                <a:latin typeface="Arial" charset="0"/>
              </a:rPr>
              <a:t>We wouldn't recognize what this equation looked like in polar coordinates but looking at the rectangular equation we'd know it was a parabola.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290513" y="1631097"/>
            <a:ext cx="472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latin typeface="Arial" charset="0"/>
              </a:rPr>
              <a:t>Once again we know that</a:t>
            </a:r>
          </a:p>
        </p:txBody>
      </p:sp>
      <p:sp>
        <p:nvSpPr>
          <p:cNvPr id="13323" name="AutoShape 11"/>
          <p:cNvSpPr>
            <a:spLocks noChangeArrowheads="1"/>
          </p:cNvSpPr>
          <p:nvPr/>
        </p:nvSpPr>
        <p:spPr bwMode="auto">
          <a:xfrm>
            <a:off x="2209800" y="2667000"/>
            <a:ext cx="1219200" cy="5334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V="1">
            <a:off x="3429000" y="1295400"/>
            <a:ext cx="2439144" cy="1524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5" name="AutoShape 13"/>
          <p:cNvSpPr>
            <a:spLocks noChangeArrowheads="1"/>
          </p:cNvSpPr>
          <p:nvPr/>
        </p:nvSpPr>
        <p:spPr bwMode="auto">
          <a:xfrm>
            <a:off x="2209800" y="3810000"/>
            <a:ext cx="1295400" cy="609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AU">
              <a:solidFill>
                <a:srgbClr val="008000"/>
              </a:solidFill>
            </a:endParaRPr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V="1">
            <a:off x="3505200" y="1295400"/>
            <a:ext cx="3543300" cy="2667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" name="Object 7">
            <a:extLst>
              <a:ext uri="{FF2B5EF4-FFF2-40B4-BE49-F238E27FC236}">
                <a16:creationId xmlns:a16="http://schemas.microsoft.com/office/drawing/2014/main" id="{D22AD48F-D3E8-ECDA-D77F-1994354DE5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949229"/>
              </p:ext>
            </p:extLst>
          </p:nvPr>
        </p:nvGraphicFramePr>
        <p:xfrm>
          <a:off x="5406438" y="3925013"/>
          <a:ext cx="2604697" cy="50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041120" imgH="203040" progId="Equation.DSMT4">
                  <p:embed/>
                </p:oleObj>
              </mc:Choice>
              <mc:Fallback>
                <p:oleObj name="Equation" r:id="rId12" imgW="1041120" imgH="203040" progId="Equation.DSMT4">
                  <p:embed/>
                  <p:pic>
                    <p:nvPicPr>
                      <p:cNvPr id="1331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6438" y="3925013"/>
                        <a:ext cx="2604697" cy="5081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7">
            <a:extLst>
              <a:ext uri="{FF2B5EF4-FFF2-40B4-BE49-F238E27FC236}">
                <a16:creationId xmlns:a16="http://schemas.microsoft.com/office/drawing/2014/main" id="{722A1B68-1968-4AFF-0D14-455DFA8678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8099340"/>
              </p:ext>
            </p:extLst>
          </p:nvPr>
        </p:nvGraphicFramePr>
        <p:xfrm>
          <a:off x="4787204" y="4525573"/>
          <a:ext cx="3843163" cy="984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536480" imgH="393480" progId="Equation.DSMT4">
                  <p:embed/>
                </p:oleObj>
              </mc:Choice>
              <mc:Fallback>
                <p:oleObj name="Equation" r:id="rId14" imgW="1536480" imgH="393480" progId="Equation.DSMT4">
                  <p:embed/>
                  <p:pic>
                    <p:nvPicPr>
                      <p:cNvPr id="2" name="Object 7">
                        <a:extLst>
                          <a:ext uri="{FF2B5EF4-FFF2-40B4-BE49-F238E27FC236}">
                            <a16:creationId xmlns:a16="http://schemas.microsoft.com/office/drawing/2014/main" id="{D22AD48F-D3E8-ECDA-D77F-1994354DE52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204" y="4525573"/>
                        <a:ext cx="3843163" cy="9843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utoUpdateAnimBg="0"/>
      <p:bldP spid="13321" grpId="0" autoUpdateAnimBg="0"/>
      <p:bldP spid="13322" grpId="0" autoUpdateAnimBg="0"/>
      <p:bldP spid="13323" grpId="0" animBg="1"/>
      <p:bldP spid="13324" grpId="0" animBg="1"/>
      <p:bldP spid="13325" grpId="0" animBg="1" autoUpdateAnimBg="0"/>
      <p:bldP spid="1332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8600" y="304800"/>
                <a:ext cx="873588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Another:  Find r in polar form given:     </a:t>
                </a:r>
              </a:p>
              <a:p>
                <a:r>
                  <a:rPr lang="en-US" sz="3600" dirty="0"/>
                  <a:t>   </a:t>
                </a:r>
                <a14:m>
                  <m:oMath xmlns:m="http://schemas.openxmlformats.org/officeDocument/2006/math"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                                                  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      </m:t>
                    </m:r>
                    <m:r>
                      <a:rPr lang="en-US" sz="3600" b="0" i="1" smtClean="0">
                        <a:latin typeface="Cambria Math"/>
                      </a:rPr>
                      <m:t>𝑥</m:t>
                    </m:r>
                    <m:r>
                      <a:rPr lang="en-US" sz="3600" b="0" i="1" smtClean="0">
                        <a:latin typeface="Cambria Math"/>
                      </a:rPr>
                      <m:t>+</m:t>
                    </m:r>
                    <m:r>
                      <a:rPr lang="en-US" sz="3600" b="0" i="1" smtClean="0">
                        <a:latin typeface="Cambria Math"/>
                      </a:rPr>
                      <m:t>𝑦</m:t>
                    </m:r>
                    <m:r>
                      <a:rPr lang="en-US" sz="3600" b="0" i="1" smtClean="0">
                        <a:latin typeface="Cambria Math"/>
                      </a:rPr>
                      <m:t>=4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04800"/>
                <a:ext cx="8735888" cy="1200329"/>
              </a:xfrm>
              <a:prstGeom prst="rect">
                <a:avLst/>
              </a:prstGeom>
              <a:blipFill>
                <a:blip r:embed="rId2"/>
                <a:stretch>
                  <a:fillRect l="-2163" t="-81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774880" y="2348880"/>
                <a:ext cx="3985194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𝑟𝑐𝑜𝑠</m:t>
                      </m:r>
                      <m:r>
                        <a:rPr lang="en-US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3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𝑟𝑠𝑖𝑛</m:t>
                      </m:r>
                      <m:r>
                        <a:rPr lang="en-US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US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880" y="2348880"/>
                <a:ext cx="3985194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55576" y="3645024"/>
                <a:ext cx="4160434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sz="3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</a:rPr>
                        <m:t>𝑐𝑜𝑠</m:t>
                      </m:r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</a:rPr>
                        <m:t>𝑠𝑖𝑛</m:t>
                      </m:r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US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3645024"/>
                <a:ext cx="4160434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2AD0DCFE-2E8F-4E50-F7B0-500CCE263F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809060"/>
              </p:ext>
            </p:extLst>
          </p:nvPr>
        </p:nvGraphicFramePr>
        <p:xfrm>
          <a:off x="899592" y="4784544"/>
          <a:ext cx="3259137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15920" imgH="393480" progId="Equation.DSMT4">
                  <p:embed/>
                </p:oleObj>
              </mc:Choice>
              <mc:Fallback>
                <p:oleObj name="Equation" r:id="rId5" imgW="1015920" imgH="393480" progId="Equation.DSMT4">
                  <p:embed/>
                  <p:pic>
                    <p:nvPicPr>
                      <p:cNvPr id="1229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4784544"/>
                        <a:ext cx="3259137" cy="1263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>
            <a:extLst>
              <a:ext uri="{FF2B5EF4-FFF2-40B4-BE49-F238E27FC236}">
                <a16:creationId xmlns:a16="http://schemas.microsoft.com/office/drawing/2014/main" id="{1941B533-64D5-7810-9528-9814FFDAF3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0898600"/>
              </p:ext>
            </p:extLst>
          </p:nvPr>
        </p:nvGraphicFramePr>
        <p:xfrm>
          <a:off x="6660232" y="2292666"/>
          <a:ext cx="2022244" cy="2946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49160" imgH="1091880" progId="Equation.DSMT4">
                  <p:embed/>
                </p:oleObj>
              </mc:Choice>
              <mc:Fallback>
                <p:oleObj name="Equation" r:id="rId7" imgW="749160" imgH="1091880" progId="Equation.DSMT4">
                  <p:embed/>
                  <p:pic>
                    <p:nvPicPr>
                      <p:cNvPr id="614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2292666"/>
                        <a:ext cx="2022244" cy="2946697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folHlink"/>
                          </a:gs>
                          <a:gs pos="100000">
                            <a:srgbClr val="FFFFFF"/>
                          </a:gs>
                        </a:gsLst>
                        <a:lin ang="2700000" scaled="1"/>
                      </a:gradFill>
                      <a:ln>
                        <a:noFill/>
                      </a:ln>
                      <a:effectLst>
                        <a:outerShdw dist="107763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E0D228D0-0411-C636-0B22-F15B2167E9A6}"/>
              </a:ext>
            </a:extLst>
          </p:cNvPr>
          <p:cNvSpPr/>
          <p:nvPr/>
        </p:nvSpPr>
        <p:spPr>
          <a:xfrm>
            <a:off x="7956376" y="3789040"/>
            <a:ext cx="216024" cy="21602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998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4038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60066"/>
                </a:solidFill>
                <a:latin typeface="Arial" charset="0"/>
              </a:rPr>
              <a:t>You are familiar with plotting with a rectangular coordinate system.</a:t>
            </a:r>
          </a:p>
        </p:txBody>
      </p:sp>
      <p:pic>
        <p:nvPicPr>
          <p:cNvPr id="3076" name="Picture 4" descr="graph pap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057400"/>
            <a:ext cx="4297363" cy="3692525"/>
          </a:xfrm>
          <a:prstGeom prst="rect">
            <a:avLst/>
          </a:prstGeom>
          <a:noFill/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876800" y="0"/>
            <a:ext cx="4038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60066"/>
                </a:solidFill>
                <a:latin typeface="Arial" charset="0"/>
              </a:rPr>
              <a:t>We are going to look at a new coordinate system called the polar coordinate system.</a:t>
            </a:r>
          </a:p>
        </p:txBody>
      </p:sp>
      <p:pic>
        <p:nvPicPr>
          <p:cNvPr id="3081" name="Picture 9" descr="pol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981200"/>
            <a:ext cx="4137025" cy="4167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82DF01-E470-70C0-D366-B4757FC0C5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65F11E8-C177-D6FE-71E8-65E5B8242EDE}"/>
                  </a:ext>
                </a:extLst>
              </p:cNvPr>
              <p:cNvSpPr txBox="1"/>
              <p:nvPr/>
            </p:nvSpPr>
            <p:spPr>
              <a:xfrm>
                <a:off x="228600" y="304800"/>
                <a:ext cx="873588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Another:  Find r in polar form given:     </a:t>
                </a:r>
              </a:p>
              <a:p>
                <a:r>
                  <a:rPr lang="en-US" sz="3600" dirty="0"/>
                  <a:t>   </a:t>
                </a:r>
                <a14:m>
                  <m:oMath xmlns:m="http://schemas.openxmlformats.org/officeDocument/2006/math"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                                                  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      </m:t>
                    </m:r>
                    <m:r>
                      <a:rPr lang="en-US" sz="3600" b="0" i="1" smtClean="0">
                        <a:latin typeface="Cambria Math"/>
                      </a:rPr>
                      <m:t>𝑥𝑦</m:t>
                    </m:r>
                    <m:r>
                      <a:rPr lang="en-US" sz="3600" b="0" i="1" smtClean="0">
                        <a:latin typeface="Cambria Math"/>
                      </a:rPr>
                      <m:t>=1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65F11E8-C177-D6FE-71E8-65E5B8242E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04800"/>
                <a:ext cx="8735888" cy="1200329"/>
              </a:xfrm>
              <a:prstGeom prst="rect">
                <a:avLst/>
              </a:prstGeom>
              <a:blipFill>
                <a:blip r:embed="rId2"/>
                <a:stretch>
                  <a:fillRect l="-2163" t="-81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784E486E-9CEE-0DAA-2E91-7442E4B985EA}"/>
                  </a:ext>
                </a:extLst>
              </p:cNvPr>
              <p:cNvSpPr/>
              <p:nvPr/>
            </p:nvSpPr>
            <p:spPr>
              <a:xfrm>
                <a:off x="774880" y="2348880"/>
                <a:ext cx="315413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prstClr val="black"/>
                        </a:solidFill>
                        <a:latin typeface="Cambria Math"/>
                      </a:rPr>
                      <m:t>𝑟𝑐𝑜𝑠</m:t>
                    </m:r>
                    <m:r>
                      <a:rPr lang="en-US" sz="36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sz="3600" b="0" i="1" smtClean="0">
                        <a:solidFill>
                          <a:prstClr val="black"/>
                        </a:solidFill>
                        <a:latin typeface="Cambria Math"/>
                      </a:rPr>
                      <m:t>𝑟𝑠𝑖𝑛</m:t>
                    </m:r>
                    <m:r>
                      <a:rPr lang="en-US" sz="36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sz="3600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sz="3600" dirty="0">
                    <a:solidFill>
                      <a:prstClr val="black"/>
                    </a:solidFill>
                  </a:rPr>
                  <a:t>1</a:t>
                </a: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784E486E-9CEE-0DAA-2E91-7442E4B985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880" y="2348880"/>
                <a:ext cx="3154133" cy="646331"/>
              </a:xfrm>
              <a:prstGeom prst="rect">
                <a:avLst/>
              </a:prstGeom>
              <a:blipFill>
                <a:blip r:embed="rId3"/>
                <a:stretch>
                  <a:fillRect t="-15094" r="-5019" b="-339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EF1EB34-6C98-835D-375A-D4E51D2CB377}"/>
                  </a:ext>
                </a:extLst>
              </p:cNvPr>
              <p:cNvSpPr/>
              <p:nvPr/>
            </p:nvSpPr>
            <p:spPr>
              <a:xfrm>
                <a:off x="755576" y="3645024"/>
                <a:ext cx="348916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a:rPr lang="en-US" sz="3600" i="1" smtClean="0">
                        <a:solidFill>
                          <a:prstClr val="black"/>
                        </a:solidFill>
                        <a:latin typeface="Cambria Math"/>
                      </a:rPr>
                      <m:t>𝑟</m:t>
                    </m:r>
                    <m:r>
                      <a:rPr lang="en-US" sz="3600" b="0" i="1" baseline="3000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600" b="0" i="1" smtClean="0">
                        <a:solidFill>
                          <a:prstClr val="black"/>
                        </a:solidFill>
                        <a:latin typeface="Cambria Math"/>
                      </a:rPr>
                      <m:t>(</m:t>
                    </m:r>
                    <m:r>
                      <a:rPr lang="en-US" sz="3600" i="1">
                        <a:solidFill>
                          <a:prstClr val="black"/>
                        </a:solidFill>
                        <a:latin typeface="Cambria Math"/>
                      </a:rPr>
                      <m:t>𝑐𝑜𝑠</m:t>
                    </m:r>
                    <m:r>
                      <a:rPr lang="en-US" sz="36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sz="3600" i="1">
                        <a:solidFill>
                          <a:prstClr val="black"/>
                        </a:solidFill>
                        <a:latin typeface="Cambria Math"/>
                      </a:rPr>
                      <m:t>𝑠𝑖𝑛</m:t>
                    </m:r>
                    <m:r>
                      <a:rPr lang="en-US" sz="36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sz="36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)</m:t>
                    </m:r>
                    <m:r>
                      <a:rPr lang="en-US" sz="3600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sz="3600" dirty="0">
                    <a:solidFill>
                      <a:prstClr val="black"/>
                    </a:solidFill>
                  </a:rPr>
                  <a:t>1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EF1EB34-6C98-835D-375A-D4E51D2CB3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3645024"/>
                <a:ext cx="3489160" cy="646331"/>
              </a:xfrm>
              <a:prstGeom prst="rect">
                <a:avLst/>
              </a:prstGeom>
              <a:blipFill>
                <a:blip r:embed="rId4"/>
                <a:stretch>
                  <a:fillRect t="-16038" r="-4371" b="-339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822A76D8-A012-F2A6-45EC-8C1FAB3022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1580412"/>
              </p:ext>
            </p:extLst>
          </p:nvPr>
        </p:nvGraphicFramePr>
        <p:xfrm>
          <a:off x="117006" y="5014026"/>
          <a:ext cx="2581325" cy="1053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65160" imgH="393480" progId="Equation.DSMT4">
                  <p:embed/>
                </p:oleObj>
              </mc:Choice>
              <mc:Fallback>
                <p:oleObj name="Equation" r:id="rId5" imgW="965160" imgH="393480" progId="Equation.DSMT4">
                  <p:embed/>
                  <p:pic>
                    <p:nvPicPr>
                      <p:cNvPr id="6" name="Object 2">
                        <a:extLst>
                          <a:ext uri="{FF2B5EF4-FFF2-40B4-BE49-F238E27FC236}">
                            <a16:creationId xmlns:a16="http://schemas.microsoft.com/office/drawing/2014/main" id="{2AD0DCFE-2E8F-4E50-F7B0-500CCE263FD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006" y="5014026"/>
                        <a:ext cx="2581325" cy="10537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>
            <a:extLst>
              <a:ext uri="{FF2B5EF4-FFF2-40B4-BE49-F238E27FC236}">
                <a16:creationId xmlns:a16="http://schemas.microsoft.com/office/drawing/2014/main" id="{65EE1E00-1C42-7F2B-4109-7B3C3B520B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3526362"/>
              </p:ext>
            </p:extLst>
          </p:nvPr>
        </p:nvGraphicFramePr>
        <p:xfrm>
          <a:off x="6588224" y="1660841"/>
          <a:ext cx="2022244" cy="2946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49160" imgH="1091880" progId="Equation.DSMT4">
                  <p:embed/>
                </p:oleObj>
              </mc:Choice>
              <mc:Fallback>
                <p:oleObj name="Equation" r:id="rId7" imgW="749160" imgH="1091880" progId="Equation.DSMT4">
                  <p:embed/>
                  <p:pic>
                    <p:nvPicPr>
                      <p:cNvPr id="7" name="Object 4">
                        <a:extLst>
                          <a:ext uri="{FF2B5EF4-FFF2-40B4-BE49-F238E27FC236}">
                            <a16:creationId xmlns:a16="http://schemas.microsoft.com/office/drawing/2014/main" id="{1941B533-64D5-7810-9528-9814FFDAF36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1660841"/>
                        <a:ext cx="2022244" cy="2946697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folHlink"/>
                          </a:gs>
                          <a:gs pos="100000">
                            <a:srgbClr val="FFFFFF"/>
                          </a:gs>
                        </a:gsLst>
                        <a:lin ang="2700000" scaled="1"/>
                      </a:gradFill>
                      <a:ln>
                        <a:noFill/>
                      </a:ln>
                      <a:effectLst>
                        <a:outerShdw dist="107763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FB4258C0-D60C-BC74-09A2-AC5E66898D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178557"/>
              </p:ext>
            </p:extLst>
          </p:nvPr>
        </p:nvGraphicFramePr>
        <p:xfrm>
          <a:off x="2771800" y="5014026"/>
          <a:ext cx="2717672" cy="1053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015920" imgH="393480" progId="Equation.DSMT4">
                  <p:embed/>
                </p:oleObj>
              </mc:Choice>
              <mc:Fallback>
                <p:oleObj name="Equation" r:id="rId9" imgW="1015920" imgH="393480" progId="Equation.DSMT4">
                  <p:embed/>
                  <p:pic>
                    <p:nvPicPr>
                      <p:cNvPr id="6" name="Object 2">
                        <a:extLst>
                          <a:ext uri="{FF2B5EF4-FFF2-40B4-BE49-F238E27FC236}">
                            <a16:creationId xmlns:a16="http://schemas.microsoft.com/office/drawing/2014/main" id="{822A76D8-A012-F2A6-45EC-8C1FAB3022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5014026"/>
                        <a:ext cx="2717672" cy="10537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>
            <a:extLst>
              <a:ext uri="{FF2B5EF4-FFF2-40B4-BE49-F238E27FC236}">
                <a16:creationId xmlns:a16="http://schemas.microsoft.com/office/drawing/2014/main" id="{19327DEE-A174-B2B1-5E6F-4AF8A8A895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561142"/>
              </p:ext>
            </p:extLst>
          </p:nvPr>
        </p:nvGraphicFramePr>
        <p:xfrm>
          <a:off x="5562941" y="5014026"/>
          <a:ext cx="1494521" cy="1053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558720" imgH="393480" progId="Equation.DSMT4">
                  <p:embed/>
                </p:oleObj>
              </mc:Choice>
              <mc:Fallback>
                <p:oleObj name="Equation" r:id="rId11" imgW="558720" imgH="393480" progId="Equation.DSMT4">
                  <p:embed/>
                  <p:pic>
                    <p:nvPicPr>
                      <p:cNvPr id="5" name="Object 2">
                        <a:extLst>
                          <a:ext uri="{FF2B5EF4-FFF2-40B4-BE49-F238E27FC236}">
                            <a16:creationId xmlns:a16="http://schemas.microsoft.com/office/drawing/2014/main" id="{FB4258C0-D60C-BC74-09A2-AC5E66898DE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941" y="5014026"/>
                        <a:ext cx="1494521" cy="10537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>
            <a:extLst>
              <a:ext uri="{FF2B5EF4-FFF2-40B4-BE49-F238E27FC236}">
                <a16:creationId xmlns:a16="http://schemas.microsoft.com/office/drawing/2014/main" id="{F6EF4BCB-4C6E-80AF-2348-CD0B30895F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444530"/>
              </p:ext>
            </p:extLst>
          </p:nvPr>
        </p:nvGraphicFramePr>
        <p:xfrm>
          <a:off x="7130931" y="5228169"/>
          <a:ext cx="1705896" cy="477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634680" imgH="177480" progId="Equation.DSMT4">
                  <p:embed/>
                </p:oleObj>
              </mc:Choice>
              <mc:Fallback>
                <p:oleObj name="Equation" r:id="rId13" imgW="634680" imgH="177480" progId="Equation.DSMT4">
                  <p:embed/>
                  <p:pic>
                    <p:nvPicPr>
                      <p:cNvPr id="5" name="Object 2">
                        <a:extLst>
                          <a:ext uri="{FF2B5EF4-FFF2-40B4-BE49-F238E27FC236}">
                            <a16:creationId xmlns:a16="http://schemas.microsoft.com/office/drawing/2014/main" id="{FB4258C0-D60C-BC74-09A2-AC5E66898DE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0931" y="5228169"/>
                        <a:ext cx="1705896" cy="4773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5B1DFBC2-1E72-9BF6-B1F3-C9974655AD0D}"/>
              </a:ext>
            </a:extLst>
          </p:cNvPr>
          <p:cNvSpPr/>
          <p:nvPr/>
        </p:nvSpPr>
        <p:spPr>
          <a:xfrm>
            <a:off x="7875866" y="3112674"/>
            <a:ext cx="296533" cy="24431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9443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85AC8C-249A-43AA-9538-673FB124A659}" type="slidenum">
              <a:rPr lang="en-US"/>
              <a:pPr/>
              <a:t>21</a:t>
            </a:fld>
            <a:endParaRPr lang="en-US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26322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dirty="0"/>
              <a:t>One More:  Write the following rectangular equation in polar form for </a:t>
            </a:r>
            <a:r>
              <a:rPr lang="en-US" sz="3200" i="1" dirty="0"/>
              <a:t>r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7148"/>
            <a:ext cx="8062664" cy="495125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/>
              <a:t>2x – 3y = 6</a:t>
            </a:r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0492836"/>
              </p:ext>
            </p:extLst>
          </p:nvPr>
        </p:nvGraphicFramePr>
        <p:xfrm>
          <a:off x="403677" y="2527762"/>
          <a:ext cx="3722687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60160" imgH="177480" progId="Equation.DSMT4">
                  <p:embed/>
                </p:oleObj>
              </mc:Choice>
              <mc:Fallback>
                <p:oleObj name="Equation" r:id="rId2" imgW="146016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677" y="2527762"/>
                        <a:ext cx="3722687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5">
            <a:extLst>
              <a:ext uri="{FF2B5EF4-FFF2-40B4-BE49-F238E27FC236}">
                <a16:creationId xmlns:a16="http://schemas.microsoft.com/office/drawing/2014/main" id="{26A49E92-F01C-C769-38C1-333EBA822A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683519"/>
              </p:ext>
            </p:extLst>
          </p:nvPr>
        </p:nvGraphicFramePr>
        <p:xfrm>
          <a:off x="500514" y="3643543"/>
          <a:ext cx="352901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84200" imgH="253800" progId="Equation.DSMT4">
                  <p:embed/>
                </p:oleObj>
              </mc:Choice>
              <mc:Fallback>
                <p:oleObj name="Equation" r:id="rId4" imgW="1384200" imgH="253800" progId="Equation.DSMT4">
                  <p:embed/>
                  <p:pic>
                    <p:nvPicPr>
                      <p:cNvPr id="2253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514" y="3643543"/>
                        <a:ext cx="3529012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5">
            <a:extLst>
              <a:ext uri="{FF2B5EF4-FFF2-40B4-BE49-F238E27FC236}">
                <a16:creationId xmlns:a16="http://schemas.microsoft.com/office/drawing/2014/main" id="{051B9AA4-1503-5E7B-8102-53206E21BF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6390557"/>
              </p:ext>
            </p:extLst>
          </p:nvPr>
        </p:nvGraphicFramePr>
        <p:xfrm>
          <a:off x="420847" y="4994114"/>
          <a:ext cx="3367088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20480" imgH="444240" progId="Equation.DSMT4">
                  <p:embed/>
                </p:oleObj>
              </mc:Choice>
              <mc:Fallback>
                <p:oleObj name="Equation" r:id="rId6" imgW="1320480" imgH="444240" progId="Equation.DSMT4">
                  <p:embed/>
                  <p:pic>
                    <p:nvPicPr>
                      <p:cNvPr id="2253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847" y="4994114"/>
                        <a:ext cx="3367088" cy="1133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51B98B-0F98-4001-AD71-D422DBECBD77}" type="slidenum">
              <a:rPr lang="en-US"/>
              <a:pPr/>
              <a:t>22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Write Polar Equation in Rectangular Form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Given  r = 2 sin </a:t>
            </a:r>
            <a:r>
              <a:rPr lang="el-GR" dirty="0"/>
              <a:t>θ</a:t>
            </a:r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/>
              <a:t>We know</a:t>
            </a:r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/>
              <a:t>Thus</a:t>
            </a:r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/>
              <a:t>And</a:t>
            </a:r>
            <a:endParaRPr lang="el-GR" dirty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800650"/>
              </p:ext>
            </p:extLst>
          </p:nvPr>
        </p:nvGraphicFramePr>
        <p:xfrm>
          <a:off x="3894137" y="2780928"/>
          <a:ext cx="2339975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50680" imgH="393480" progId="Equation.DSMT4">
                  <p:embed/>
                </p:oleObj>
              </mc:Choice>
              <mc:Fallback>
                <p:oleObj name="Equation" r:id="rId2" imgW="85068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4137" y="2780928"/>
                        <a:ext cx="2339975" cy="1082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AEE5F37C-0DC3-FD09-04A4-8C1BBE490D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3064976"/>
              </p:ext>
            </p:extLst>
          </p:nvPr>
        </p:nvGraphicFramePr>
        <p:xfrm>
          <a:off x="3944472" y="4119875"/>
          <a:ext cx="136207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95000" imgH="228600" progId="Equation.DSMT4">
                  <p:embed/>
                </p:oleObj>
              </mc:Choice>
              <mc:Fallback>
                <p:oleObj name="Equation" r:id="rId4" imgW="495000" imgH="228600" progId="Equation.DSMT4">
                  <p:embed/>
                  <p:pic>
                    <p:nvPicPr>
                      <p:cNvPr id="512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4472" y="4119875"/>
                        <a:ext cx="1362075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4">
            <a:extLst>
              <a:ext uri="{FF2B5EF4-FFF2-40B4-BE49-F238E27FC236}">
                <a16:creationId xmlns:a16="http://schemas.microsoft.com/office/drawing/2014/main" id="{97B4FB20-4015-5220-5711-13677A7B90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9981711"/>
              </p:ext>
            </p:extLst>
          </p:nvPr>
        </p:nvGraphicFramePr>
        <p:xfrm>
          <a:off x="3876878" y="5171446"/>
          <a:ext cx="220027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99920" imgH="228600" progId="Equation.DSMT4">
                  <p:embed/>
                </p:oleObj>
              </mc:Choice>
              <mc:Fallback>
                <p:oleObj name="Equation" r:id="rId6" imgW="799920" imgH="228600" progId="Equation.DSMT4">
                  <p:embed/>
                  <p:pic>
                    <p:nvPicPr>
                      <p:cNvPr id="512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6878" y="5171446"/>
                        <a:ext cx="2200275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52833696-B1C0-A6DB-9EF7-94A4696395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4030304"/>
              </p:ext>
            </p:extLst>
          </p:nvPr>
        </p:nvGraphicFramePr>
        <p:xfrm>
          <a:off x="6588224" y="1660841"/>
          <a:ext cx="2022244" cy="2946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49160" imgH="1091880" progId="Equation.DSMT4">
                  <p:embed/>
                </p:oleObj>
              </mc:Choice>
              <mc:Fallback>
                <p:oleObj name="Equation" r:id="rId8" imgW="749160" imgH="1091880" progId="Equation.DSMT4">
                  <p:embed/>
                  <p:pic>
                    <p:nvPicPr>
                      <p:cNvPr id="7" name="Object 4">
                        <a:extLst>
                          <a:ext uri="{FF2B5EF4-FFF2-40B4-BE49-F238E27FC236}">
                            <a16:creationId xmlns:a16="http://schemas.microsoft.com/office/drawing/2014/main" id="{65EE1E00-1C42-7F2B-4109-7B3C3B520B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1660841"/>
                        <a:ext cx="2022244" cy="2946697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folHlink"/>
                          </a:gs>
                          <a:gs pos="100000">
                            <a:srgbClr val="FFFFFF"/>
                          </a:gs>
                        </a:gsLst>
                        <a:lin ang="2700000" scaled="1"/>
                      </a:gradFill>
                      <a:ln>
                        <a:noFill/>
                      </a:ln>
                      <a:effectLst>
                        <a:outerShdw dist="107763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0F266089-1480-0B1C-16BA-C87CA098A840}"/>
              </a:ext>
            </a:extLst>
          </p:cNvPr>
          <p:cNvSpPr/>
          <p:nvPr/>
        </p:nvSpPr>
        <p:spPr>
          <a:xfrm>
            <a:off x="7875866" y="3112674"/>
            <a:ext cx="296533" cy="24431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uiExpand="1" build="p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6F9FD5-AFD3-E6E9-0733-A726055E47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966BBA78-EB5A-0BAD-15BC-64A1921805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300"/>
              <a:t>Example 5 – </a:t>
            </a:r>
            <a:r>
              <a:rPr lang="en-US" altLang="en-US" sz="2300" i="1"/>
              <a:t>Converting Polar Equations to Rectangular Form</a:t>
            </a:r>
          </a:p>
        </p:txBody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3B2CE38C-60AE-886B-1DA8-DF39171A44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371600" algn="l"/>
                <a:tab pos="1547813" algn="l"/>
              </a:tabLst>
            </a:pPr>
            <a:r>
              <a:rPr lang="en-US" altLang="en-US" dirty="0"/>
              <a:t>Describe the graph of each polar equation and find the corresponding rectangular equation.</a:t>
            </a:r>
          </a:p>
          <a:p>
            <a:pPr eaLnBrk="1" hangingPunct="1">
              <a:tabLst>
                <a:tab pos="1371600" algn="l"/>
                <a:tab pos="1547813" algn="l"/>
              </a:tabLst>
            </a:pPr>
            <a:r>
              <a:rPr lang="en-US" altLang="en-US" b="1" dirty="0"/>
              <a:t>a.</a:t>
            </a:r>
            <a:r>
              <a:rPr lang="en-US" altLang="en-US" dirty="0"/>
              <a:t> </a:t>
            </a:r>
            <a:r>
              <a:rPr lang="en-US" altLang="en-US" i="1" dirty="0"/>
              <a:t>r </a:t>
            </a:r>
            <a:r>
              <a:rPr lang="en-US" altLang="en-US" dirty="0"/>
              <a:t>= 2			</a:t>
            </a:r>
            <a:r>
              <a:rPr lang="en-US" altLang="en-US" b="1" dirty="0"/>
              <a:t>b.</a:t>
            </a:r>
            <a:r>
              <a:rPr lang="en-US" altLang="en-US" dirty="0"/>
              <a:t>		</a:t>
            </a:r>
          </a:p>
          <a:p>
            <a:pPr eaLnBrk="1" hangingPunct="1">
              <a:tabLst>
                <a:tab pos="1371600" algn="l"/>
                <a:tab pos="1547813" algn="l"/>
              </a:tabLst>
            </a:pPr>
            <a:endParaRPr lang="en-US" altLang="en-US" dirty="0"/>
          </a:p>
          <a:p>
            <a:pPr eaLnBrk="1" hangingPunct="1">
              <a:tabLst>
                <a:tab pos="1371600" algn="l"/>
                <a:tab pos="1547813" algn="l"/>
              </a:tabLst>
            </a:pPr>
            <a:r>
              <a:rPr lang="en-US" altLang="en-US" dirty="0">
                <a:solidFill>
                  <a:srgbClr val="0073BC"/>
                </a:solidFill>
              </a:rPr>
              <a:t>Solution:</a:t>
            </a:r>
          </a:p>
          <a:p>
            <a:pPr eaLnBrk="1" hangingPunct="1">
              <a:tabLst>
                <a:tab pos="1371600" algn="l"/>
                <a:tab pos="1547813" algn="l"/>
              </a:tabLst>
            </a:pPr>
            <a:r>
              <a:rPr lang="en-US" altLang="en-US" dirty="0"/>
              <a:t> </a:t>
            </a:r>
            <a:r>
              <a:rPr lang="en-US" altLang="en-US" b="1" dirty="0"/>
              <a:t>a.</a:t>
            </a:r>
            <a:r>
              <a:rPr lang="en-US" altLang="en-US" dirty="0"/>
              <a:t> The graph of the polar equation</a:t>
            </a:r>
            <a:br>
              <a:rPr lang="en-US" altLang="en-US" dirty="0"/>
            </a:br>
            <a:r>
              <a:rPr lang="en-US" altLang="en-US" dirty="0"/>
              <a:t>     </a:t>
            </a:r>
            <a:r>
              <a:rPr lang="en-US" altLang="en-US" i="1" dirty="0"/>
              <a:t>r</a:t>
            </a:r>
            <a:r>
              <a:rPr lang="en-US" altLang="en-US" dirty="0"/>
              <a:t> = 2 consists of all points that</a:t>
            </a:r>
            <a:br>
              <a:rPr lang="en-US" altLang="en-US" dirty="0"/>
            </a:br>
            <a:r>
              <a:rPr lang="en-US" altLang="en-US" dirty="0"/>
              <a:t>     are two units from the pole. </a:t>
            </a:r>
          </a:p>
        </p:txBody>
      </p:sp>
      <p:pic>
        <p:nvPicPr>
          <p:cNvPr id="24580" name="Picture 6">
            <a:extLst>
              <a:ext uri="{FF2B5EF4-FFF2-40B4-BE49-F238E27FC236}">
                <a16:creationId xmlns:a16="http://schemas.microsoft.com/office/drawing/2014/main" id="{9C2D25A0-AC95-8326-DBAA-28712A90CC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238375"/>
            <a:ext cx="7493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67" name="Picture 7">
            <a:extLst>
              <a:ext uri="{FF2B5EF4-FFF2-40B4-BE49-F238E27FC236}">
                <a16:creationId xmlns:a16="http://schemas.microsoft.com/office/drawing/2014/main" id="{EAFBD630-7CF9-EC1D-9D9D-4987560B8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743200"/>
            <a:ext cx="3390900" cy="362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68" name="Text Box 8">
            <a:extLst>
              <a:ext uri="{FF2B5EF4-FFF2-40B4-BE49-F238E27FC236}">
                <a16:creationId xmlns:a16="http://schemas.microsoft.com/office/drawing/2014/main" id="{68B8B601-8DFF-EB71-BD24-A2C4EF2B4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6430963"/>
            <a:ext cx="1143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0073A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Figure 9.67</a:t>
            </a:r>
          </a:p>
        </p:txBody>
      </p:sp>
    </p:spTree>
    <p:extLst>
      <p:ext uri="{BB962C8B-B14F-4D97-AF65-F5344CB8AC3E}">
        <p14:creationId xmlns:p14="http://schemas.microsoft.com/office/powerpoint/2010/main" val="36473755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3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33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BDE129-A339-28D9-BB98-79CE22DCC9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3E80A964-99B1-0105-7128-43F248179B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5 – </a:t>
            </a:r>
            <a:r>
              <a:rPr lang="en-US" altLang="en-US" i="1"/>
              <a:t>Solution</a:t>
            </a:r>
          </a:p>
        </p:txBody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D7408C42-85AE-21EE-3AAB-1D8A4FF68E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    </a:t>
            </a:r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/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/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					</a:t>
            </a:r>
            <a:endParaRPr lang="en-US" altLang="en-US" baseline="30000" dirty="0"/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baseline="30000" dirty="0"/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b="1" dirty="0"/>
              <a:t>b.</a:t>
            </a:r>
            <a:r>
              <a:rPr lang="en-US" altLang="en-US" dirty="0"/>
              <a:t> The graph of the polar equation</a:t>
            </a:r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/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sz="1600" dirty="0"/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    consists of all points on the line that </a:t>
            </a:r>
            <a:br>
              <a:rPr lang="en-US" altLang="en-US" dirty="0"/>
            </a:br>
            <a:r>
              <a:rPr lang="en-US" altLang="en-US" dirty="0"/>
              <a:t>    makes an angle of </a:t>
            </a:r>
            <a:r>
              <a:rPr lang="en-US" altLang="en-US" i="1" dirty="0">
                <a:sym typeface="Symbol" panose="05050102010706020507" pitchFamily="18" charset="2"/>
              </a:rPr>
              <a:t></a:t>
            </a:r>
            <a:r>
              <a:rPr lang="en-US" altLang="en-US" b="1" dirty="0">
                <a:sym typeface="Symbol" panose="05050102010706020507" pitchFamily="18" charset="2"/>
              </a:rPr>
              <a:t></a:t>
            </a:r>
            <a:r>
              <a:rPr lang="en-US" altLang="en-US" dirty="0"/>
              <a:t>3 with the </a:t>
            </a:r>
            <a:br>
              <a:rPr lang="en-US" altLang="en-US" dirty="0"/>
            </a:br>
            <a:r>
              <a:rPr lang="en-US" altLang="en-US" dirty="0"/>
              <a:t>    positive </a:t>
            </a:r>
            <a:r>
              <a:rPr lang="en-US" altLang="en-US" i="1" dirty="0"/>
              <a:t>x</a:t>
            </a:r>
            <a:r>
              <a:rPr lang="en-US" altLang="en-US" dirty="0"/>
              <a:t>-axis.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049B1B87-4BB2-F4FD-281C-9381DEE53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0225" y="762000"/>
            <a:ext cx="8413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0073A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cont’d</a:t>
            </a:r>
          </a:p>
        </p:txBody>
      </p:sp>
      <p:pic>
        <p:nvPicPr>
          <p:cNvPr id="25605" name="Picture 5">
            <a:extLst>
              <a:ext uri="{FF2B5EF4-FFF2-40B4-BE49-F238E27FC236}">
                <a16:creationId xmlns:a16="http://schemas.microsoft.com/office/drawing/2014/main" id="{223E35FF-3BDA-2806-1C69-703C2BB4EE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8"/>
          <a:stretch>
            <a:fillRect/>
          </a:stretch>
        </p:blipFill>
        <p:spPr bwMode="auto">
          <a:xfrm>
            <a:off x="1094581" y="1809274"/>
            <a:ext cx="1846263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6">
            <a:extLst>
              <a:ext uri="{FF2B5EF4-FFF2-40B4-BE49-F238E27FC236}">
                <a16:creationId xmlns:a16="http://schemas.microsoft.com/office/drawing/2014/main" id="{E7A73B14-44BB-B6D0-27B7-6FE2E871B2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235" y="1677188"/>
            <a:ext cx="2624138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51" name="Picture 7">
            <a:extLst>
              <a:ext uri="{FF2B5EF4-FFF2-40B4-BE49-F238E27FC236}">
                <a16:creationId xmlns:a16="http://schemas.microsoft.com/office/drawing/2014/main" id="{08664A2D-EC3D-F8DB-F058-2B94A55369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038600"/>
            <a:ext cx="722313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52" name="Picture 8">
            <a:extLst>
              <a:ext uri="{FF2B5EF4-FFF2-40B4-BE49-F238E27FC236}">
                <a16:creationId xmlns:a16="http://schemas.microsoft.com/office/drawing/2014/main" id="{DD4266B7-D24A-E5EE-6D3E-66481A46E0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788" y="3400425"/>
            <a:ext cx="27241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9" name="Rectangle 10">
            <a:extLst>
              <a:ext uri="{FF2B5EF4-FFF2-40B4-BE49-F238E27FC236}">
                <a16:creationId xmlns:a16="http://schemas.microsoft.com/office/drawing/2014/main" id="{50DD82AC-3A76-BC69-CE86-F1834F531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8279" y="1843554"/>
            <a:ext cx="1027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0073A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2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</a:p>
        </p:txBody>
      </p:sp>
      <p:sp>
        <p:nvSpPr>
          <p:cNvPr id="134155" name="Text Box 11">
            <a:extLst>
              <a:ext uri="{FF2B5EF4-FFF2-40B4-BE49-F238E27FC236}">
                <a16:creationId xmlns:a16="http://schemas.microsoft.com/office/drawing/2014/main" id="{30E7AB46-26E3-5E05-F403-FAEEFC32C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430963"/>
            <a:ext cx="1143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0073A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Figure 9.68</a:t>
            </a:r>
          </a:p>
        </p:txBody>
      </p:sp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5C48ACD9-5D0A-732A-E9AB-A13530FB3B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9490922"/>
              </p:ext>
            </p:extLst>
          </p:nvPr>
        </p:nvGraphicFramePr>
        <p:xfrm>
          <a:off x="7717278" y="1500578"/>
          <a:ext cx="1323427" cy="1928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49160" imgH="1091880" progId="Equation.DSMT4">
                  <p:embed/>
                </p:oleObj>
              </mc:Choice>
              <mc:Fallback>
                <p:oleObj name="Equation" r:id="rId6" imgW="749160" imgH="1091880" progId="Equation.DSMT4">
                  <p:embed/>
                  <p:pic>
                    <p:nvPicPr>
                      <p:cNvPr id="7" name="Object 4">
                        <a:extLst>
                          <a:ext uri="{FF2B5EF4-FFF2-40B4-BE49-F238E27FC236}">
                            <a16:creationId xmlns:a16="http://schemas.microsoft.com/office/drawing/2014/main" id="{1941B533-64D5-7810-9528-9814FFDAF36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7278" y="1500578"/>
                        <a:ext cx="1323427" cy="1928422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folHlink"/>
                          </a:gs>
                          <a:gs pos="100000">
                            <a:srgbClr val="FFFFFF"/>
                          </a:gs>
                        </a:gsLst>
                        <a:lin ang="2700000" scaled="1"/>
                      </a:gradFill>
                      <a:ln>
                        <a:noFill/>
                      </a:ln>
                      <a:effectLst>
                        <a:outerShdw dist="107763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188C854C-29D8-919D-1889-1DBDD86B12AA}"/>
              </a:ext>
            </a:extLst>
          </p:cNvPr>
          <p:cNvSpPr/>
          <p:nvPr/>
        </p:nvSpPr>
        <p:spPr>
          <a:xfrm>
            <a:off x="8535926" y="2388327"/>
            <a:ext cx="216024" cy="21602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4808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4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4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34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4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4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4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9" grpId="0"/>
      <p:bldP spid="134155" grpId="0"/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7AE5AD-B194-BDDF-2F82-CD268348B3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0A5535C-787E-BB87-6D2E-700146CD0F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5 – </a:t>
            </a:r>
            <a:r>
              <a:rPr lang="en-US" altLang="en-US" i="1"/>
              <a:t>Solution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28D03BF-C1A5-4B37-F9F5-5ABB472BAB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/>
              <a:t>    To convert to rectangular form, you make use of the </a:t>
            </a:r>
            <a:br>
              <a:rPr lang="en-US" altLang="en-US"/>
            </a:br>
            <a:r>
              <a:rPr lang="en-US" altLang="en-US"/>
              <a:t>    relationship tan </a:t>
            </a:r>
            <a:r>
              <a:rPr lang="en-US" altLang="en-US" i="1">
                <a:sym typeface="Symbol" panose="05050102010706020507" pitchFamily="18" charset="2"/>
              </a:rPr>
              <a:t></a:t>
            </a:r>
            <a:r>
              <a:rPr lang="en-US" altLang="en-US"/>
              <a:t> = </a:t>
            </a:r>
            <a:r>
              <a:rPr lang="en-US" altLang="en-US" i="1">
                <a:sym typeface="Symbol" panose="05050102010706020507" pitchFamily="18" charset="2"/>
              </a:rPr>
              <a:t>y</a:t>
            </a:r>
            <a:r>
              <a:rPr lang="en-US" altLang="en-US" b="1">
                <a:sym typeface="Symbol" panose="05050102010706020507" pitchFamily="18" charset="2"/>
              </a:rPr>
              <a:t></a:t>
            </a:r>
            <a:r>
              <a:rPr lang="en-US" altLang="en-US" i="1"/>
              <a:t>x.</a:t>
            </a:r>
            <a:r>
              <a:rPr lang="en-US" altLang="en-US"/>
              <a:t> </a:t>
            </a:r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/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/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8AE1FE73-7A09-CE67-1BB0-E879FC72DE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0225" y="762000"/>
            <a:ext cx="8413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0073A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cont’d</a:t>
            </a:r>
          </a:p>
        </p:txBody>
      </p:sp>
      <p:pic>
        <p:nvPicPr>
          <p:cNvPr id="26629" name="Picture 8">
            <a:extLst>
              <a:ext uri="{FF2B5EF4-FFF2-40B4-BE49-F238E27FC236}">
                <a16:creationId xmlns:a16="http://schemas.microsoft.com/office/drawing/2014/main" id="{CAD47A35-47DF-701A-A34E-38EF1088D4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75" y="2362200"/>
            <a:ext cx="2001838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9">
            <a:extLst>
              <a:ext uri="{FF2B5EF4-FFF2-40B4-BE49-F238E27FC236}">
                <a16:creationId xmlns:a16="http://schemas.microsoft.com/office/drawing/2014/main" id="{52A22B6F-0B39-C854-80F5-90A573579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175" y="2438400"/>
            <a:ext cx="134302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1" name="Picture 10">
            <a:extLst>
              <a:ext uri="{FF2B5EF4-FFF2-40B4-BE49-F238E27FC236}">
                <a16:creationId xmlns:a16="http://schemas.microsoft.com/office/drawing/2014/main" id="{2EF58045-D87B-805A-905D-61B2C5DD61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2" y="2291556"/>
            <a:ext cx="2359025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01425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FCDF1-8377-3FFE-6EEB-5C8A76204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65B6A-56AF-D545-BDEC-48C4169CC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817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6201127"/>
              </p:ext>
            </p:extLst>
          </p:nvPr>
        </p:nvGraphicFramePr>
        <p:xfrm>
          <a:off x="486057" y="1184222"/>
          <a:ext cx="2974446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27000" imgH="228600" progId="Equation.DSMT4">
                  <p:embed/>
                </p:oleObj>
              </mc:Choice>
              <mc:Fallback>
                <p:oleObj name="Equation" r:id="rId2" imgW="92700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57" y="1184222"/>
                        <a:ext cx="2974446" cy="733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90513" y="169863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00080"/>
                </a:solidFill>
                <a:latin typeface="Arial" charset="0"/>
              </a:rPr>
              <a:t>Convert the rectangular coordinate system equation to a polar coordinate system equation.</a:t>
            </a:r>
          </a:p>
        </p:txBody>
      </p:sp>
      <p:pic>
        <p:nvPicPr>
          <p:cNvPr id="12294" name="Picture 6" descr="graph pap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852613"/>
            <a:ext cx="4572000" cy="4105275"/>
          </a:xfrm>
          <a:prstGeom prst="rect">
            <a:avLst/>
          </a:prstGeom>
          <a:noFill/>
        </p:spPr>
      </p:pic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1031875" y="2786063"/>
            <a:ext cx="2371725" cy="2265362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AU">
              <a:solidFill>
                <a:srgbClr val="800080"/>
              </a:solidFill>
            </a:endParaRPr>
          </a:p>
        </p:txBody>
      </p:sp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3657600" y="990600"/>
          <a:ext cx="2376488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25480" imgH="279360" progId="Equation.3">
                  <p:embed/>
                </p:oleObj>
              </mc:Choice>
              <mc:Fallback>
                <p:oleObj name="Equation" r:id="rId5" imgW="825480" imgH="27936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990600"/>
                        <a:ext cx="2376488" cy="8048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461997"/>
              </p:ext>
            </p:extLst>
          </p:nvPr>
        </p:nvGraphicFramePr>
        <p:xfrm>
          <a:off x="6562725" y="1111250"/>
          <a:ext cx="155575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44240" imgH="203040" progId="Equation.DSMT4">
                  <p:embed/>
                </p:oleObj>
              </mc:Choice>
              <mc:Fallback>
                <p:oleObj name="Equation" r:id="rId7" imgW="444240" imgH="2030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2725" y="1111250"/>
                        <a:ext cx="155575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228600" y="1295400"/>
            <a:ext cx="152400" cy="5334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V="1">
            <a:off x="381000" y="1219200"/>
            <a:ext cx="15240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533400" y="1219200"/>
            <a:ext cx="13716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2590800" y="1295400"/>
            <a:ext cx="152400" cy="5334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V="1">
            <a:off x="2743200" y="1143000"/>
            <a:ext cx="15240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2895600" y="1143000"/>
            <a:ext cx="3810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2286000" y="11430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6600"/>
                </a:solidFill>
                <a:sym typeface="Symbol" pitchFamily="18" charset="2"/>
              </a:rPr>
              <a:t></a:t>
            </a:r>
            <a:endParaRPr lang="en-US" sz="3600" b="1" dirty="0">
              <a:solidFill>
                <a:srgbClr val="FF6600"/>
              </a:solidFill>
            </a:endParaRPr>
          </a:p>
        </p:txBody>
      </p:sp>
      <p:pic>
        <p:nvPicPr>
          <p:cNvPr id="12307" name="Picture 19" descr="polar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53000" y="2057400"/>
            <a:ext cx="3683000" cy="3709988"/>
          </a:xfrm>
          <a:prstGeom prst="rect">
            <a:avLst/>
          </a:prstGeom>
          <a:noFill/>
        </p:spPr>
      </p:pic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4724400" y="5670550"/>
            <a:ext cx="4267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>
                <a:solidFill>
                  <a:srgbClr val="800080"/>
                </a:solidFill>
                <a:latin typeface="Arial" charset="0"/>
              </a:rPr>
              <a:t>r</a:t>
            </a:r>
            <a:r>
              <a:rPr lang="en-US" b="1" dirty="0">
                <a:solidFill>
                  <a:srgbClr val="800080"/>
                </a:solidFill>
                <a:latin typeface="Arial" charset="0"/>
              </a:rPr>
              <a:t> must be </a:t>
            </a:r>
            <a:r>
              <a:rPr lang="en-US" b="1" dirty="0">
                <a:solidFill>
                  <a:srgbClr val="800080"/>
                </a:solidFill>
                <a:latin typeface="Arial" charset="0"/>
                <a:sym typeface="Symbol" pitchFamily="18" charset="2"/>
              </a:rPr>
              <a:t> 6 but there is no restriction on </a:t>
            </a:r>
            <a:r>
              <a:rPr lang="en-US" b="1" i="1" dirty="0">
                <a:solidFill>
                  <a:srgbClr val="800080"/>
                </a:solidFill>
                <a:latin typeface="Arial" charset="0"/>
                <a:sym typeface="Symbol" pitchFamily="18" charset="2"/>
              </a:rPr>
              <a:t></a:t>
            </a:r>
            <a:r>
              <a:rPr lang="en-US" b="1" dirty="0">
                <a:solidFill>
                  <a:srgbClr val="800080"/>
                </a:solidFill>
                <a:latin typeface="Arial" charset="0"/>
                <a:sym typeface="Symbol" pitchFamily="18" charset="2"/>
              </a:rPr>
              <a:t> so consider all values.</a:t>
            </a:r>
          </a:p>
        </p:txBody>
      </p:sp>
      <p:sp>
        <p:nvSpPr>
          <p:cNvPr id="12309" name="Oval 21"/>
          <p:cNvSpPr>
            <a:spLocks noChangeArrowheads="1"/>
          </p:cNvSpPr>
          <p:nvPr/>
        </p:nvSpPr>
        <p:spPr bwMode="auto">
          <a:xfrm>
            <a:off x="5638800" y="2794000"/>
            <a:ext cx="2286000" cy="22352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312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0378610"/>
              </p:ext>
            </p:extLst>
          </p:nvPr>
        </p:nvGraphicFramePr>
        <p:xfrm>
          <a:off x="4264819" y="864714"/>
          <a:ext cx="4300538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892160" imgH="457200" progId="Equation.DSMT4">
                  <p:embed/>
                </p:oleObj>
              </mc:Choice>
              <mc:Fallback>
                <p:oleObj name="Equation" r:id="rId10" imgW="1892160" imgH="45720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4819" y="864714"/>
                        <a:ext cx="4300538" cy="1039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4288" y="5935663"/>
            <a:ext cx="464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800080"/>
                </a:solidFill>
                <a:latin typeface="Arial" charset="0"/>
              </a:rPr>
              <a:t>Before we do the conversion let's look at the graph.</a:t>
            </a:r>
          </a:p>
        </p:txBody>
      </p:sp>
      <p:sp>
        <p:nvSpPr>
          <p:cNvPr id="12313" name="Arc 25"/>
          <p:cNvSpPr>
            <a:spLocks/>
          </p:cNvSpPr>
          <p:nvPr/>
        </p:nvSpPr>
        <p:spPr bwMode="auto">
          <a:xfrm flipH="1">
            <a:off x="7010400" y="3810000"/>
            <a:ext cx="152400" cy="228600"/>
          </a:xfrm>
          <a:custGeom>
            <a:avLst/>
            <a:gdLst>
              <a:gd name="G0" fmla="+- 21600 0 0"/>
              <a:gd name="G1" fmla="+- 12407 0 0"/>
              <a:gd name="G2" fmla="+- 21600 0 0"/>
              <a:gd name="T0" fmla="*/ 7649 w 21600"/>
              <a:gd name="T1" fmla="*/ 28897 h 28897"/>
              <a:gd name="T2" fmla="*/ 3919 w 21600"/>
              <a:gd name="T3" fmla="*/ 0 h 28897"/>
              <a:gd name="T4" fmla="*/ 21600 w 21600"/>
              <a:gd name="T5" fmla="*/ 12407 h 288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8897" fill="none" extrusionOk="0">
                <a:moveTo>
                  <a:pt x="7648" y="28897"/>
                </a:moveTo>
                <a:cubicBezTo>
                  <a:pt x="2797" y="24793"/>
                  <a:pt x="0" y="18761"/>
                  <a:pt x="0" y="12407"/>
                </a:cubicBezTo>
                <a:cubicBezTo>
                  <a:pt x="-1" y="7966"/>
                  <a:pt x="1368" y="3634"/>
                  <a:pt x="3918" y="-1"/>
                </a:cubicBezTo>
              </a:path>
              <a:path w="21600" h="28897" stroke="0" extrusionOk="0">
                <a:moveTo>
                  <a:pt x="7648" y="28897"/>
                </a:moveTo>
                <a:cubicBezTo>
                  <a:pt x="2797" y="24793"/>
                  <a:pt x="0" y="18761"/>
                  <a:pt x="0" y="12407"/>
                </a:cubicBezTo>
                <a:cubicBezTo>
                  <a:pt x="-1" y="7966"/>
                  <a:pt x="1368" y="3634"/>
                  <a:pt x="3918" y="-1"/>
                </a:cubicBezTo>
                <a:lnTo>
                  <a:pt x="21600" y="12407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Arc 26"/>
          <p:cNvSpPr>
            <a:spLocks/>
          </p:cNvSpPr>
          <p:nvPr/>
        </p:nvSpPr>
        <p:spPr bwMode="auto">
          <a:xfrm flipH="1">
            <a:off x="7391400" y="3810000"/>
            <a:ext cx="152400" cy="228600"/>
          </a:xfrm>
          <a:custGeom>
            <a:avLst/>
            <a:gdLst>
              <a:gd name="G0" fmla="+- 21600 0 0"/>
              <a:gd name="G1" fmla="+- 12407 0 0"/>
              <a:gd name="G2" fmla="+- 21600 0 0"/>
              <a:gd name="T0" fmla="*/ 7649 w 21600"/>
              <a:gd name="T1" fmla="*/ 28897 h 28897"/>
              <a:gd name="T2" fmla="*/ 3919 w 21600"/>
              <a:gd name="T3" fmla="*/ 0 h 28897"/>
              <a:gd name="T4" fmla="*/ 21600 w 21600"/>
              <a:gd name="T5" fmla="*/ 12407 h 288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8897" fill="none" extrusionOk="0">
                <a:moveTo>
                  <a:pt x="7648" y="28897"/>
                </a:moveTo>
                <a:cubicBezTo>
                  <a:pt x="2797" y="24793"/>
                  <a:pt x="0" y="18761"/>
                  <a:pt x="0" y="12407"/>
                </a:cubicBezTo>
                <a:cubicBezTo>
                  <a:pt x="-1" y="7966"/>
                  <a:pt x="1368" y="3634"/>
                  <a:pt x="3918" y="-1"/>
                </a:cubicBezTo>
              </a:path>
              <a:path w="21600" h="28897" stroke="0" extrusionOk="0">
                <a:moveTo>
                  <a:pt x="7648" y="28897"/>
                </a:moveTo>
                <a:cubicBezTo>
                  <a:pt x="2797" y="24793"/>
                  <a:pt x="0" y="18761"/>
                  <a:pt x="0" y="12407"/>
                </a:cubicBezTo>
                <a:cubicBezTo>
                  <a:pt x="-1" y="7966"/>
                  <a:pt x="1368" y="3634"/>
                  <a:pt x="3918" y="-1"/>
                </a:cubicBezTo>
                <a:lnTo>
                  <a:pt x="21600" y="12407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Arc 27"/>
          <p:cNvSpPr>
            <a:spLocks/>
          </p:cNvSpPr>
          <p:nvPr/>
        </p:nvSpPr>
        <p:spPr bwMode="auto">
          <a:xfrm flipH="1">
            <a:off x="7772400" y="3810000"/>
            <a:ext cx="152400" cy="228600"/>
          </a:xfrm>
          <a:custGeom>
            <a:avLst/>
            <a:gdLst>
              <a:gd name="G0" fmla="+- 21600 0 0"/>
              <a:gd name="G1" fmla="+- 12407 0 0"/>
              <a:gd name="G2" fmla="+- 21600 0 0"/>
              <a:gd name="T0" fmla="*/ 7649 w 21600"/>
              <a:gd name="T1" fmla="*/ 28897 h 28897"/>
              <a:gd name="T2" fmla="*/ 3919 w 21600"/>
              <a:gd name="T3" fmla="*/ 0 h 28897"/>
              <a:gd name="T4" fmla="*/ 21600 w 21600"/>
              <a:gd name="T5" fmla="*/ 12407 h 288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8897" fill="none" extrusionOk="0">
                <a:moveTo>
                  <a:pt x="7648" y="28897"/>
                </a:moveTo>
                <a:cubicBezTo>
                  <a:pt x="2797" y="24793"/>
                  <a:pt x="0" y="18761"/>
                  <a:pt x="0" y="12407"/>
                </a:cubicBezTo>
                <a:cubicBezTo>
                  <a:pt x="-1" y="7966"/>
                  <a:pt x="1368" y="3634"/>
                  <a:pt x="3918" y="-1"/>
                </a:cubicBezTo>
              </a:path>
              <a:path w="21600" h="28897" stroke="0" extrusionOk="0">
                <a:moveTo>
                  <a:pt x="7648" y="28897"/>
                </a:moveTo>
                <a:cubicBezTo>
                  <a:pt x="2797" y="24793"/>
                  <a:pt x="0" y="18761"/>
                  <a:pt x="0" y="12407"/>
                </a:cubicBezTo>
                <a:cubicBezTo>
                  <a:pt x="-1" y="7966"/>
                  <a:pt x="1368" y="3634"/>
                  <a:pt x="3918" y="-1"/>
                </a:cubicBezTo>
                <a:lnTo>
                  <a:pt x="21600" y="12407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3AA831-BA08-D397-79E2-FC94CA3F8C75}"/>
              </a:ext>
            </a:extLst>
          </p:cNvPr>
          <p:cNvSpPr txBox="1"/>
          <p:nvPr/>
        </p:nvSpPr>
        <p:spPr>
          <a:xfrm>
            <a:off x="2168776" y="3259723"/>
            <a:ext cx="197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BB8AD6-5E95-2F12-7C20-7F9C308242ED}"/>
              </a:ext>
            </a:extLst>
          </p:cNvPr>
          <p:cNvSpPr txBox="1"/>
          <p:nvPr/>
        </p:nvSpPr>
        <p:spPr>
          <a:xfrm>
            <a:off x="2568116" y="3555584"/>
            <a:ext cx="197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</a:t>
            </a:r>
          </a:p>
        </p:txBody>
      </p:sp>
      <p:sp>
        <p:nvSpPr>
          <p:cNvPr id="5" name="Arc 27">
            <a:extLst>
              <a:ext uri="{FF2B5EF4-FFF2-40B4-BE49-F238E27FC236}">
                <a16:creationId xmlns:a16="http://schemas.microsoft.com/office/drawing/2014/main" id="{FF3BAF87-AF8C-141A-A93C-89DF46F10262}"/>
              </a:ext>
            </a:extLst>
          </p:cNvPr>
          <p:cNvSpPr>
            <a:spLocks/>
          </p:cNvSpPr>
          <p:nvPr/>
        </p:nvSpPr>
        <p:spPr bwMode="auto">
          <a:xfrm flipH="1">
            <a:off x="6831137" y="3779838"/>
            <a:ext cx="152400" cy="228600"/>
          </a:xfrm>
          <a:custGeom>
            <a:avLst/>
            <a:gdLst>
              <a:gd name="G0" fmla="+- 21600 0 0"/>
              <a:gd name="G1" fmla="+- 12407 0 0"/>
              <a:gd name="G2" fmla="+- 21600 0 0"/>
              <a:gd name="T0" fmla="*/ 7649 w 21600"/>
              <a:gd name="T1" fmla="*/ 28897 h 28897"/>
              <a:gd name="T2" fmla="*/ 3919 w 21600"/>
              <a:gd name="T3" fmla="*/ 0 h 28897"/>
              <a:gd name="T4" fmla="*/ 21600 w 21600"/>
              <a:gd name="T5" fmla="*/ 12407 h 288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8897" fill="none" extrusionOk="0">
                <a:moveTo>
                  <a:pt x="7648" y="28897"/>
                </a:moveTo>
                <a:cubicBezTo>
                  <a:pt x="2797" y="24793"/>
                  <a:pt x="0" y="18761"/>
                  <a:pt x="0" y="12407"/>
                </a:cubicBezTo>
                <a:cubicBezTo>
                  <a:pt x="-1" y="7966"/>
                  <a:pt x="1368" y="3634"/>
                  <a:pt x="3918" y="-1"/>
                </a:cubicBezTo>
              </a:path>
              <a:path w="21600" h="28897" stroke="0" extrusionOk="0">
                <a:moveTo>
                  <a:pt x="7648" y="28897"/>
                </a:moveTo>
                <a:cubicBezTo>
                  <a:pt x="2797" y="24793"/>
                  <a:pt x="0" y="18761"/>
                  <a:pt x="0" y="12407"/>
                </a:cubicBezTo>
                <a:cubicBezTo>
                  <a:pt x="-1" y="7966"/>
                  <a:pt x="1368" y="3634"/>
                  <a:pt x="3918" y="-1"/>
                </a:cubicBezTo>
                <a:lnTo>
                  <a:pt x="21600" y="12407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rc 27">
            <a:extLst>
              <a:ext uri="{FF2B5EF4-FFF2-40B4-BE49-F238E27FC236}">
                <a16:creationId xmlns:a16="http://schemas.microsoft.com/office/drawing/2014/main" id="{DB54A88F-B547-1A2A-9509-A93ED486D394}"/>
              </a:ext>
            </a:extLst>
          </p:cNvPr>
          <p:cNvSpPr>
            <a:spLocks/>
          </p:cNvSpPr>
          <p:nvPr/>
        </p:nvSpPr>
        <p:spPr bwMode="auto">
          <a:xfrm flipH="1">
            <a:off x="7200900" y="3810000"/>
            <a:ext cx="152400" cy="228600"/>
          </a:xfrm>
          <a:custGeom>
            <a:avLst/>
            <a:gdLst>
              <a:gd name="G0" fmla="+- 21600 0 0"/>
              <a:gd name="G1" fmla="+- 12407 0 0"/>
              <a:gd name="G2" fmla="+- 21600 0 0"/>
              <a:gd name="T0" fmla="*/ 7649 w 21600"/>
              <a:gd name="T1" fmla="*/ 28897 h 28897"/>
              <a:gd name="T2" fmla="*/ 3919 w 21600"/>
              <a:gd name="T3" fmla="*/ 0 h 28897"/>
              <a:gd name="T4" fmla="*/ 21600 w 21600"/>
              <a:gd name="T5" fmla="*/ 12407 h 288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8897" fill="none" extrusionOk="0">
                <a:moveTo>
                  <a:pt x="7648" y="28897"/>
                </a:moveTo>
                <a:cubicBezTo>
                  <a:pt x="2797" y="24793"/>
                  <a:pt x="0" y="18761"/>
                  <a:pt x="0" y="12407"/>
                </a:cubicBezTo>
                <a:cubicBezTo>
                  <a:pt x="-1" y="7966"/>
                  <a:pt x="1368" y="3634"/>
                  <a:pt x="3918" y="-1"/>
                </a:cubicBezTo>
              </a:path>
              <a:path w="21600" h="28897" stroke="0" extrusionOk="0">
                <a:moveTo>
                  <a:pt x="7648" y="28897"/>
                </a:moveTo>
                <a:cubicBezTo>
                  <a:pt x="2797" y="24793"/>
                  <a:pt x="0" y="18761"/>
                  <a:pt x="0" y="12407"/>
                </a:cubicBezTo>
                <a:cubicBezTo>
                  <a:pt x="-1" y="7966"/>
                  <a:pt x="1368" y="3634"/>
                  <a:pt x="3918" y="-1"/>
                </a:cubicBezTo>
                <a:lnTo>
                  <a:pt x="21600" y="12407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rc 27">
            <a:extLst>
              <a:ext uri="{FF2B5EF4-FFF2-40B4-BE49-F238E27FC236}">
                <a16:creationId xmlns:a16="http://schemas.microsoft.com/office/drawing/2014/main" id="{66A8D700-2B8B-D1E2-DF08-CB9564ED419E}"/>
              </a:ext>
            </a:extLst>
          </p:cNvPr>
          <p:cNvSpPr>
            <a:spLocks/>
          </p:cNvSpPr>
          <p:nvPr/>
        </p:nvSpPr>
        <p:spPr bwMode="auto">
          <a:xfrm flipH="1">
            <a:off x="7569200" y="3810000"/>
            <a:ext cx="152400" cy="228600"/>
          </a:xfrm>
          <a:custGeom>
            <a:avLst/>
            <a:gdLst>
              <a:gd name="G0" fmla="+- 21600 0 0"/>
              <a:gd name="G1" fmla="+- 12407 0 0"/>
              <a:gd name="G2" fmla="+- 21600 0 0"/>
              <a:gd name="T0" fmla="*/ 7649 w 21600"/>
              <a:gd name="T1" fmla="*/ 28897 h 28897"/>
              <a:gd name="T2" fmla="*/ 3919 w 21600"/>
              <a:gd name="T3" fmla="*/ 0 h 28897"/>
              <a:gd name="T4" fmla="*/ 21600 w 21600"/>
              <a:gd name="T5" fmla="*/ 12407 h 288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8897" fill="none" extrusionOk="0">
                <a:moveTo>
                  <a:pt x="7648" y="28897"/>
                </a:moveTo>
                <a:cubicBezTo>
                  <a:pt x="2797" y="24793"/>
                  <a:pt x="0" y="18761"/>
                  <a:pt x="0" y="12407"/>
                </a:cubicBezTo>
                <a:cubicBezTo>
                  <a:pt x="-1" y="7966"/>
                  <a:pt x="1368" y="3634"/>
                  <a:pt x="3918" y="-1"/>
                </a:cubicBezTo>
              </a:path>
              <a:path w="21600" h="28897" stroke="0" extrusionOk="0">
                <a:moveTo>
                  <a:pt x="7648" y="28897"/>
                </a:moveTo>
                <a:cubicBezTo>
                  <a:pt x="2797" y="24793"/>
                  <a:pt x="0" y="18761"/>
                  <a:pt x="0" y="12407"/>
                </a:cubicBezTo>
                <a:cubicBezTo>
                  <a:pt x="-1" y="7966"/>
                  <a:pt x="1368" y="3634"/>
                  <a:pt x="3918" y="-1"/>
                </a:cubicBezTo>
                <a:lnTo>
                  <a:pt x="21600" y="12407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9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 autoUpdateAnimBg="0"/>
      <p:bldP spid="12299" grpId="0" animBg="1"/>
      <p:bldP spid="12300" grpId="0" animBg="1"/>
      <p:bldP spid="12301" grpId="0" animBg="1"/>
      <p:bldP spid="12302" grpId="0" animBg="1"/>
      <p:bldP spid="12303" grpId="0" animBg="1"/>
      <p:bldP spid="12304" grpId="0" animBg="1"/>
      <p:bldP spid="12306" grpId="0" autoUpdateAnimBg="0"/>
      <p:bldP spid="12308" grpId="0" autoUpdateAnimBg="0"/>
      <p:bldP spid="12309" grpId="0" animBg="1"/>
      <p:bldP spid="12293" grpId="0" autoUpdateAnimBg="0"/>
      <p:bldP spid="12313" grpId="0" animBg="1"/>
      <p:bldP spid="12314" grpId="0" animBg="1"/>
      <p:bldP spid="12315" grpId="0" animBg="1"/>
      <p:bldP spid="5" grpId="0" animBg="1"/>
      <p:bldP spid="6" grpId="0" animBg="1"/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838200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HW on p. 691 #’s 1-7 odd, 11, 13, 20, 21-35 odd</a:t>
            </a:r>
          </a:p>
        </p:txBody>
      </p:sp>
    </p:spTree>
    <p:extLst>
      <p:ext uri="{BB962C8B-B14F-4D97-AF65-F5344CB8AC3E}">
        <p14:creationId xmlns:p14="http://schemas.microsoft.com/office/powerpoint/2010/main" val="40837733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0E28B3-D881-4369-A886-351200B10767}"/>
              </a:ext>
            </a:extLst>
          </p:cNvPr>
          <p:cNvSpPr txBox="1"/>
          <p:nvPr/>
        </p:nvSpPr>
        <p:spPr>
          <a:xfrm>
            <a:off x="971600" y="2060848"/>
            <a:ext cx="7344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Graphing Polar Coordinates</a:t>
            </a:r>
          </a:p>
        </p:txBody>
      </p:sp>
    </p:spTree>
    <p:extLst>
      <p:ext uri="{BB962C8B-B14F-4D97-AF65-F5344CB8AC3E}">
        <p14:creationId xmlns:p14="http://schemas.microsoft.com/office/powerpoint/2010/main" val="4173021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4" name="AutoShape 28"/>
          <p:cNvSpPr>
            <a:spLocks noChangeArrowheads="1"/>
          </p:cNvSpPr>
          <p:nvPr/>
        </p:nvSpPr>
        <p:spPr bwMode="auto">
          <a:xfrm>
            <a:off x="6756400" y="4437063"/>
            <a:ext cx="347663" cy="373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AutoShape 19"/>
          <p:cNvSpPr>
            <a:spLocks noChangeArrowheads="1"/>
          </p:cNvSpPr>
          <p:nvPr/>
        </p:nvSpPr>
        <p:spPr bwMode="auto">
          <a:xfrm>
            <a:off x="7270750" y="4165600"/>
            <a:ext cx="304800" cy="990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Oval 14"/>
          <p:cNvSpPr>
            <a:spLocks noChangeArrowheads="1"/>
          </p:cNvSpPr>
          <p:nvPr/>
        </p:nvSpPr>
        <p:spPr bwMode="auto">
          <a:xfrm>
            <a:off x="7097713" y="2782888"/>
            <a:ext cx="533400" cy="6096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Oval 12"/>
          <p:cNvSpPr>
            <a:spLocks noChangeArrowheads="1"/>
          </p:cNvSpPr>
          <p:nvPr/>
        </p:nvSpPr>
        <p:spPr bwMode="auto">
          <a:xfrm>
            <a:off x="6516688" y="2884488"/>
            <a:ext cx="381000" cy="5334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403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60066"/>
                </a:solidFill>
                <a:latin typeface="Arial" charset="0"/>
              </a:rPr>
              <a:t>The center of the graph is called the </a:t>
            </a:r>
            <a:r>
              <a:rPr lang="en-US" b="1">
                <a:solidFill>
                  <a:srgbClr val="FF3300"/>
                </a:solidFill>
                <a:latin typeface="Arial" charset="0"/>
              </a:rPr>
              <a:t>pole</a:t>
            </a:r>
            <a:r>
              <a:rPr lang="en-US" b="1">
                <a:solidFill>
                  <a:srgbClr val="660066"/>
                </a:solidFill>
                <a:latin typeface="Arial" charset="0"/>
              </a:rPr>
              <a:t>.</a:t>
            </a:r>
          </a:p>
        </p:txBody>
      </p:sp>
      <p:pic>
        <p:nvPicPr>
          <p:cNvPr id="4101" name="Picture 5" descr="pol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288" y="1212850"/>
            <a:ext cx="5446712" cy="5486400"/>
          </a:xfrm>
          <a:prstGeom prst="rect">
            <a:avLst/>
          </a:prstGeom>
          <a:noFill/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737100" y="-17462"/>
            <a:ext cx="4038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660066"/>
                </a:solidFill>
                <a:latin typeface="Arial" charset="0"/>
              </a:rPr>
              <a:t>Angles are measured from the positive </a:t>
            </a:r>
            <a:r>
              <a:rPr lang="en-US" b="1" i="1" dirty="0">
                <a:solidFill>
                  <a:srgbClr val="660066"/>
                </a:solidFill>
                <a:latin typeface="Arial" charset="0"/>
              </a:rPr>
              <a:t>x</a:t>
            </a:r>
            <a:r>
              <a:rPr lang="en-US" b="1" dirty="0">
                <a:solidFill>
                  <a:srgbClr val="660066"/>
                </a:solidFill>
                <a:latin typeface="Arial" charset="0"/>
              </a:rPr>
              <a:t> axis, called the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Polar Axis</a:t>
            </a:r>
            <a:r>
              <a:rPr lang="en-US" b="1" dirty="0">
                <a:solidFill>
                  <a:srgbClr val="660066"/>
                </a:solidFill>
                <a:latin typeface="Arial" charset="0"/>
              </a:rPr>
              <a:t>.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2808288" y="3956050"/>
            <a:ext cx="2438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867400" y="1295400"/>
            <a:ext cx="3048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60066"/>
                </a:solidFill>
                <a:latin typeface="Arial" charset="0"/>
              </a:rPr>
              <a:t>Points are represented by a radius and an angle  </a:t>
            </a:r>
            <a:endParaRPr lang="en-US" b="1">
              <a:solidFill>
                <a:srgbClr val="660066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6310313" y="2641600"/>
            <a:ext cx="1676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(</a:t>
            </a:r>
            <a:r>
              <a:rPr lang="en-US" sz="4800" i="1"/>
              <a:t>r</a:t>
            </a:r>
            <a:r>
              <a:rPr lang="en-US" sz="4800"/>
              <a:t>, </a:t>
            </a:r>
            <a:r>
              <a:rPr lang="en-US" sz="4800" i="1">
                <a:sym typeface="Symbol" pitchFamily="18" charset="2"/>
              </a:rPr>
              <a:t></a:t>
            </a:r>
            <a:r>
              <a:rPr lang="en-US" sz="4800">
                <a:sym typeface="Symbol" pitchFamily="18" charset="2"/>
              </a:rPr>
              <a:t>)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5791200" y="2057400"/>
            <a:ext cx="1143000" cy="457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  <a:latin typeface="Arial" charset="0"/>
              </a:rPr>
              <a:t>radius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7942263" y="2057400"/>
            <a:ext cx="990600" cy="457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angle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5867400" y="3733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To plot the point</a:t>
            </a:r>
          </a:p>
        </p:txBody>
      </p:sp>
      <p:graphicFrame>
        <p:nvGraphicFramePr>
          <p:cNvPr id="4114" name="Object 18"/>
          <p:cNvGraphicFramePr>
            <a:graphicFrameLocks noChangeAspect="1"/>
          </p:cNvGraphicFramePr>
          <p:nvPr/>
        </p:nvGraphicFramePr>
        <p:xfrm>
          <a:off x="6629400" y="4114800"/>
          <a:ext cx="1219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31640" imgH="431640" progId="Equation.3">
                  <p:embed/>
                </p:oleObj>
              </mc:Choice>
              <mc:Fallback>
                <p:oleObj name="Equation" r:id="rId3" imgW="431640" imgH="43164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114800"/>
                        <a:ext cx="12192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5867400" y="51816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First find the angle</a:t>
            </a:r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 flipV="1">
            <a:off x="2819400" y="2286000"/>
            <a:ext cx="1676400" cy="1676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5791200" y="5791200"/>
            <a:ext cx="3124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Then move out along the terminal side 5</a:t>
            </a:r>
          </a:p>
        </p:txBody>
      </p:sp>
      <p:sp>
        <p:nvSpPr>
          <p:cNvPr id="4119" name="Arc 23"/>
          <p:cNvSpPr>
            <a:spLocks/>
          </p:cNvSpPr>
          <p:nvPr/>
        </p:nvSpPr>
        <p:spPr bwMode="auto">
          <a:xfrm>
            <a:off x="2971800" y="3733800"/>
            <a:ext cx="76200" cy="76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0" name="Arc 24"/>
          <p:cNvSpPr>
            <a:spLocks/>
          </p:cNvSpPr>
          <p:nvPr/>
        </p:nvSpPr>
        <p:spPr bwMode="auto">
          <a:xfrm>
            <a:off x="3167063" y="3533775"/>
            <a:ext cx="76200" cy="76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Arc 25"/>
          <p:cNvSpPr>
            <a:spLocks/>
          </p:cNvSpPr>
          <p:nvPr/>
        </p:nvSpPr>
        <p:spPr bwMode="auto">
          <a:xfrm>
            <a:off x="3367088" y="3338513"/>
            <a:ext cx="76200" cy="76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2" name="Arc 26"/>
          <p:cNvSpPr>
            <a:spLocks/>
          </p:cNvSpPr>
          <p:nvPr/>
        </p:nvSpPr>
        <p:spPr bwMode="auto">
          <a:xfrm>
            <a:off x="3567113" y="3157538"/>
            <a:ext cx="76200" cy="76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3" name="Arc 27"/>
          <p:cNvSpPr>
            <a:spLocks/>
          </p:cNvSpPr>
          <p:nvPr/>
        </p:nvSpPr>
        <p:spPr bwMode="auto">
          <a:xfrm>
            <a:off x="3771900" y="2947988"/>
            <a:ext cx="76200" cy="76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5" name="Oval 29"/>
          <p:cNvSpPr>
            <a:spLocks noChangeArrowheads="1"/>
          </p:cNvSpPr>
          <p:nvPr/>
        </p:nvSpPr>
        <p:spPr bwMode="auto">
          <a:xfrm>
            <a:off x="3700463" y="2847975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2765425" y="3884613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6" name="Line 30"/>
          <p:cNvSpPr>
            <a:spLocks noChangeShapeType="1"/>
          </p:cNvSpPr>
          <p:nvPr/>
        </p:nvSpPr>
        <p:spPr bwMode="auto">
          <a:xfrm>
            <a:off x="2286000" y="1066800"/>
            <a:ext cx="533400" cy="2743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r>
              <a:rPr lang="en-US" dirty="0"/>
              <a:t>c</a:t>
            </a:r>
          </a:p>
        </p:txBody>
      </p:sp>
      <p:sp>
        <p:nvSpPr>
          <p:cNvPr id="4127" name="Freeform 31"/>
          <p:cNvSpPr>
            <a:spLocks/>
          </p:cNvSpPr>
          <p:nvPr/>
        </p:nvSpPr>
        <p:spPr bwMode="auto">
          <a:xfrm>
            <a:off x="3581400" y="3276600"/>
            <a:ext cx="317500" cy="685800"/>
          </a:xfrm>
          <a:custGeom>
            <a:avLst/>
            <a:gdLst/>
            <a:ahLst/>
            <a:cxnLst>
              <a:cxn ang="0">
                <a:pos x="144" y="432"/>
              </a:cxn>
              <a:cxn ang="0">
                <a:pos x="192" y="240"/>
              </a:cxn>
              <a:cxn ang="0">
                <a:pos x="96" y="96"/>
              </a:cxn>
              <a:cxn ang="0">
                <a:pos x="0" y="0"/>
              </a:cxn>
            </a:cxnLst>
            <a:rect l="0" t="0" r="r" b="b"/>
            <a:pathLst>
              <a:path w="200" h="432">
                <a:moveTo>
                  <a:pt x="144" y="432"/>
                </a:moveTo>
                <a:cubicBezTo>
                  <a:pt x="172" y="364"/>
                  <a:pt x="200" y="296"/>
                  <a:pt x="192" y="240"/>
                </a:cubicBezTo>
                <a:cubicBezTo>
                  <a:pt x="184" y="184"/>
                  <a:pt x="128" y="136"/>
                  <a:pt x="96" y="96"/>
                </a:cubicBezTo>
                <a:cubicBezTo>
                  <a:pt x="64" y="56"/>
                  <a:pt x="32" y="28"/>
                  <a:pt x="0" y="0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Line 30">
            <a:extLst>
              <a:ext uri="{FF2B5EF4-FFF2-40B4-BE49-F238E27FC236}">
                <a16:creationId xmlns:a16="http://schemas.microsoft.com/office/drawing/2014/main" id="{8E4D7C14-9906-AAC6-98D4-B7B1DCD175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21213" y="1106666"/>
            <a:ext cx="1104899" cy="277794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r>
              <a:rPr lang="en-US" dirty="0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4" grpId="0" animBg="1"/>
      <p:bldP spid="4115" grpId="0" animBg="1"/>
      <p:bldP spid="4110" grpId="0" animBg="1"/>
      <p:bldP spid="4108" grpId="0" animBg="1"/>
      <p:bldP spid="4103" grpId="0" autoUpdateAnimBg="0"/>
      <p:bldP spid="4104" grpId="0" animBg="1"/>
      <p:bldP spid="4105" grpId="0" autoUpdateAnimBg="0"/>
      <p:bldP spid="4107" grpId="0" autoUpdateAnimBg="0"/>
      <p:bldP spid="4109" grpId="0" animBg="1" autoUpdateAnimBg="0"/>
      <p:bldP spid="4111" grpId="0" animBg="1" autoUpdateAnimBg="0"/>
      <p:bldP spid="4112" grpId="0" autoUpdateAnimBg="0"/>
      <p:bldP spid="4116" grpId="0" autoUpdateAnimBg="0"/>
      <p:bldP spid="4117" grpId="0" animBg="1"/>
      <p:bldP spid="4118" grpId="0" autoUpdateAnimBg="0"/>
      <p:bldP spid="4119" grpId="0" animBg="1"/>
      <p:bldP spid="4120" grpId="0" animBg="1"/>
      <p:bldP spid="4121" grpId="0" animBg="1"/>
      <p:bldP spid="4122" grpId="0" animBg="1"/>
      <p:bldP spid="4123" grpId="0" animBg="1"/>
      <p:bldP spid="4125" grpId="0" animBg="1"/>
      <p:bldP spid="4102" grpId="0" animBg="1"/>
      <p:bldP spid="4126" grpId="0" animBg="1"/>
      <p:bldP spid="4127" grpId="0" animBg="1"/>
      <p:bldP spid="2" grpId="0" animBg="1"/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 descr="pol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288" y="1198563"/>
            <a:ext cx="5446712" cy="5486400"/>
          </a:xfrm>
          <a:prstGeom prst="rect">
            <a:avLst/>
          </a:prstGeom>
          <a:noFill/>
        </p:spPr>
      </p:pic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04800" y="228600"/>
            <a:ext cx="868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60066"/>
                </a:solidFill>
                <a:latin typeface="Arial" charset="0"/>
              </a:rPr>
              <a:t>A negative angle would be measured clockwise like usual.</a:t>
            </a: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2808288" y="3956050"/>
            <a:ext cx="2438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5867400" y="1905000"/>
            <a:ext cx="313531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660066"/>
                </a:solidFill>
                <a:latin typeface="Arial" charset="0"/>
              </a:rPr>
              <a:t>To plot a point with a negative radius, find the terminal side of the angle but then measure from the pole in the negative (opposite) direction of the terminal side.</a:t>
            </a:r>
          </a:p>
        </p:txBody>
      </p:sp>
      <p:graphicFrame>
        <p:nvGraphicFramePr>
          <p:cNvPr id="5136" name="Object 16"/>
          <p:cNvGraphicFramePr>
            <a:graphicFrameLocks noChangeAspect="1"/>
          </p:cNvGraphicFramePr>
          <p:nvPr/>
        </p:nvGraphicFramePr>
        <p:xfrm>
          <a:off x="6191250" y="685800"/>
          <a:ext cx="16859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96880" imgH="431640" progId="Equation.3">
                  <p:embed/>
                </p:oleObj>
              </mc:Choice>
              <mc:Fallback>
                <p:oleObj name="Equation" r:id="rId3" imgW="596880" imgH="43164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0" y="685800"/>
                        <a:ext cx="1685925" cy="10668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8" name="Line 18"/>
          <p:cNvSpPr>
            <a:spLocks noChangeShapeType="1"/>
          </p:cNvSpPr>
          <p:nvPr/>
        </p:nvSpPr>
        <p:spPr bwMode="auto">
          <a:xfrm flipH="1" flipV="1">
            <a:off x="1600200" y="1828800"/>
            <a:ext cx="1252538" cy="21240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5149" name="Object 29"/>
          <p:cNvGraphicFramePr>
            <a:graphicFrameLocks noChangeAspect="1"/>
          </p:cNvGraphicFramePr>
          <p:nvPr/>
        </p:nvGraphicFramePr>
        <p:xfrm>
          <a:off x="6238875" y="5410200"/>
          <a:ext cx="179546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34680" imgH="431640" progId="Equation.3">
                  <p:embed/>
                </p:oleObj>
              </mc:Choice>
              <mc:Fallback>
                <p:oleObj name="Equation" r:id="rId5" imgW="634680" imgH="43164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75" y="5410200"/>
                        <a:ext cx="1795463" cy="1066800"/>
                      </a:xfrm>
                      <a:prstGeom prst="rect">
                        <a:avLst/>
                      </a:prstGeom>
                      <a:solidFill>
                        <a:srgbClr val="66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50" name="Line 30"/>
          <p:cNvSpPr>
            <a:spLocks noChangeShapeType="1"/>
          </p:cNvSpPr>
          <p:nvPr/>
        </p:nvSpPr>
        <p:spPr bwMode="auto">
          <a:xfrm>
            <a:off x="2862263" y="3962400"/>
            <a:ext cx="1176337" cy="205740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1" name="Arc 31"/>
          <p:cNvSpPr>
            <a:spLocks/>
          </p:cNvSpPr>
          <p:nvPr/>
        </p:nvSpPr>
        <p:spPr bwMode="auto">
          <a:xfrm>
            <a:off x="3152775" y="4562475"/>
            <a:ext cx="169863" cy="133350"/>
          </a:xfrm>
          <a:custGeom>
            <a:avLst/>
            <a:gdLst>
              <a:gd name="G0" fmla="+- 9720 0 0"/>
              <a:gd name="G1" fmla="+- 0 0 0"/>
              <a:gd name="G2" fmla="+- 21600 0 0"/>
              <a:gd name="T0" fmla="*/ 31200 w 31200"/>
              <a:gd name="T1" fmla="*/ 2271 h 21600"/>
              <a:gd name="T2" fmla="*/ 0 w 31200"/>
              <a:gd name="T3" fmla="*/ 19289 h 21600"/>
              <a:gd name="T4" fmla="*/ 9720 w 312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200" h="21600" fill="none" extrusionOk="0">
                <a:moveTo>
                  <a:pt x="31200" y="2271"/>
                </a:moveTo>
                <a:cubicBezTo>
                  <a:pt x="30038" y="13259"/>
                  <a:pt x="20770" y="21599"/>
                  <a:pt x="9720" y="21600"/>
                </a:cubicBezTo>
                <a:cubicBezTo>
                  <a:pt x="6343" y="21600"/>
                  <a:pt x="3014" y="20808"/>
                  <a:pt x="-1" y="19289"/>
                </a:cubicBezTo>
              </a:path>
              <a:path w="31200" h="21600" stroke="0" extrusionOk="0">
                <a:moveTo>
                  <a:pt x="31200" y="2271"/>
                </a:moveTo>
                <a:cubicBezTo>
                  <a:pt x="30038" y="13259"/>
                  <a:pt x="20770" y="21599"/>
                  <a:pt x="9720" y="21600"/>
                </a:cubicBezTo>
                <a:cubicBezTo>
                  <a:pt x="6343" y="21600"/>
                  <a:pt x="3014" y="20808"/>
                  <a:pt x="-1" y="19289"/>
                </a:cubicBezTo>
                <a:lnTo>
                  <a:pt x="9720" y="0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Arc 20"/>
          <p:cNvSpPr>
            <a:spLocks/>
          </p:cNvSpPr>
          <p:nvPr/>
        </p:nvSpPr>
        <p:spPr bwMode="auto">
          <a:xfrm>
            <a:off x="2854325" y="4111625"/>
            <a:ext cx="169863" cy="133350"/>
          </a:xfrm>
          <a:custGeom>
            <a:avLst/>
            <a:gdLst>
              <a:gd name="G0" fmla="+- 9720 0 0"/>
              <a:gd name="G1" fmla="+- 0 0 0"/>
              <a:gd name="G2" fmla="+- 21600 0 0"/>
              <a:gd name="T0" fmla="*/ 31200 w 31200"/>
              <a:gd name="T1" fmla="*/ 2271 h 21600"/>
              <a:gd name="T2" fmla="*/ 0 w 31200"/>
              <a:gd name="T3" fmla="*/ 19289 h 21600"/>
              <a:gd name="T4" fmla="*/ 9720 w 312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200" h="21600" fill="none" extrusionOk="0">
                <a:moveTo>
                  <a:pt x="31200" y="2271"/>
                </a:moveTo>
                <a:cubicBezTo>
                  <a:pt x="30038" y="13259"/>
                  <a:pt x="20770" y="21599"/>
                  <a:pt x="9720" y="21600"/>
                </a:cubicBezTo>
                <a:cubicBezTo>
                  <a:pt x="6343" y="21600"/>
                  <a:pt x="3014" y="20808"/>
                  <a:pt x="-1" y="19289"/>
                </a:cubicBezTo>
              </a:path>
              <a:path w="31200" h="21600" stroke="0" extrusionOk="0">
                <a:moveTo>
                  <a:pt x="31200" y="2271"/>
                </a:moveTo>
                <a:cubicBezTo>
                  <a:pt x="30038" y="13259"/>
                  <a:pt x="20770" y="21599"/>
                  <a:pt x="9720" y="21600"/>
                </a:cubicBezTo>
                <a:cubicBezTo>
                  <a:pt x="6343" y="21600"/>
                  <a:pt x="3014" y="20808"/>
                  <a:pt x="-1" y="19289"/>
                </a:cubicBezTo>
                <a:lnTo>
                  <a:pt x="9720" y="0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6" name="Arc 26"/>
          <p:cNvSpPr>
            <a:spLocks/>
          </p:cNvSpPr>
          <p:nvPr/>
        </p:nvSpPr>
        <p:spPr bwMode="auto">
          <a:xfrm>
            <a:off x="3017838" y="4332288"/>
            <a:ext cx="169862" cy="133350"/>
          </a:xfrm>
          <a:custGeom>
            <a:avLst/>
            <a:gdLst>
              <a:gd name="G0" fmla="+- 9720 0 0"/>
              <a:gd name="G1" fmla="+- 0 0 0"/>
              <a:gd name="G2" fmla="+- 21600 0 0"/>
              <a:gd name="T0" fmla="*/ 31200 w 31200"/>
              <a:gd name="T1" fmla="*/ 2271 h 21600"/>
              <a:gd name="T2" fmla="*/ 0 w 31200"/>
              <a:gd name="T3" fmla="*/ 19289 h 21600"/>
              <a:gd name="T4" fmla="*/ 9720 w 312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200" h="21600" fill="none" extrusionOk="0">
                <a:moveTo>
                  <a:pt x="31200" y="2271"/>
                </a:moveTo>
                <a:cubicBezTo>
                  <a:pt x="30038" y="13259"/>
                  <a:pt x="20770" y="21599"/>
                  <a:pt x="9720" y="21600"/>
                </a:cubicBezTo>
                <a:cubicBezTo>
                  <a:pt x="6343" y="21600"/>
                  <a:pt x="3014" y="20808"/>
                  <a:pt x="-1" y="19289"/>
                </a:cubicBezTo>
              </a:path>
              <a:path w="31200" h="21600" stroke="0" extrusionOk="0">
                <a:moveTo>
                  <a:pt x="31200" y="2271"/>
                </a:moveTo>
                <a:cubicBezTo>
                  <a:pt x="30038" y="13259"/>
                  <a:pt x="20770" y="21599"/>
                  <a:pt x="9720" y="21600"/>
                </a:cubicBezTo>
                <a:cubicBezTo>
                  <a:pt x="6343" y="21600"/>
                  <a:pt x="3014" y="20808"/>
                  <a:pt x="-1" y="19289"/>
                </a:cubicBezTo>
                <a:lnTo>
                  <a:pt x="9720" y="0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7" name="Arc 27"/>
          <p:cNvSpPr>
            <a:spLocks/>
          </p:cNvSpPr>
          <p:nvPr/>
        </p:nvSpPr>
        <p:spPr bwMode="auto">
          <a:xfrm>
            <a:off x="3276600" y="4800600"/>
            <a:ext cx="169863" cy="133350"/>
          </a:xfrm>
          <a:custGeom>
            <a:avLst/>
            <a:gdLst>
              <a:gd name="G0" fmla="+- 9720 0 0"/>
              <a:gd name="G1" fmla="+- 0 0 0"/>
              <a:gd name="G2" fmla="+- 21600 0 0"/>
              <a:gd name="T0" fmla="*/ 31200 w 31200"/>
              <a:gd name="T1" fmla="*/ 2271 h 21600"/>
              <a:gd name="T2" fmla="*/ 0 w 31200"/>
              <a:gd name="T3" fmla="*/ 19289 h 21600"/>
              <a:gd name="T4" fmla="*/ 9720 w 312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200" h="21600" fill="none" extrusionOk="0">
                <a:moveTo>
                  <a:pt x="31200" y="2271"/>
                </a:moveTo>
                <a:cubicBezTo>
                  <a:pt x="30038" y="13259"/>
                  <a:pt x="20770" y="21599"/>
                  <a:pt x="9720" y="21600"/>
                </a:cubicBezTo>
                <a:cubicBezTo>
                  <a:pt x="6343" y="21600"/>
                  <a:pt x="3014" y="20808"/>
                  <a:pt x="-1" y="19289"/>
                </a:cubicBezTo>
              </a:path>
              <a:path w="31200" h="21600" stroke="0" extrusionOk="0">
                <a:moveTo>
                  <a:pt x="31200" y="2271"/>
                </a:moveTo>
                <a:cubicBezTo>
                  <a:pt x="30038" y="13259"/>
                  <a:pt x="20770" y="21599"/>
                  <a:pt x="9720" y="21600"/>
                </a:cubicBezTo>
                <a:cubicBezTo>
                  <a:pt x="6343" y="21600"/>
                  <a:pt x="3014" y="20808"/>
                  <a:pt x="-1" y="19289"/>
                </a:cubicBezTo>
                <a:lnTo>
                  <a:pt x="9720" y="0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5" name="Oval 25"/>
          <p:cNvSpPr>
            <a:spLocks noChangeArrowheads="1"/>
          </p:cNvSpPr>
          <p:nvPr/>
        </p:nvSpPr>
        <p:spPr bwMode="auto">
          <a:xfrm>
            <a:off x="3276600" y="4800600"/>
            <a:ext cx="228600" cy="2286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2" name="Line 32"/>
          <p:cNvSpPr>
            <a:spLocks noChangeShapeType="1"/>
          </p:cNvSpPr>
          <p:nvPr/>
        </p:nvSpPr>
        <p:spPr bwMode="auto">
          <a:xfrm flipH="1">
            <a:off x="1143000" y="3962400"/>
            <a:ext cx="1676400" cy="1676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2765425" y="3884613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3" name="Arc 33"/>
          <p:cNvSpPr>
            <a:spLocks/>
          </p:cNvSpPr>
          <p:nvPr/>
        </p:nvSpPr>
        <p:spPr bwMode="auto">
          <a:xfrm>
            <a:off x="2574925" y="4064000"/>
            <a:ext cx="150813" cy="127000"/>
          </a:xfrm>
          <a:custGeom>
            <a:avLst/>
            <a:gdLst>
              <a:gd name="G0" fmla="+- 21592 0 0"/>
              <a:gd name="G1" fmla="+- 0 0 0"/>
              <a:gd name="G2" fmla="+- 21600 0 0"/>
              <a:gd name="T0" fmla="*/ 33370 w 33370"/>
              <a:gd name="T1" fmla="*/ 18106 h 21600"/>
              <a:gd name="T2" fmla="*/ 0 w 33370"/>
              <a:gd name="T3" fmla="*/ 577 h 21600"/>
              <a:gd name="T4" fmla="*/ 21592 w 3337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370" h="21600" fill="none" extrusionOk="0">
                <a:moveTo>
                  <a:pt x="33370" y="18106"/>
                </a:moveTo>
                <a:cubicBezTo>
                  <a:pt x="29865" y="20386"/>
                  <a:pt x="25773" y="21599"/>
                  <a:pt x="21592" y="21600"/>
                </a:cubicBezTo>
                <a:cubicBezTo>
                  <a:pt x="9887" y="21600"/>
                  <a:pt x="312" y="12277"/>
                  <a:pt x="-1" y="577"/>
                </a:cubicBezTo>
              </a:path>
              <a:path w="33370" h="21600" stroke="0" extrusionOk="0">
                <a:moveTo>
                  <a:pt x="33370" y="18106"/>
                </a:moveTo>
                <a:cubicBezTo>
                  <a:pt x="29865" y="20386"/>
                  <a:pt x="25773" y="21599"/>
                  <a:pt x="21592" y="21600"/>
                </a:cubicBezTo>
                <a:cubicBezTo>
                  <a:pt x="9887" y="21600"/>
                  <a:pt x="312" y="12277"/>
                  <a:pt x="-1" y="577"/>
                </a:cubicBezTo>
                <a:lnTo>
                  <a:pt x="21592" y="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AU"/>
          </a:p>
        </p:txBody>
      </p:sp>
      <p:sp>
        <p:nvSpPr>
          <p:cNvPr id="5154" name="Arc 34"/>
          <p:cNvSpPr>
            <a:spLocks/>
          </p:cNvSpPr>
          <p:nvPr/>
        </p:nvSpPr>
        <p:spPr bwMode="auto">
          <a:xfrm>
            <a:off x="2390775" y="4229100"/>
            <a:ext cx="150813" cy="127000"/>
          </a:xfrm>
          <a:custGeom>
            <a:avLst/>
            <a:gdLst>
              <a:gd name="G0" fmla="+- 21592 0 0"/>
              <a:gd name="G1" fmla="+- 0 0 0"/>
              <a:gd name="G2" fmla="+- 21600 0 0"/>
              <a:gd name="T0" fmla="*/ 33370 w 33370"/>
              <a:gd name="T1" fmla="*/ 18106 h 21600"/>
              <a:gd name="T2" fmla="*/ 0 w 33370"/>
              <a:gd name="T3" fmla="*/ 577 h 21600"/>
              <a:gd name="T4" fmla="*/ 21592 w 3337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370" h="21600" fill="none" extrusionOk="0">
                <a:moveTo>
                  <a:pt x="33370" y="18106"/>
                </a:moveTo>
                <a:cubicBezTo>
                  <a:pt x="29865" y="20386"/>
                  <a:pt x="25773" y="21599"/>
                  <a:pt x="21592" y="21600"/>
                </a:cubicBezTo>
                <a:cubicBezTo>
                  <a:pt x="9887" y="21600"/>
                  <a:pt x="312" y="12277"/>
                  <a:pt x="-1" y="577"/>
                </a:cubicBezTo>
              </a:path>
              <a:path w="33370" h="21600" stroke="0" extrusionOk="0">
                <a:moveTo>
                  <a:pt x="33370" y="18106"/>
                </a:moveTo>
                <a:cubicBezTo>
                  <a:pt x="29865" y="20386"/>
                  <a:pt x="25773" y="21599"/>
                  <a:pt x="21592" y="21600"/>
                </a:cubicBezTo>
                <a:cubicBezTo>
                  <a:pt x="9887" y="21600"/>
                  <a:pt x="312" y="12277"/>
                  <a:pt x="-1" y="577"/>
                </a:cubicBezTo>
                <a:lnTo>
                  <a:pt x="21592" y="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AU"/>
          </a:p>
        </p:txBody>
      </p:sp>
      <p:sp>
        <p:nvSpPr>
          <p:cNvPr id="5155" name="Arc 35"/>
          <p:cNvSpPr>
            <a:spLocks/>
          </p:cNvSpPr>
          <p:nvPr/>
        </p:nvSpPr>
        <p:spPr bwMode="auto">
          <a:xfrm>
            <a:off x="2193925" y="4425950"/>
            <a:ext cx="150813" cy="127000"/>
          </a:xfrm>
          <a:custGeom>
            <a:avLst/>
            <a:gdLst>
              <a:gd name="G0" fmla="+- 21592 0 0"/>
              <a:gd name="G1" fmla="+- 0 0 0"/>
              <a:gd name="G2" fmla="+- 21600 0 0"/>
              <a:gd name="T0" fmla="*/ 33370 w 33370"/>
              <a:gd name="T1" fmla="*/ 18106 h 21600"/>
              <a:gd name="T2" fmla="*/ 0 w 33370"/>
              <a:gd name="T3" fmla="*/ 577 h 21600"/>
              <a:gd name="T4" fmla="*/ 21592 w 3337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370" h="21600" fill="none" extrusionOk="0">
                <a:moveTo>
                  <a:pt x="33370" y="18106"/>
                </a:moveTo>
                <a:cubicBezTo>
                  <a:pt x="29865" y="20386"/>
                  <a:pt x="25773" y="21599"/>
                  <a:pt x="21592" y="21600"/>
                </a:cubicBezTo>
                <a:cubicBezTo>
                  <a:pt x="9887" y="21600"/>
                  <a:pt x="312" y="12277"/>
                  <a:pt x="-1" y="577"/>
                </a:cubicBezTo>
              </a:path>
              <a:path w="33370" h="21600" stroke="0" extrusionOk="0">
                <a:moveTo>
                  <a:pt x="33370" y="18106"/>
                </a:moveTo>
                <a:cubicBezTo>
                  <a:pt x="29865" y="20386"/>
                  <a:pt x="25773" y="21599"/>
                  <a:pt x="21592" y="21600"/>
                </a:cubicBezTo>
                <a:cubicBezTo>
                  <a:pt x="9887" y="21600"/>
                  <a:pt x="312" y="12277"/>
                  <a:pt x="-1" y="577"/>
                </a:cubicBezTo>
                <a:lnTo>
                  <a:pt x="21592" y="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AU"/>
          </a:p>
        </p:txBody>
      </p:sp>
      <p:sp>
        <p:nvSpPr>
          <p:cNvPr id="5156" name="Oval 36"/>
          <p:cNvSpPr>
            <a:spLocks noChangeArrowheads="1"/>
          </p:cNvSpPr>
          <p:nvPr/>
        </p:nvSpPr>
        <p:spPr bwMode="auto">
          <a:xfrm>
            <a:off x="21336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7" name="Freeform 37"/>
          <p:cNvSpPr>
            <a:spLocks/>
          </p:cNvSpPr>
          <p:nvPr/>
        </p:nvSpPr>
        <p:spPr bwMode="auto">
          <a:xfrm>
            <a:off x="2514600" y="4038600"/>
            <a:ext cx="1041400" cy="558800"/>
          </a:xfrm>
          <a:custGeom>
            <a:avLst/>
            <a:gdLst/>
            <a:ahLst/>
            <a:cxnLst>
              <a:cxn ang="0">
                <a:pos x="624" y="0"/>
              </a:cxn>
              <a:cxn ang="0">
                <a:pos x="624" y="240"/>
              </a:cxn>
              <a:cxn ang="0">
                <a:pos x="432" y="336"/>
              </a:cxn>
              <a:cxn ang="0">
                <a:pos x="240" y="336"/>
              </a:cxn>
              <a:cxn ang="0">
                <a:pos x="48" y="288"/>
              </a:cxn>
              <a:cxn ang="0">
                <a:pos x="0" y="240"/>
              </a:cxn>
            </a:cxnLst>
            <a:rect l="0" t="0" r="r" b="b"/>
            <a:pathLst>
              <a:path w="656" h="352">
                <a:moveTo>
                  <a:pt x="624" y="0"/>
                </a:moveTo>
                <a:cubicBezTo>
                  <a:pt x="640" y="92"/>
                  <a:pt x="656" y="184"/>
                  <a:pt x="624" y="240"/>
                </a:cubicBezTo>
                <a:cubicBezTo>
                  <a:pt x="592" y="296"/>
                  <a:pt x="496" y="320"/>
                  <a:pt x="432" y="336"/>
                </a:cubicBezTo>
                <a:cubicBezTo>
                  <a:pt x="368" y="352"/>
                  <a:pt x="304" y="344"/>
                  <a:pt x="240" y="336"/>
                </a:cubicBezTo>
                <a:cubicBezTo>
                  <a:pt x="176" y="328"/>
                  <a:pt x="88" y="304"/>
                  <a:pt x="48" y="288"/>
                </a:cubicBezTo>
                <a:cubicBezTo>
                  <a:pt x="8" y="272"/>
                  <a:pt x="4" y="256"/>
                  <a:pt x="0" y="240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8" name="Freeform 38"/>
          <p:cNvSpPr>
            <a:spLocks/>
          </p:cNvSpPr>
          <p:nvPr/>
        </p:nvSpPr>
        <p:spPr bwMode="auto">
          <a:xfrm>
            <a:off x="2514600" y="3035300"/>
            <a:ext cx="1092200" cy="927100"/>
          </a:xfrm>
          <a:custGeom>
            <a:avLst/>
            <a:gdLst/>
            <a:ahLst/>
            <a:cxnLst>
              <a:cxn ang="0">
                <a:pos x="672" y="584"/>
              </a:cxn>
              <a:cxn ang="0">
                <a:pos x="672" y="344"/>
              </a:cxn>
              <a:cxn ang="0">
                <a:pos x="576" y="152"/>
              </a:cxn>
              <a:cxn ang="0">
                <a:pos x="432" y="56"/>
              </a:cxn>
              <a:cxn ang="0">
                <a:pos x="240" y="8"/>
              </a:cxn>
              <a:cxn ang="0">
                <a:pos x="0" y="104"/>
              </a:cxn>
            </a:cxnLst>
            <a:rect l="0" t="0" r="r" b="b"/>
            <a:pathLst>
              <a:path w="688" h="584">
                <a:moveTo>
                  <a:pt x="672" y="584"/>
                </a:moveTo>
                <a:cubicBezTo>
                  <a:pt x="680" y="500"/>
                  <a:pt x="688" y="416"/>
                  <a:pt x="672" y="344"/>
                </a:cubicBezTo>
                <a:cubicBezTo>
                  <a:pt x="656" y="272"/>
                  <a:pt x="616" y="200"/>
                  <a:pt x="576" y="152"/>
                </a:cubicBezTo>
                <a:cubicBezTo>
                  <a:pt x="536" y="104"/>
                  <a:pt x="488" y="80"/>
                  <a:pt x="432" y="56"/>
                </a:cubicBezTo>
                <a:cubicBezTo>
                  <a:pt x="376" y="32"/>
                  <a:pt x="312" y="0"/>
                  <a:pt x="240" y="8"/>
                </a:cubicBezTo>
                <a:cubicBezTo>
                  <a:pt x="168" y="16"/>
                  <a:pt x="84" y="60"/>
                  <a:pt x="0" y="104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5" grpId="0" autoUpdateAnimBg="0"/>
      <p:bldP spid="5138" grpId="0" animBg="1"/>
      <p:bldP spid="5150" grpId="0" animBg="1"/>
      <p:bldP spid="5151" grpId="0" animBg="1"/>
      <p:bldP spid="5140" grpId="0" animBg="1"/>
      <p:bldP spid="5146" grpId="0" animBg="1"/>
      <p:bldP spid="5147" grpId="0" animBg="1"/>
      <p:bldP spid="5145" grpId="0" animBg="1"/>
      <p:bldP spid="5152" grpId="0" animBg="1"/>
      <p:bldP spid="5153" grpId="0" animBg="1" autoUpdateAnimBg="0"/>
      <p:bldP spid="5154" grpId="0" animBg="1" autoUpdateAnimBg="0"/>
      <p:bldP spid="5155" grpId="0" animBg="1" autoUpdateAnimBg="0"/>
      <p:bldP spid="5156" grpId="0" animBg="1"/>
      <p:bldP spid="5157" grpId="0" animBg="1"/>
      <p:bldP spid="51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ol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288" y="1198563"/>
            <a:ext cx="5446712" cy="5486400"/>
          </a:xfrm>
          <a:prstGeom prst="rect">
            <a:avLst/>
          </a:prstGeom>
          <a:noFill/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76049" y="671512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660066"/>
                </a:solidFill>
                <a:latin typeface="Arial" charset="0"/>
              </a:rPr>
              <a:t>Let's plot the following points: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2808288" y="3956050"/>
            <a:ext cx="2438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164" name="Group 20"/>
          <p:cNvGrpSpPr>
            <a:grpSpLocks/>
          </p:cNvGrpSpPr>
          <p:nvPr/>
        </p:nvGrpSpPr>
        <p:grpSpPr bwMode="auto">
          <a:xfrm>
            <a:off x="2852738" y="1676400"/>
            <a:ext cx="766762" cy="2276475"/>
            <a:chOff x="1797" y="1056"/>
            <a:chExt cx="483" cy="1434"/>
          </a:xfrm>
        </p:grpSpPr>
        <p:sp>
          <p:nvSpPr>
            <p:cNvPr id="6151" name="Line 7"/>
            <p:cNvSpPr>
              <a:spLocks noChangeShapeType="1"/>
            </p:cNvSpPr>
            <p:nvPr/>
          </p:nvSpPr>
          <p:spPr bwMode="auto">
            <a:xfrm flipV="1">
              <a:off x="1797" y="1056"/>
              <a:ext cx="6" cy="143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Freeform 19"/>
            <p:cNvSpPr>
              <a:spLocks/>
            </p:cNvSpPr>
            <p:nvPr/>
          </p:nvSpPr>
          <p:spPr bwMode="auto">
            <a:xfrm>
              <a:off x="1872" y="1872"/>
              <a:ext cx="408" cy="576"/>
            </a:xfrm>
            <a:custGeom>
              <a:avLst/>
              <a:gdLst/>
              <a:ahLst/>
              <a:cxnLst>
                <a:cxn ang="0">
                  <a:pos x="336" y="576"/>
                </a:cxn>
                <a:cxn ang="0">
                  <a:pos x="384" y="288"/>
                </a:cxn>
                <a:cxn ang="0">
                  <a:pos x="192" y="48"/>
                </a:cxn>
                <a:cxn ang="0">
                  <a:pos x="0" y="0"/>
                </a:cxn>
              </a:cxnLst>
              <a:rect l="0" t="0" r="r" b="b"/>
              <a:pathLst>
                <a:path w="408" h="576">
                  <a:moveTo>
                    <a:pt x="336" y="576"/>
                  </a:moveTo>
                  <a:cubicBezTo>
                    <a:pt x="372" y="476"/>
                    <a:pt x="408" y="376"/>
                    <a:pt x="384" y="288"/>
                  </a:cubicBezTo>
                  <a:cubicBezTo>
                    <a:pt x="360" y="200"/>
                    <a:pt x="256" y="96"/>
                    <a:pt x="192" y="48"/>
                  </a:cubicBezTo>
                  <a:cubicBezTo>
                    <a:pt x="128" y="0"/>
                    <a:pt x="64" y="0"/>
                    <a:pt x="0" y="0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2740025" y="1927225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69" name="Group 25"/>
          <p:cNvGrpSpPr>
            <a:grpSpLocks/>
          </p:cNvGrpSpPr>
          <p:nvPr/>
        </p:nvGrpSpPr>
        <p:grpSpPr bwMode="auto">
          <a:xfrm>
            <a:off x="2819400" y="1752600"/>
            <a:ext cx="658813" cy="4430713"/>
            <a:chOff x="1801" y="1088"/>
            <a:chExt cx="415" cy="2791"/>
          </a:xfrm>
        </p:grpSpPr>
        <p:grpSp>
          <p:nvGrpSpPr>
            <p:cNvPr id="6166" name="Group 22"/>
            <p:cNvGrpSpPr>
              <a:grpSpLocks/>
            </p:cNvGrpSpPr>
            <p:nvPr/>
          </p:nvGrpSpPr>
          <p:grpSpPr bwMode="auto">
            <a:xfrm>
              <a:off x="1801" y="1088"/>
              <a:ext cx="12" cy="2791"/>
              <a:chOff x="1801" y="1088"/>
              <a:chExt cx="12" cy="2791"/>
            </a:xfrm>
          </p:grpSpPr>
          <p:sp>
            <p:nvSpPr>
              <p:cNvPr id="6153" name="Line 9"/>
              <p:cNvSpPr>
                <a:spLocks noChangeShapeType="1"/>
              </p:cNvSpPr>
              <p:nvPr/>
            </p:nvSpPr>
            <p:spPr bwMode="auto">
              <a:xfrm flipH="1" flipV="1">
                <a:off x="1801" y="1088"/>
                <a:ext cx="2" cy="140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5" name="Line 21"/>
              <p:cNvSpPr>
                <a:spLocks noChangeShapeType="1"/>
              </p:cNvSpPr>
              <p:nvPr/>
            </p:nvSpPr>
            <p:spPr bwMode="auto">
              <a:xfrm>
                <a:off x="1813" y="2535"/>
                <a:ext cx="0" cy="134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67" name="Freeform 23"/>
            <p:cNvSpPr>
              <a:spLocks/>
            </p:cNvSpPr>
            <p:nvPr/>
          </p:nvSpPr>
          <p:spPr bwMode="auto">
            <a:xfrm>
              <a:off x="1872" y="2544"/>
              <a:ext cx="344" cy="480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288" y="288"/>
                </a:cxn>
                <a:cxn ang="0">
                  <a:pos x="0" y="480"/>
                </a:cxn>
              </a:cxnLst>
              <a:rect l="0" t="0" r="r" b="b"/>
              <a:pathLst>
                <a:path w="344" h="480">
                  <a:moveTo>
                    <a:pt x="336" y="0"/>
                  </a:moveTo>
                  <a:cubicBezTo>
                    <a:pt x="340" y="104"/>
                    <a:pt x="344" y="208"/>
                    <a:pt x="288" y="288"/>
                  </a:cubicBezTo>
                  <a:cubicBezTo>
                    <a:pt x="232" y="368"/>
                    <a:pt x="116" y="424"/>
                    <a:pt x="0" y="480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5867400" y="3048000"/>
            <a:ext cx="3048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60066"/>
                </a:solidFill>
                <a:latin typeface="Arial" charset="0"/>
              </a:rPr>
              <a:t>Notice unlike in the rectangular coordinate system, there are many ways to list the same point.</a:t>
            </a:r>
          </a:p>
        </p:txBody>
      </p:sp>
      <p:grpSp>
        <p:nvGrpSpPr>
          <p:cNvPr id="6172" name="Group 28"/>
          <p:cNvGrpSpPr>
            <a:grpSpLocks/>
          </p:cNvGrpSpPr>
          <p:nvPr/>
        </p:nvGrpSpPr>
        <p:grpSpPr bwMode="auto">
          <a:xfrm>
            <a:off x="2328863" y="1600200"/>
            <a:ext cx="1346200" cy="2882900"/>
            <a:chOff x="1456" y="1008"/>
            <a:chExt cx="848" cy="1816"/>
          </a:xfrm>
        </p:grpSpPr>
        <p:sp>
          <p:nvSpPr>
            <p:cNvPr id="6170" name="Line 26"/>
            <p:cNvSpPr>
              <a:spLocks noChangeShapeType="1"/>
            </p:cNvSpPr>
            <p:nvPr/>
          </p:nvSpPr>
          <p:spPr bwMode="auto">
            <a:xfrm>
              <a:off x="1788" y="1008"/>
              <a:ext cx="0" cy="148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Freeform 27"/>
            <p:cNvSpPr>
              <a:spLocks/>
            </p:cNvSpPr>
            <p:nvPr/>
          </p:nvSpPr>
          <p:spPr bwMode="auto">
            <a:xfrm>
              <a:off x="1456" y="1744"/>
              <a:ext cx="848" cy="1080"/>
            </a:xfrm>
            <a:custGeom>
              <a:avLst/>
              <a:gdLst/>
              <a:ahLst/>
              <a:cxnLst>
                <a:cxn ang="0">
                  <a:pos x="656" y="656"/>
                </a:cxn>
                <a:cxn ang="0">
                  <a:pos x="608" y="368"/>
                </a:cxn>
                <a:cxn ang="0">
                  <a:pos x="368" y="272"/>
                </a:cxn>
                <a:cxn ang="0">
                  <a:pos x="80" y="368"/>
                </a:cxn>
                <a:cxn ang="0">
                  <a:pos x="32" y="800"/>
                </a:cxn>
                <a:cxn ang="0">
                  <a:pos x="272" y="1040"/>
                </a:cxn>
                <a:cxn ang="0">
                  <a:pos x="560" y="1040"/>
                </a:cxn>
                <a:cxn ang="0">
                  <a:pos x="800" y="800"/>
                </a:cxn>
                <a:cxn ang="0">
                  <a:pos x="848" y="512"/>
                </a:cxn>
                <a:cxn ang="0">
                  <a:pos x="800" y="224"/>
                </a:cxn>
                <a:cxn ang="0">
                  <a:pos x="608" y="32"/>
                </a:cxn>
                <a:cxn ang="0">
                  <a:pos x="416" y="32"/>
                </a:cxn>
              </a:cxnLst>
              <a:rect l="0" t="0" r="r" b="b"/>
              <a:pathLst>
                <a:path w="848" h="1080">
                  <a:moveTo>
                    <a:pt x="656" y="656"/>
                  </a:moveTo>
                  <a:cubicBezTo>
                    <a:pt x="656" y="544"/>
                    <a:pt x="656" y="432"/>
                    <a:pt x="608" y="368"/>
                  </a:cubicBezTo>
                  <a:cubicBezTo>
                    <a:pt x="560" y="304"/>
                    <a:pt x="456" y="272"/>
                    <a:pt x="368" y="272"/>
                  </a:cubicBezTo>
                  <a:cubicBezTo>
                    <a:pt x="280" y="272"/>
                    <a:pt x="136" y="280"/>
                    <a:pt x="80" y="368"/>
                  </a:cubicBezTo>
                  <a:cubicBezTo>
                    <a:pt x="24" y="456"/>
                    <a:pt x="0" y="688"/>
                    <a:pt x="32" y="800"/>
                  </a:cubicBezTo>
                  <a:cubicBezTo>
                    <a:pt x="64" y="912"/>
                    <a:pt x="184" y="1000"/>
                    <a:pt x="272" y="1040"/>
                  </a:cubicBezTo>
                  <a:cubicBezTo>
                    <a:pt x="360" y="1080"/>
                    <a:pt x="472" y="1080"/>
                    <a:pt x="560" y="1040"/>
                  </a:cubicBezTo>
                  <a:cubicBezTo>
                    <a:pt x="648" y="1000"/>
                    <a:pt x="752" y="888"/>
                    <a:pt x="800" y="800"/>
                  </a:cubicBezTo>
                  <a:cubicBezTo>
                    <a:pt x="848" y="712"/>
                    <a:pt x="848" y="608"/>
                    <a:pt x="848" y="512"/>
                  </a:cubicBezTo>
                  <a:cubicBezTo>
                    <a:pt x="848" y="416"/>
                    <a:pt x="840" y="304"/>
                    <a:pt x="800" y="224"/>
                  </a:cubicBezTo>
                  <a:cubicBezTo>
                    <a:pt x="760" y="144"/>
                    <a:pt x="672" y="64"/>
                    <a:pt x="608" y="32"/>
                  </a:cubicBezTo>
                  <a:cubicBezTo>
                    <a:pt x="544" y="0"/>
                    <a:pt x="480" y="16"/>
                    <a:pt x="416" y="32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79" name="Group 35"/>
          <p:cNvGrpSpPr>
            <a:grpSpLocks/>
          </p:cNvGrpSpPr>
          <p:nvPr/>
        </p:nvGrpSpPr>
        <p:grpSpPr bwMode="auto">
          <a:xfrm>
            <a:off x="2157413" y="1614488"/>
            <a:ext cx="1244600" cy="3021012"/>
            <a:chOff x="1387" y="1008"/>
            <a:chExt cx="784" cy="1903"/>
          </a:xfrm>
        </p:grpSpPr>
        <p:sp>
          <p:nvSpPr>
            <p:cNvPr id="6175" name="Line 31"/>
            <p:cNvSpPr>
              <a:spLocks noChangeShapeType="1"/>
            </p:cNvSpPr>
            <p:nvPr/>
          </p:nvSpPr>
          <p:spPr bwMode="auto">
            <a:xfrm>
              <a:off x="1806" y="1008"/>
              <a:ext cx="0" cy="148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76" name="Freeform 32"/>
            <p:cNvSpPr>
              <a:spLocks/>
            </p:cNvSpPr>
            <p:nvPr/>
          </p:nvSpPr>
          <p:spPr bwMode="auto">
            <a:xfrm>
              <a:off x="1387" y="2135"/>
              <a:ext cx="784" cy="776"/>
            </a:xfrm>
            <a:custGeom>
              <a:avLst/>
              <a:gdLst/>
              <a:ahLst/>
              <a:cxnLst>
                <a:cxn ang="0">
                  <a:pos x="784" y="400"/>
                </a:cxn>
                <a:cxn ang="0">
                  <a:pos x="640" y="640"/>
                </a:cxn>
                <a:cxn ang="0">
                  <a:pos x="208" y="736"/>
                </a:cxn>
                <a:cxn ang="0">
                  <a:pos x="16" y="400"/>
                </a:cxn>
                <a:cxn ang="0">
                  <a:pos x="112" y="64"/>
                </a:cxn>
                <a:cxn ang="0">
                  <a:pos x="352" y="16"/>
                </a:cxn>
              </a:cxnLst>
              <a:rect l="0" t="0" r="r" b="b"/>
              <a:pathLst>
                <a:path w="784" h="776">
                  <a:moveTo>
                    <a:pt x="784" y="400"/>
                  </a:moveTo>
                  <a:cubicBezTo>
                    <a:pt x="760" y="492"/>
                    <a:pt x="736" y="584"/>
                    <a:pt x="640" y="640"/>
                  </a:cubicBezTo>
                  <a:cubicBezTo>
                    <a:pt x="544" y="696"/>
                    <a:pt x="312" y="776"/>
                    <a:pt x="208" y="736"/>
                  </a:cubicBezTo>
                  <a:cubicBezTo>
                    <a:pt x="104" y="696"/>
                    <a:pt x="32" y="512"/>
                    <a:pt x="16" y="400"/>
                  </a:cubicBezTo>
                  <a:cubicBezTo>
                    <a:pt x="0" y="288"/>
                    <a:pt x="56" y="128"/>
                    <a:pt x="112" y="64"/>
                  </a:cubicBezTo>
                  <a:cubicBezTo>
                    <a:pt x="168" y="0"/>
                    <a:pt x="260" y="8"/>
                    <a:pt x="352" y="16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2765425" y="3884613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Oval 24"/>
          <p:cNvSpPr>
            <a:spLocks noChangeArrowheads="1"/>
          </p:cNvSpPr>
          <p:nvPr/>
        </p:nvSpPr>
        <p:spPr bwMode="auto">
          <a:xfrm>
            <a:off x="2724150" y="2708275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3" name="Oval 29"/>
          <p:cNvSpPr>
            <a:spLocks noChangeArrowheads="1"/>
          </p:cNvSpPr>
          <p:nvPr/>
        </p:nvSpPr>
        <p:spPr bwMode="auto">
          <a:xfrm>
            <a:off x="2738438" y="2708275"/>
            <a:ext cx="228600" cy="228600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8" name="Oval 34"/>
          <p:cNvSpPr>
            <a:spLocks noChangeArrowheads="1"/>
          </p:cNvSpPr>
          <p:nvPr/>
        </p:nvSpPr>
        <p:spPr bwMode="auto">
          <a:xfrm>
            <a:off x="2714449" y="2720975"/>
            <a:ext cx="228600" cy="2286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9" name="Object 4">
            <a:extLst>
              <a:ext uri="{FF2B5EF4-FFF2-40B4-BE49-F238E27FC236}">
                <a16:creationId xmlns:a16="http://schemas.microsoft.com/office/drawing/2014/main" id="{C245AEFA-84F1-4EF4-8583-731A61CECE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4082168"/>
              </p:ext>
            </p:extLst>
          </p:nvPr>
        </p:nvGraphicFramePr>
        <p:xfrm>
          <a:off x="5716588" y="164939"/>
          <a:ext cx="1154166" cy="1093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82400" imgH="457200" progId="Equation.DSMT4">
                  <p:embed/>
                </p:oleObj>
              </mc:Choice>
              <mc:Fallback>
                <p:oleObj name="Equation" r:id="rId3" imgW="482400" imgH="457200" progId="Equation.DSMT4">
                  <p:embed/>
                  <p:pic>
                    <p:nvPicPr>
                      <p:cNvPr id="512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6588" y="164939"/>
                        <a:ext cx="1154166" cy="10939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4">
            <a:extLst>
              <a:ext uri="{FF2B5EF4-FFF2-40B4-BE49-F238E27FC236}">
                <a16:creationId xmlns:a16="http://schemas.microsoft.com/office/drawing/2014/main" id="{4B122361-36A6-4BB8-B456-27E234588D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5188132"/>
              </p:ext>
            </p:extLst>
          </p:nvPr>
        </p:nvGraphicFramePr>
        <p:xfrm>
          <a:off x="7156504" y="132979"/>
          <a:ext cx="158432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98400" imgH="457200" progId="Equation.DSMT4">
                  <p:embed/>
                </p:oleObj>
              </mc:Choice>
              <mc:Fallback>
                <p:oleObj name="Equation" r:id="rId5" imgW="698400" imgH="457200" progId="Equation.DSMT4">
                  <p:embed/>
                  <p:pic>
                    <p:nvPicPr>
                      <p:cNvPr id="29" name="Object 4">
                        <a:extLst>
                          <a:ext uri="{FF2B5EF4-FFF2-40B4-BE49-F238E27FC236}">
                            <a16:creationId xmlns:a16="http://schemas.microsoft.com/office/drawing/2014/main" id="{C245AEFA-84F1-4EF4-8583-731A61CECE8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6504" y="132979"/>
                        <a:ext cx="1584325" cy="1038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4">
            <a:extLst>
              <a:ext uri="{FF2B5EF4-FFF2-40B4-BE49-F238E27FC236}">
                <a16:creationId xmlns:a16="http://schemas.microsoft.com/office/drawing/2014/main" id="{C279314F-373C-4868-AE31-2505AC5FBE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6097365"/>
              </p:ext>
            </p:extLst>
          </p:nvPr>
        </p:nvGraphicFramePr>
        <p:xfrm>
          <a:off x="5716588" y="1477963"/>
          <a:ext cx="1268412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58720" imgH="457200" progId="Equation.DSMT4">
                  <p:embed/>
                </p:oleObj>
              </mc:Choice>
              <mc:Fallback>
                <p:oleObj name="Equation" r:id="rId7" imgW="558720" imgH="457200" progId="Equation.DSMT4">
                  <p:embed/>
                  <p:pic>
                    <p:nvPicPr>
                      <p:cNvPr id="31" name="Object 4">
                        <a:extLst>
                          <a:ext uri="{FF2B5EF4-FFF2-40B4-BE49-F238E27FC236}">
                            <a16:creationId xmlns:a16="http://schemas.microsoft.com/office/drawing/2014/main" id="{4B122361-36A6-4BB8-B456-27E234588D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6588" y="1477963"/>
                        <a:ext cx="1268412" cy="1038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val 1">
            <a:extLst>
              <a:ext uri="{FF2B5EF4-FFF2-40B4-BE49-F238E27FC236}">
                <a16:creationId xmlns:a16="http://schemas.microsoft.com/office/drawing/2014/main" id="{5494ACF3-B061-41B0-97B3-B4ECF70D7461}"/>
              </a:ext>
            </a:extLst>
          </p:cNvPr>
          <p:cNvSpPr/>
          <p:nvPr/>
        </p:nvSpPr>
        <p:spPr>
          <a:xfrm>
            <a:off x="2732001" y="2744726"/>
            <a:ext cx="205947" cy="221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3" name="Object 4">
            <a:extLst>
              <a:ext uri="{FF2B5EF4-FFF2-40B4-BE49-F238E27FC236}">
                <a16:creationId xmlns:a16="http://schemas.microsoft.com/office/drawing/2014/main" id="{46409CCF-F8FD-40CA-A9F3-8DF14D689B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0511496"/>
              </p:ext>
            </p:extLst>
          </p:nvPr>
        </p:nvGraphicFramePr>
        <p:xfrm>
          <a:off x="7156504" y="1358188"/>
          <a:ext cx="1528762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72840" imgH="482400" progId="Equation.DSMT4">
                  <p:embed/>
                </p:oleObj>
              </mc:Choice>
              <mc:Fallback>
                <p:oleObj name="Equation" r:id="rId9" imgW="672840" imgH="482400" progId="Equation.DSMT4">
                  <p:embed/>
                  <p:pic>
                    <p:nvPicPr>
                      <p:cNvPr id="32" name="Object 4">
                        <a:extLst>
                          <a:ext uri="{FF2B5EF4-FFF2-40B4-BE49-F238E27FC236}">
                            <a16:creationId xmlns:a16="http://schemas.microsoft.com/office/drawing/2014/main" id="{C279314F-373C-4868-AE31-2505AC5FBE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6504" y="1358188"/>
                        <a:ext cx="1528762" cy="1095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3">
            <a:extLst>
              <a:ext uri="{FF2B5EF4-FFF2-40B4-BE49-F238E27FC236}">
                <a16:creationId xmlns:a16="http://schemas.microsoft.com/office/drawing/2014/main" id="{4611E9F8-DA4E-989F-6B71-8730ED339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272" y="13494"/>
            <a:ext cx="55683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660066"/>
                </a:solidFill>
                <a:latin typeface="Arial" charset="0"/>
              </a:rPr>
              <a:t>What is the coordinate of the given: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59" grpId="0" animBg="1"/>
      <p:bldP spid="6174" grpId="0" autoUpdateAnimBg="0"/>
      <p:bldP spid="6168" grpId="0" animBg="1"/>
      <p:bldP spid="6173" grpId="0" animBg="1"/>
      <p:bldP spid="6178" grpId="0" animBg="1"/>
      <p:bldP spid="2" grpId="0" animBg="1"/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05" name="Group 41"/>
          <p:cNvGrpSpPr>
            <a:grpSpLocks/>
          </p:cNvGrpSpPr>
          <p:nvPr/>
        </p:nvGrpSpPr>
        <p:grpSpPr bwMode="auto">
          <a:xfrm>
            <a:off x="533400" y="1828800"/>
            <a:ext cx="4038600" cy="3733800"/>
            <a:chOff x="336" y="1152"/>
            <a:chExt cx="2232" cy="2064"/>
          </a:xfrm>
        </p:grpSpPr>
        <p:sp>
          <p:nvSpPr>
            <p:cNvPr id="11304" name="Rectangle 40"/>
            <p:cNvSpPr>
              <a:spLocks noChangeArrowheads="1"/>
            </p:cNvSpPr>
            <p:nvPr/>
          </p:nvSpPr>
          <p:spPr bwMode="auto">
            <a:xfrm>
              <a:off x="336" y="1152"/>
              <a:ext cx="2208" cy="20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85" name="Group 21"/>
            <p:cNvGrpSpPr>
              <a:grpSpLocks/>
            </p:cNvGrpSpPr>
            <p:nvPr/>
          </p:nvGrpSpPr>
          <p:grpSpPr bwMode="auto">
            <a:xfrm>
              <a:off x="336" y="1152"/>
              <a:ext cx="2232" cy="2030"/>
              <a:chOff x="900" y="360"/>
              <a:chExt cx="5580" cy="5076"/>
            </a:xfrm>
          </p:grpSpPr>
          <p:pic>
            <p:nvPicPr>
              <p:cNvPr id="11286" name="Picture 2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539" y="716"/>
                <a:ext cx="4330" cy="43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287" name="Text Box 23"/>
              <p:cNvSpPr txBox="1">
                <a:spLocks noChangeArrowheads="1"/>
              </p:cNvSpPr>
              <p:nvPr/>
            </p:nvSpPr>
            <p:spPr bwMode="auto">
              <a:xfrm>
                <a:off x="5481" y="3641"/>
                <a:ext cx="999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330</a:t>
                </a:r>
                <a:r>
                  <a:rPr lang="en-US" sz="1800">
                    <a:sym typeface="Symbol" pitchFamily="18" charset="2"/>
                  </a:rPr>
                  <a:t></a:t>
                </a:r>
                <a:endParaRPr lang="en-US" sz="1800"/>
              </a:p>
            </p:txBody>
          </p:sp>
          <p:sp>
            <p:nvSpPr>
              <p:cNvPr id="11288" name="Text Box 24"/>
              <p:cNvSpPr txBox="1">
                <a:spLocks noChangeArrowheads="1"/>
              </p:cNvSpPr>
              <p:nvPr/>
            </p:nvSpPr>
            <p:spPr bwMode="auto">
              <a:xfrm>
                <a:off x="5055" y="4160"/>
                <a:ext cx="1000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315</a:t>
                </a:r>
                <a:r>
                  <a:rPr lang="en-US" sz="1200">
                    <a:sym typeface="Symbol" pitchFamily="18" charset="2"/>
                  </a:rPr>
                  <a:t></a:t>
                </a:r>
                <a:endParaRPr lang="en-US" sz="1200"/>
              </a:p>
            </p:txBody>
          </p:sp>
          <p:sp>
            <p:nvSpPr>
              <p:cNvPr id="11289" name="Text Box 25"/>
              <p:cNvSpPr txBox="1">
                <a:spLocks noChangeArrowheads="1"/>
              </p:cNvSpPr>
              <p:nvPr/>
            </p:nvSpPr>
            <p:spPr bwMode="auto">
              <a:xfrm>
                <a:off x="4564" y="4551"/>
                <a:ext cx="1000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300</a:t>
                </a:r>
                <a:r>
                  <a:rPr lang="en-US" sz="1200">
                    <a:sym typeface="Symbol" pitchFamily="18" charset="2"/>
                  </a:rPr>
                  <a:t></a:t>
                </a:r>
                <a:endParaRPr lang="en-US" sz="1200"/>
              </a:p>
            </p:txBody>
          </p:sp>
          <p:sp>
            <p:nvSpPr>
              <p:cNvPr id="11290" name="Text Box 26"/>
              <p:cNvSpPr txBox="1">
                <a:spLocks noChangeArrowheads="1"/>
              </p:cNvSpPr>
              <p:nvPr/>
            </p:nvSpPr>
            <p:spPr bwMode="auto">
              <a:xfrm>
                <a:off x="3367" y="4932"/>
                <a:ext cx="999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270</a:t>
                </a:r>
                <a:r>
                  <a:rPr lang="en-US" sz="1200">
                    <a:sym typeface="Symbol" pitchFamily="18" charset="2"/>
                  </a:rPr>
                  <a:t></a:t>
                </a:r>
                <a:endParaRPr lang="en-US" sz="1200"/>
              </a:p>
            </p:txBody>
          </p:sp>
          <p:sp>
            <p:nvSpPr>
              <p:cNvPr id="11291" name="Text Box 27"/>
              <p:cNvSpPr txBox="1">
                <a:spLocks noChangeArrowheads="1"/>
              </p:cNvSpPr>
              <p:nvPr/>
            </p:nvSpPr>
            <p:spPr bwMode="auto">
              <a:xfrm>
                <a:off x="2066" y="4719"/>
                <a:ext cx="999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240</a:t>
                </a:r>
                <a:r>
                  <a:rPr lang="en-US" sz="1200">
                    <a:sym typeface="Symbol" pitchFamily="18" charset="2"/>
                  </a:rPr>
                  <a:t></a:t>
                </a:r>
                <a:endParaRPr lang="en-US" sz="1200"/>
              </a:p>
            </p:txBody>
          </p:sp>
          <p:sp>
            <p:nvSpPr>
              <p:cNvPr id="11292" name="Text Box 28"/>
              <p:cNvSpPr txBox="1">
                <a:spLocks noChangeArrowheads="1"/>
              </p:cNvSpPr>
              <p:nvPr/>
            </p:nvSpPr>
            <p:spPr bwMode="auto">
              <a:xfrm>
                <a:off x="1686" y="4335"/>
                <a:ext cx="1000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225</a:t>
                </a:r>
                <a:r>
                  <a:rPr lang="en-US" sz="1200">
                    <a:sym typeface="Symbol" pitchFamily="18" charset="2"/>
                  </a:rPr>
                  <a:t></a:t>
                </a:r>
                <a:endParaRPr lang="en-US" sz="1200"/>
              </a:p>
            </p:txBody>
          </p:sp>
          <p:sp>
            <p:nvSpPr>
              <p:cNvPr id="11293" name="Text Box 29"/>
              <p:cNvSpPr txBox="1">
                <a:spLocks noChangeArrowheads="1"/>
              </p:cNvSpPr>
              <p:nvPr/>
            </p:nvSpPr>
            <p:spPr bwMode="auto">
              <a:xfrm>
                <a:off x="1307" y="3891"/>
                <a:ext cx="999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210</a:t>
                </a:r>
                <a:r>
                  <a:rPr lang="en-US" sz="1200">
                    <a:sym typeface="Symbol" pitchFamily="18" charset="2"/>
                  </a:rPr>
                  <a:t></a:t>
                </a:r>
                <a:endParaRPr lang="en-US" sz="1200"/>
              </a:p>
            </p:txBody>
          </p:sp>
          <p:sp>
            <p:nvSpPr>
              <p:cNvPr id="11294" name="Text Box 30"/>
              <p:cNvSpPr txBox="1">
                <a:spLocks noChangeArrowheads="1"/>
              </p:cNvSpPr>
              <p:nvPr/>
            </p:nvSpPr>
            <p:spPr bwMode="auto">
              <a:xfrm>
                <a:off x="900" y="2535"/>
                <a:ext cx="999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180</a:t>
                </a:r>
                <a:r>
                  <a:rPr lang="en-US" sz="1200">
                    <a:sym typeface="Symbol" pitchFamily="18" charset="2"/>
                  </a:rPr>
                  <a:t></a:t>
                </a:r>
                <a:endParaRPr lang="en-US" sz="1200"/>
              </a:p>
            </p:txBody>
          </p:sp>
          <p:sp>
            <p:nvSpPr>
              <p:cNvPr id="11295" name="Text Box 31"/>
              <p:cNvSpPr txBox="1">
                <a:spLocks noChangeArrowheads="1"/>
              </p:cNvSpPr>
              <p:nvPr/>
            </p:nvSpPr>
            <p:spPr bwMode="auto">
              <a:xfrm>
                <a:off x="1247" y="1587"/>
                <a:ext cx="999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150</a:t>
                </a:r>
                <a:r>
                  <a:rPr lang="en-US" sz="1200">
                    <a:sym typeface="Symbol" pitchFamily="18" charset="2"/>
                  </a:rPr>
                  <a:t></a:t>
                </a:r>
                <a:endParaRPr lang="en-US" sz="1200"/>
              </a:p>
            </p:txBody>
          </p:sp>
          <p:sp>
            <p:nvSpPr>
              <p:cNvPr id="11296" name="Text Box 32"/>
              <p:cNvSpPr txBox="1">
                <a:spLocks noChangeArrowheads="1"/>
              </p:cNvSpPr>
              <p:nvPr/>
            </p:nvSpPr>
            <p:spPr bwMode="auto">
              <a:xfrm>
                <a:off x="1584" y="1036"/>
                <a:ext cx="943" cy="5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135</a:t>
                </a:r>
                <a:r>
                  <a:rPr lang="en-US" sz="1200">
                    <a:sym typeface="Symbol" pitchFamily="18" charset="2"/>
                  </a:rPr>
                  <a:t></a:t>
                </a:r>
                <a:endParaRPr lang="en-US" sz="1200"/>
              </a:p>
            </p:txBody>
          </p:sp>
          <p:sp>
            <p:nvSpPr>
              <p:cNvPr id="11297" name="Text Box 33"/>
              <p:cNvSpPr txBox="1">
                <a:spLocks noChangeArrowheads="1"/>
              </p:cNvSpPr>
              <p:nvPr/>
            </p:nvSpPr>
            <p:spPr bwMode="auto">
              <a:xfrm>
                <a:off x="2094" y="604"/>
                <a:ext cx="999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120</a:t>
                </a:r>
                <a:r>
                  <a:rPr lang="en-US" sz="1200">
                    <a:sym typeface="Symbol" pitchFamily="18" charset="2"/>
                  </a:rPr>
                  <a:t></a:t>
                </a:r>
                <a:endParaRPr lang="en-US" sz="1200"/>
              </a:p>
            </p:txBody>
          </p:sp>
          <p:sp>
            <p:nvSpPr>
              <p:cNvPr id="11298" name="Text Box 34"/>
              <p:cNvSpPr txBox="1">
                <a:spLocks noChangeArrowheads="1"/>
              </p:cNvSpPr>
              <p:nvPr/>
            </p:nvSpPr>
            <p:spPr bwMode="auto">
              <a:xfrm>
                <a:off x="5661" y="2641"/>
                <a:ext cx="666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0</a:t>
                </a:r>
                <a:r>
                  <a:rPr lang="en-US" sz="1200">
                    <a:sym typeface="Symbol" pitchFamily="18" charset="2"/>
                  </a:rPr>
                  <a:t></a:t>
                </a:r>
                <a:endParaRPr lang="en-US" sz="1200"/>
              </a:p>
            </p:txBody>
          </p:sp>
          <p:sp>
            <p:nvSpPr>
              <p:cNvPr id="11299" name="Text Box 35"/>
              <p:cNvSpPr txBox="1">
                <a:spLocks noChangeArrowheads="1"/>
              </p:cNvSpPr>
              <p:nvPr/>
            </p:nvSpPr>
            <p:spPr bwMode="auto">
              <a:xfrm>
                <a:off x="3392" y="360"/>
                <a:ext cx="833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90</a:t>
                </a:r>
                <a:r>
                  <a:rPr lang="en-US" sz="1800">
                    <a:sym typeface="Symbol" pitchFamily="18" charset="2"/>
                  </a:rPr>
                  <a:t></a:t>
                </a:r>
                <a:endParaRPr lang="en-US" sz="1800"/>
              </a:p>
            </p:txBody>
          </p:sp>
          <p:sp>
            <p:nvSpPr>
              <p:cNvPr id="11300" name="Text Box 36"/>
              <p:cNvSpPr txBox="1">
                <a:spLocks noChangeArrowheads="1"/>
              </p:cNvSpPr>
              <p:nvPr/>
            </p:nvSpPr>
            <p:spPr bwMode="auto">
              <a:xfrm>
                <a:off x="4564" y="688"/>
                <a:ext cx="833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60</a:t>
                </a:r>
                <a:r>
                  <a:rPr lang="en-US" sz="1200">
                    <a:sym typeface="Symbol" pitchFamily="18" charset="2"/>
                  </a:rPr>
                  <a:t></a:t>
                </a:r>
                <a:endParaRPr lang="en-US" sz="1200"/>
              </a:p>
            </p:txBody>
          </p:sp>
          <p:sp>
            <p:nvSpPr>
              <p:cNvPr id="11301" name="Text Box 37"/>
              <p:cNvSpPr txBox="1">
                <a:spLocks noChangeArrowheads="1"/>
              </p:cNvSpPr>
              <p:nvPr/>
            </p:nvSpPr>
            <p:spPr bwMode="auto">
              <a:xfrm>
                <a:off x="5405" y="1507"/>
                <a:ext cx="833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30</a:t>
                </a:r>
                <a:r>
                  <a:rPr lang="en-US" sz="1200">
                    <a:sym typeface="Symbol" pitchFamily="18" charset="2"/>
                  </a:rPr>
                  <a:t></a:t>
                </a:r>
                <a:endParaRPr lang="en-US" sz="1200"/>
              </a:p>
            </p:txBody>
          </p:sp>
          <p:sp>
            <p:nvSpPr>
              <p:cNvPr id="11302" name="Text Box 38"/>
              <p:cNvSpPr txBox="1">
                <a:spLocks noChangeArrowheads="1"/>
              </p:cNvSpPr>
              <p:nvPr/>
            </p:nvSpPr>
            <p:spPr bwMode="auto">
              <a:xfrm>
                <a:off x="5064" y="1024"/>
                <a:ext cx="833" cy="5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45</a:t>
                </a:r>
                <a:r>
                  <a:rPr lang="en-US" sz="1200">
                    <a:sym typeface="Symbol" pitchFamily="18" charset="2"/>
                  </a:rPr>
                  <a:t></a:t>
                </a:r>
                <a:endParaRPr lang="en-US" sz="1200"/>
              </a:p>
            </p:txBody>
          </p:sp>
        </p:grpSp>
      </p:grpSp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304800" y="533400"/>
            <a:ext cx="861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60066"/>
                </a:solidFill>
                <a:latin typeface="Arial" charset="0"/>
              </a:rPr>
              <a:t>Polar coordinates can also be given with the angle in degrees.</a:t>
            </a:r>
          </a:p>
        </p:txBody>
      </p:sp>
      <p:sp>
        <p:nvSpPr>
          <p:cNvPr id="11306" name="Text Box 42"/>
          <p:cNvSpPr txBox="1">
            <a:spLocks noChangeArrowheads="1"/>
          </p:cNvSpPr>
          <p:nvPr/>
        </p:nvSpPr>
        <p:spPr bwMode="auto">
          <a:xfrm>
            <a:off x="5562600" y="1447800"/>
            <a:ext cx="2286000" cy="7620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(8, 210</a:t>
            </a:r>
            <a:r>
              <a:rPr lang="en-US" sz="4400">
                <a:cs typeface="Times New Roman" pitchFamily="18" charset="0"/>
              </a:rPr>
              <a:t>°)</a:t>
            </a:r>
            <a:endParaRPr lang="en-US" sz="4400"/>
          </a:p>
        </p:txBody>
      </p:sp>
      <p:sp>
        <p:nvSpPr>
          <p:cNvPr id="11307" name="Text Box 43"/>
          <p:cNvSpPr txBox="1">
            <a:spLocks noChangeArrowheads="1"/>
          </p:cNvSpPr>
          <p:nvPr/>
        </p:nvSpPr>
        <p:spPr bwMode="auto">
          <a:xfrm>
            <a:off x="5638800" y="2743200"/>
            <a:ext cx="2590800" cy="762000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(6, -120</a:t>
            </a:r>
            <a:r>
              <a:rPr lang="en-US" sz="4400">
                <a:cs typeface="Times New Roman" pitchFamily="18" charset="0"/>
              </a:rPr>
              <a:t>°)</a:t>
            </a:r>
            <a:endParaRPr lang="en-US" sz="4400"/>
          </a:p>
        </p:txBody>
      </p:sp>
      <p:sp>
        <p:nvSpPr>
          <p:cNvPr id="11308" name="Text Box 44"/>
          <p:cNvSpPr txBox="1">
            <a:spLocks noChangeArrowheads="1"/>
          </p:cNvSpPr>
          <p:nvPr/>
        </p:nvSpPr>
        <p:spPr bwMode="auto">
          <a:xfrm>
            <a:off x="5562600" y="3962400"/>
            <a:ext cx="2514600" cy="7620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(-5, 300</a:t>
            </a:r>
            <a:r>
              <a:rPr lang="en-US" sz="4400">
                <a:cs typeface="Times New Roman" pitchFamily="18" charset="0"/>
              </a:rPr>
              <a:t>°)</a:t>
            </a:r>
            <a:endParaRPr lang="en-US" sz="4400"/>
          </a:p>
        </p:txBody>
      </p:sp>
      <p:sp>
        <p:nvSpPr>
          <p:cNvPr id="11309" name="Oval 45"/>
          <p:cNvSpPr>
            <a:spLocks noChangeArrowheads="1"/>
          </p:cNvSpPr>
          <p:nvPr/>
        </p:nvSpPr>
        <p:spPr bwMode="auto">
          <a:xfrm>
            <a:off x="1371600" y="4248150"/>
            <a:ext cx="152400" cy="1524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0" name="Oval 46"/>
          <p:cNvSpPr>
            <a:spLocks noChangeArrowheads="1"/>
          </p:cNvSpPr>
          <p:nvPr/>
        </p:nvSpPr>
        <p:spPr bwMode="auto">
          <a:xfrm>
            <a:off x="2009775" y="4438650"/>
            <a:ext cx="152400" cy="152400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1" name="Oval 47"/>
          <p:cNvSpPr>
            <a:spLocks noChangeArrowheads="1"/>
          </p:cNvSpPr>
          <p:nvPr/>
        </p:nvSpPr>
        <p:spPr bwMode="auto">
          <a:xfrm>
            <a:off x="2076450" y="2876550"/>
            <a:ext cx="152400" cy="1524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2" name="Text Box 48"/>
          <p:cNvSpPr txBox="1">
            <a:spLocks noChangeArrowheads="1"/>
          </p:cNvSpPr>
          <p:nvPr/>
        </p:nvSpPr>
        <p:spPr bwMode="auto">
          <a:xfrm>
            <a:off x="5486400" y="5334000"/>
            <a:ext cx="2514600" cy="76200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(-3, 540</a:t>
            </a:r>
            <a:r>
              <a:rPr lang="en-US" sz="4400">
                <a:cs typeface="Times New Roman" pitchFamily="18" charset="0"/>
              </a:rPr>
              <a:t>°)</a:t>
            </a:r>
            <a:endParaRPr lang="en-US" sz="4400"/>
          </a:p>
        </p:txBody>
      </p:sp>
      <p:sp>
        <p:nvSpPr>
          <p:cNvPr id="11314" name="Oval 50"/>
          <p:cNvSpPr>
            <a:spLocks noChangeArrowheads="1"/>
          </p:cNvSpPr>
          <p:nvPr/>
        </p:nvSpPr>
        <p:spPr bwMode="auto">
          <a:xfrm>
            <a:off x="2952750" y="3590925"/>
            <a:ext cx="152400" cy="1524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6" grpId="0" animBg="1" autoUpdateAnimBg="0"/>
      <p:bldP spid="11307" grpId="0" animBg="1" autoUpdateAnimBg="0"/>
      <p:bldP spid="11308" grpId="0" animBg="1" autoUpdateAnimBg="0"/>
      <p:bldP spid="11309" grpId="0" animBg="1"/>
      <p:bldP spid="11310" grpId="0" animBg="1"/>
      <p:bldP spid="11311" grpId="0" animBg="1"/>
      <p:bldP spid="11312" grpId="0" animBg="1" autoUpdateAnimBg="0"/>
      <p:bldP spid="113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raph pap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19200"/>
            <a:ext cx="4297363" cy="3692525"/>
          </a:xfrm>
          <a:prstGeom prst="rect">
            <a:avLst/>
          </a:prstGeom>
          <a:noFill/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762000" y="193243"/>
            <a:ext cx="77997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660066"/>
                </a:solidFill>
                <a:latin typeface="Arial" charset="0"/>
              </a:rPr>
              <a:t>Converting from rectangular coordinate system to polar coordinate system.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505200" y="1143000"/>
            <a:ext cx="990600" cy="519113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(3, 4)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971800" y="1905000"/>
            <a:ext cx="381000" cy="64135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latin typeface="Arial" charset="0"/>
              </a:rPr>
              <a:t>r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095625" y="2371725"/>
            <a:ext cx="533400" cy="64135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latin typeface="Arial" charset="0"/>
                <a:sym typeface="Symbol" pitchFamily="18" charset="2"/>
              </a:rPr>
              <a:t></a:t>
            </a:r>
            <a:endParaRPr lang="en-US" sz="3600" b="1" i="1">
              <a:latin typeface="Arial" charset="0"/>
            </a:endParaRP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 flipV="1">
            <a:off x="2819400" y="1712913"/>
            <a:ext cx="1171575" cy="13350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3856038" y="162877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257800" y="1295400"/>
            <a:ext cx="3429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Based on the trig you know can you see how to find </a:t>
            </a:r>
            <a:r>
              <a:rPr lang="en-US" b="1" i="1">
                <a:solidFill>
                  <a:schemeClr val="accent2"/>
                </a:solidFill>
                <a:latin typeface="Arial" charset="0"/>
              </a:rPr>
              <a:t>r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 and </a:t>
            </a:r>
            <a:r>
              <a:rPr lang="en-US" b="1" i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</a:t>
            </a:r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?</a:t>
            </a:r>
            <a:endParaRPr lang="en-US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3962400" y="1905000"/>
            <a:ext cx="0" cy="10668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4038600" y="2209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Arial" charset="0"/>
              </a:rPr>
              <a:t>4</a:t>
            </a: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2835275" y="3019425"/>
            <a:ext cx="11430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3276600" y="2971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Arial" charset="0"/>
              </a:rPr>
              <a:t>3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6019800" y="34290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latin typeface="Arial" charset="0"/>
              </a:rPr>
              <a:t>r = </a:t>
            </a:r>
            <a:r>
              <a:rPr lang="en-US" sz="3600" b="1">
                <a:latin typeface="Arial" charset="0"/>
              </a:rPr>
              <a:t>5</a:t>
            </a:r>
          </a:p>
        </p:txBody>
      </p:sp>
      <p:graphicFrame>
        <p:nvGraphicFramePr>
          <p:cNvPr id="7185" name="Object 17"/>
          <p:cNvGraphicFramePr>
            <a:graphicFrameLocks noChangeAspect="1"/>
          </p:cNvGraphicFramePr>
          <p:nvPr/>
        </p:nvGraphicFramePr>
        <p:xfrm>
          <a:off x="5715000" y="2590800"/>
          <a:ext cx="21209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36560" imgH="203040" progId="Equation.3">
                  <p:embed/>
                </p:oleObj>
              </mc:Choice>
              <mc:Fallback>
                <p:oleObj name="Equation" r:id="rId3" imgW="736560" imgH="20304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590800"/>
                        <a:ext cx="2120900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6" name="Object 18"/>
          <p:cNvGraphicFramePr>
            <a:graphicFrameLocks noChangeAspect="1"/>
          </p:cNvGraphicFramePr>
          <p:nvPr/>
        </p:nvGraphicFramePr>
        <p:xfrm>
          <a:off x="5715000" y="4114800"/>
          <a:ext cx="175260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96880" imgH="393480" progId="Equation.3">
                  <p:embed/>
                </p:oleObj>
              </mc:Choice>
              <mc:Fallback>
                <p:oleObj name="Equation" r:id="rId5" imgW="596880" imgH="39348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114800"/>
                        <a:ext cx="1752600" cy="115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6435972"/>
              </p:ext>
            </p:extLst>
          </p:nvPr>
        </p:nvGraphicFramePr>
        <p:xfrm>
          <a:off x="5580112" y="5562600"/>
          <a:ext cx="3346450" cy="1072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46040" imgH="431640" progId="Equation.DSMT4">
                  <p:embed/>
                </p:oleObj>
              </mc:Choice>
              <mc:Fallback>
                <p:oleObj name="Equation" r:id="rId7" imgW="1346040" imgH="43164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5562600"/>
                        <a:ext cx="3346450" cy="10724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2895600" y="51054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Arial" charset="0"/>
              </a:rPr>
              <a:t>We'll find </a:t>
            </a:r>
            <a:r>
              <a:rPr lang="en-US" b="1" i="1">
                <a:solidFill>
                  <a:srgbClr val="FF3300"/>
                </a:solidFill>
                <a:latin typeface="Arial" charset="0"/>
                <a:sym typeface="Symbol" pitchFamily="18" charset="2"/>
              </a:rPr>
              <a:t> </a:t>
            </a:r>
            <a:r>
              <a:rPr lang="en-US" b="1">
                <a:solidFill>
                  <a:srgbClr val="FF3300"/>
                </a:solidFill>
                <a:latin typeface="Arial" charset="0"/>
                <a:sym typeface="Symbol" pitchFamily="18" charset="2"/>
              </a:rPr>
              <a:t>in radians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3352800" y="5791200"/>
            <a:ext cx="2011288" cy="64633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/>
              <a:t>(5, 0.927)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101600" y="5883275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66"/>
                </a:solidFill>
                <a:latin typeface="Arial" charset="0"/>
              </a:rPr>
              <a:t>polar coordinates are: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1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3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3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200"/>
                            </p:stCondLst>
                            <p:childTnLst>
                              <p:par>
                                <p:cTn id="7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75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75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animBg="1" autoUpdateAnimBg="0"/>
      <p:bldP spid="7177" grpId="0" animBg="1" autoUpdateAnimBg="0"/>
      <p:bldP spid="7175" grpId="0" animBg="1"/>
      <p:bldP spid="7178" grpId="0" autoUpdateAnimBg="0"/>
      <p:bldP spid="7179" grpId="0" animBg="1"/>
      <p:bldP spid="7180" grpId="0" autoUpdateAnimBg="0"/>
      <p:bldP spid="7181" grpId="0" animBg="1"/>
      <p:bldP spid="7182" grpId="0" autoUpdateAnimBg="0"/>
      <p:bldP spid="7184" grpId="0" autoUpdateAnimBg="0"/>
      <p:bldP spid="7188" grpId="0" autoUpdateAnimBg="0"/>
      <p:bldP spid="7189" grpId="0" animBg="1" autoUpdateAnimBg="0"/>
      <p:bldP spid="719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graph pap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19200"/>
            <a:ext cx="4297363" cy="3692525"/>
          </a:xfrm>
          <a:prstGeom prst="rect">
            <a:avLst/>
          </a:prstGeom>
          <a:noFill/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28600" y="152400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660066"/>
                </a:solidFill>
                <a:latin typeface="Arial" charset="0"/>
              </a:rPr>
              <a:t>Generalizing to find formulas for converting from rectangular to polar coordinates.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505200" y="1143000"/>
            <a:ext cx="990600" cy="519113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(</a:t>
            </a:r>
            <a:r>
              <a:rPr lang="en-US" sz="2800" b="1" i="1"/>
              <a:t>x</a:t>
            </a:r>
            <a:r>
              <a:rPr lang="en-US" sz="2800" b="1"/>
              <a:t>, </a:t>
            </a:r>
            <a:r>
              <a:rPr lang="en-US" sz="2800" b="1" i="1"/>
              <a:t>y</a:t>
            </a:r>
            <a:r>
              <a:rPr lang="en-US" sz="2800" b="1"/>
              <a:t>)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971800" y="1905000"/>
            <a:ext cx="381000" cy="64135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latin typeface="Arial" charset="0"/>
              </a:rPr>
              <a:t>r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095625" y="2371725"/>
            <a:ext cx="533400" cy="64135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latin typeface="Arial" charset="0"/>
                <a:sym typeface="Symbol" pitchFamily="18" charset="2"/>
              </a:rPr>
              <a:t></a:t>
            </a:r>
            <a:endParaRPr lang="en-US" sz="3600" b="1" i="1">
              <a:latin typeface="Arial" charset="0"/>
            </a:endParaRP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V="1">
            <a:off x="2819400" y="1712913"/>
            <a:ext cx="1171575" cy="13350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3856038" y="162877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3962400" y="1905000"/>
            <a:ext cx="0" cy="10668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038600" y="2209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latin typeface="Arial" charset="0"/>
              </a:rPr>
              <a:t>y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2835275" y="3019425"/>
            <a:ext cx="11430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276600" y="2971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latin typeface="Arial" charset="0"/>
              </a:rPr>
              <a:t>x</a:t>
            </a:r>
          </a:p>
        </p:txBody>
      </p:sp>
      <p:graphicFrame>
        <p:nvGraphicFramePr>
          <p:cNvPr id="8209" name="Object 17"/>
          <p:cNvGraphicFramePr>
            <a:graphicFrameLocks noChangeAspect="1"/>
          </p:cNvGraphicFramePr>
          <p:nvPr/>
        </p:nvGraphicFramePr>
        <p:xfrm>
          <a:off x="5715000" y="1371600"/>
          <a:ext cx="2193925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61760" imgH="228600" progId="Equation.3">
                  <p:embed/>
                </p:oleObj>
              </mc:Choice>
              <mc:Fallback>
                <p:oleObj name="Equation" r:id="rId3" imgW="761760" imgH="2286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371600"/>
                        <a:ext cx="2193925" cy="658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0" name="Object 18"/>
          <p:cNvGraphicFramePr>
            <a:graphicFrameLocks noChangeAspect="1"/>
          </p:cNvGraphicFramePr>
          <p:nvPr/>
        </p:nvGraphicFramePr>
        <p:xfrm>
          <a:off x="5867400" y="3733800"/>
          <a:ext cx="1789113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09480" imgH="393480" progId="Equation.3">
                  <p:embed/>
                </p:oleObj>
              </mc:Choice>
              <mc:Fallback>
                <p:oleObj name="Equation" r:id="rId5" imgW="609480" imgH="39348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733800"/>
                        <a:ext cx="1789113" cy="115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6" name="Object 24"/>
          <p:cNvGraphicFramePr>
            <a:graphicFrameLocks noChangeAspect="1"/>
          </p:cNvGraphicFramePr>
          <p:nvPr/>
        </p:nvGraphicFramePr>
        <p:xfrm>
          <a:off x="5700713" y="2289175"/>
          <a:ext cx="2376487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25480" imgH="279360" progId="Equation.3">
                  <p:embed/>
                </p:oleObj>
              </mc:Choice>
              <mc:Fallback>
                <p:oleObj name="Equation" r:id="rId7" imgW="825480" imgH="27936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0713" y="2289175"/>
                        <a:ext cx="2376487" cy="8048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7" name="Object 25"/>
          <p:cNvGraphicFramePr>
            <a:graphicFrameLocks noChangeAspect="1"/>
          </p:cNvGraphicFramePr>
          <p:nvPr/>
        </p:nvGraphicFramePr>
        <p:xfrm>
          <a:off x="5684838" y="4973638"/>
          <a:ext cx="2460625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838080" imgH="431640" progId="Equation.3">
                  <p:embed/>
                </p:oleObj>
              </mc:Choice>
              <mc:Fallback>
                <p:oleObj name="Equation" r:id="rId9" imgW="838080" imgH="43164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4838" y="4973638"/>
                        <a:ext cx="2460625" cy="12668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7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 autoUpdateAnimBg="0"/>
      <p:bldP spid="8198" grpId="0" animBg="1" autoUpdateAnimBg="0"/>
      <p:bldP spid="8199" grpId="0" animBg="1"/>
      <p:bldP spid="8203" grpId="0" animBg="1"/>
      <p:bldP spid="8204" grpId="0" autoUpdateAnimBg="0"/>
      <p:bldP spid="8205" grpId="0" animBg="1"/>
      <p:bldP spid="8206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cKBAlgP8">
  <a:themeElements>
    <a:clrScheme name="McKBAlgP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cKBAlgP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rgbClr val="0073BC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rgbClr val="0073BC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McKBAlgP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2539</TotalTime>
  <Words>889</Words>
  <Application>Microsoft Office PowerPoint</Application>
  <PresentationFormat>On-screen Show (4:3)</PresentationFormat>
  <Paragraphs>153</Paragraphs>
  <Slides>28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9" baseType="lpstr">
      <vt:lpstr>Arial</vt:lpstr>
      <vt:lpstr>Calibri</vt:lpstr>
      <vt:lpstr>Cambria Math</vt:lpstr>
      <vt:lpstr>Symbol</vt:lpstr>
      <vt:lpstr>Times New Roman</vt:lpstr>
      <vt:lpstr>Wingdings</vt:lpstr>
      <vt:lpstr>Default Design</vt:lpstr>
      <vt:lpstr>McKBAlgP8</vt:lpstr>
      <vt:lpstr>Microsoft WordArt 3.2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Warm-up – Polar-to-Rectangular Conversion</vt:lpstr>
      <vt:lpstr>PowerPoint Presentation</vt:lpstr>
      <vt:lpstr>Coordinate Conversion</vt:lpstr>
      <vt:lpstr>Equation Conversion – Rectangular to Polar</vt:lpstr>
      <vt:lpstr>PowerPoint Presentation</vt:lpstr>
      <vt:lpstr>PowerPoint Presentation</vt:lpstr>
      <vt:lpstr>PowerPoint Presentation</vt:lpstr>
      <vt:lpstr>One More:  Write the following rectangular equation in polar form for r</vt:lpstr>
      <vt:lpstr>Write Polar Equation in Rectangular Form</vt:lpstr>
      <vt:lpstr>Example 5 – Converting Polar Equations to Rectangular Form</vt:lpstr>
      <vt:lpstr>Example 5 – Solution</vt:lpstr>
      <vt:lpstr>Example 5 – Solution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Haider</dc:creator>
  <cp:lastModifiedBy>Qayumi, Enayat</cp:lastModifiedBy>
  <cp:revision>101</cp:revision>
  <dcterms:created xsi:type="dcterms:W3CDTF">2003-10-17T01:37:32Z</dcterms:created>
  <dcterms:modified xsi:type="dcterms:W3CDTF">2024-04-08T20:30:53Z</dcterms:modified>
</cp:coreProperties>
</file>