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0" r:id="rId5"/>
    <p:sldId id="273" r:id="rId6"/>
    <p:sldId id="276" r:id="rId7"/>
    <p:sldId id="278" r:id="rId8"/>
    <p:sldId id="279" r:id="rId9"/>
    <p:sldId id="280" r:id="rId10"/>
    <p:sldId id="283" r:id="rId11"/>
    <p:sldId id="274" r:id="rId12"/>
    <p:sldId id="281" r:id="rId13"/>
    <p:sldId id="275" r:id="rId14"/>
    <p:sldId id="271" r:id="rId15"/>
    <p:sldId id="272" r:id="rId16"/>
    <p:sldId id="277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ECAF"/>
    <a:srgbClr val="0000FF"/>
    <a:srgbClr val="FF3300"/>
    <a:srgbClr val="FFFF99"/>
    <a:srgbClr val="FFCC00"/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4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0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0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1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4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1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D288-4A0D-4191-988C-0258A161A5F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0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2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2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2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7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0.png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12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5.png"/><Relationship Id="rId5" Type="http://schemas.openxmlformats.org/officeDocument/2006/relationships/image" Target="../media/image16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3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36.png"/><Relationship Id="rId3" Type="http://schemas.openxmlformats.org/officeDocument/2006/relationships/image" Target="../media/image110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1.png"/><Relationship Id="rId16" Type="http://schemas.openxmlformats.org/officeDocument/2006/relationships/image" Target="../media/image1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141.png"/><Relationship Id="rId10" Type="http://schemas.openxmlformats.org/officeDocument/2006/relationships/image" Target="../media/image130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56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59.png"/><Relationship Id="rId18" Type="http://schemas.openxmlformats.org/officeDocument/2006/relationships/image" Target="../media/image102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17" Type="http://schemas.openxmlformats.org/officeDocument/2006/relationships/image" Target="../media/image101.png"/><Relationship Id="rId2" Type="http://schemas.openxmlformats.org/officeDocument/2006/relationships/image" Target="../media/image87.png"/><Relationship Id="rId16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5" Type="http://schemas.openxmlformats.org/officeDocument/2006/relationships/image" Target="../media/image99.png"/><Relationship Id="rId10" Type="http://schemas.openxmlformats.org/officeDocument/2006/relationships/image" Target="../media/image95.png"/><Relationship Id="rId19" Type="http://schemas.openxmlformats.org/officeDocument/2006/relationships/image" Target="../media/image103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 – (CONICS)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136" y="52508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Ellipse – a set of points in a plane whose distances from two fixed points is a constant.</a:t>
            </a:r>
          </a:p>
        </p:txBody>
      </p:sp>
      <p:pic>
        <p:nvPicPr>
          <p:cNvPr id="6" name="Picture 5" descr="http://academic.sun.ac.za/mathed/shoma/assets/coni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82090"/>
            <a:ext cx="7467600" cy="461391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819400" y="2209800"/>
            <a:ext cx="496369" cy="390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2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Eccentricity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F789F5-2794-2103-FD73-4750D5668995}"/>
              </a:ext>
            </a:extLst>
          </p:cNvPr>
          <p:cNvSpPr txBox="1"/>
          <p:nvPr/>
        </p:nvSpPr>
        <p:spPr>
          <a:xfrm>
            <a:off x="304800" y="1143000"/>
            <a:ext cx="86106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The eccentricity </a:t>
            </a:r>
            <a:r>
              <a:rPr lang="en-US" sz="3200" i="1" dirty="0"/>
              <a:t>e</a:t>
            </a:r>
            <a:r>
              <a:rPr lang="en-US" sz="3200" dirty="0"/>
              <a:t> of an ellipse is given by the ratio: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eccentricity will be 0 &lt; </a:t>
            </a:r>
            <a:r>
              <a:rPr lang="en-US" sz="3200" i="1" dirty="0"/>
              <a:t>e </a:t>
            </a:r>
            <a:r>
              <a:rPr lang="en-US" sz="3200" dirty="0"/>
              <a:t>&lt; 1.</a:t>
            </a:r>
          </a:p>
          <a:p>
            <a:endParaRPr lang="en-US" sz="3200" dirty="0"/>
          </a:p>
          <a:p>
            <a:r>
              <a:rPr lang="en-US" sz="3200" dirty="0"/>
              <a:t>The smaller the eccentricity, the more circular the ellipse.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5AD35F7-2B62-B0A1-4DB4-19F36C5FD1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775513"/>
              </p:ext>
            </p:extLst>
          </p:nvPr>
        </p:nvGraphicFramePr>
        <p:xfrm>
          <a:off x="6400800" y="1600200"/>
          <a:ext cx="11430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880" imgH="393480" progId="Equation.DSMT4">
                  <p:embed/>
                </p:oleObj>
              </mc:Choice>
              <mc:Fallback>
                <p:oleObj name="Equation" r:id="rId2" imgW="38088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DC84AA2-7B81-424F-B1AD-AE6C3E81CC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00200"/>
                        <a:ext cx="1143000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77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2671" y="5699206"/>
                <a:ext cx="2343684" cy="855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71" y="5699206"/>
                <a:ext cx="2343684" cy="8559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0" y="1414071"/>
            <a:ext cx="3636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Vertices of major axis: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011" y="2799066"/>
                <a:ext cx="14478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=144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011" y="2799066"/>
                <a:ext cx="144780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-2137" y="2337401"/>
            <a:ext cx="340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Vertices of the minor axis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305" y="4687904"/>
                <a:ext cx="15869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=100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5" y="4687904"/>
                <a:ext cx="158690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4305" y="3765934"/>
                <a:ext cx="1978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5" y="3765934"/>
                <a:ext cx="19782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491" y="2799066"/>
                <a:ext cx="14965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=±12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1" y="2799066"/>
                <a:ext cx="149652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988" y="5142197"/>
                <a:ext cx="28432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−10,0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(10,0)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8" y="5142197"/>
                <a:ext cx="2843248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23505" y="4689264"/>
                <a:ext cx="14069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=±10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505" y="4689264"/>
                <a:ext cx="1406907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1875736"/>
                <a:ext cx="29392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0,12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(0,−12)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75736"/>
                <a:ext cx="293922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829380" y="3294587"/>
                <a:ext cx="15344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=44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380" y="3294587"/>
                <a:ext cx="153443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9143" y="3251049"/>
                <a:ext cx="1785011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𝑐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=±2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11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3" y="3251049"/>
                <a:ext cx="1785011" cy="50520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-2137" y="523220"/>
                <a:ext cx="914913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Find the equation of an ellipse given a vertex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0,12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and a focus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0,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).  Graph the ellipse. Assume </a:t>
                </a:r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 center of (0, 0).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37" y="523220"/>
                <a:ext cx="9149133" cy="830997"/>
              </a:xfrm>
              <a:prstGeom prst="rect">
                <a:avLst/>
              </a:prstGeom>
              <a:blipFill>
                <a:blip r:embed="rId12"/>
                <a:stretch>
                  <a:fillRect l="-1067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94499"/>
            <a:ext cx="2688364" cy="268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6374893" y="4165287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sym typeface="Symbol"/>
              </a:rPr>
              <a:t>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153400" y="415401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sym typeface="Symbol"/>
              </a:rPr>
              <a:t>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76690" y="308518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76690" y="518836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546343" y="3294587"/>
            <a:ext cx="1735733" cy="2078442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276690" y="3525419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72377" y="478630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143" y="4227599"/>
                <a:ext cx="24272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=144−44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3" y="4227599"/>
                <a:ext cx="2427212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71745" y="5699206"/>
                <a:ext cx="2693839" cy="833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144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745" y="5699206"/>
                <a:ext cx="2693839" cy="83343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028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41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6" grpId="0"/>
      <p:bldP spid="48" grpId="0"/>
      <p:bldP spid="55" grpId="0"/>
      <p:bldP spid="59" grpId="0"/>
      <p:bldP spid="65" grpId="0"/>
      <p:bldP spid="66" grpId="0"/>
      <p:bldP spid="6" grpId="0" animBg="1"/>
      <p:bldP spid="67" grpId="0"/>
      <p:bldP spid="68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F15A4-5FE3-4274-8541-7EF53707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856" y="711325"/>
            <a:ext cx="8609744" cy="4525963"/>
          </a:xfrm>
        </p:spPr>
        <p:txBody>
          <a:bodyPr/>
          <a:lstStyle/>
          <a:p>
            <a:r>
              <a:rPr lang="en-US" dirty="0"/>
              <a:t>Find the standard form of the equation of the ellipse having foci at (0,1) and (4,1) and a major axis length 6.</a:t>
            </a:r>
          </a:p>
          <a:p>
            <a:r>
              <a:rPr lang="en-US" dirty="0"/>
              <a:t>What do we need in order to write an equation?</a:t>
            </a:r>
          </a:p>
          <a:p>
            <a:r>
              <a:rPr lang="en-US" dirty="0"/>
              <a:t>Indirectly you are given what?</a:t>
            </a:r>
          </a:p>
          <a:p>
            <a:r>
              <a:rPr lang="en-US" dirty="0"/>
              <a:t> a, c, and center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CD1747-2C8F-B2A3-46FD-4E893E4F7F2B}"/>
                  </a:ext>
                </a:extLst>
              </p:cNvPr>
              <p:cNvSpPr txBox="1"/>
              <p:nvPr/>
            </p:nvSpPr>
            <p:spPr>
              <a:xfrm>
                <a:off x="585652" y="4445800"/>
                <a:ext cx="1978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CD1747-2C8F-B2A3-46FD-4E893E4F7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52" y="4445800"/>
                <a:ext cx="1978203" cy="461665"/>
              </a:xfrm>
              <a:prstGeom prst="rect">
                <a:avLst/>
              </a:prstGeom>
              <a:blipFill>
                <a:blip r:embed="rId2"/>
                <a:stretch>
                  <a:fillRect l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D427E0-B77B-EDFA-6B42-AE90D2CC5CE2}"/>
                  </a:ext>
                </a:extLst>
              </p:cNvPr>
              <p:cNvSpPr txBox="1"/>
              <p:nvPr/>
            </p:nvSpPr>
            <p:spPr>
              <a:xfrm>
                <a:off x="567647" y="5095570"/>
                <a:ext cx="24272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9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D427E0-B77B-EDFA-6B42-AE90D2CC5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47" y="5095570"/>
                <a:ext cx="2427212" cy="461665"/>
              </a:xfrm>
              <a:prstGeom prst="rect">
                <a:avLst/>
              </a:prstGeom>
              <a:blipFill>
                <a:blip r:embed="rId3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7B6153-42AC-D46F-2B6D-4D6B370E8C65}"/>
                  </a:ext>
                </a:extLst>
              </p:cNvPr>
              <p:cNvSpPr txBox="1"/>
              <p:nvPr/>
            </p:nvSpPr>
            <p:spPr>
              <a:xfrm>
                <a:off x="580490" y="5633971"/>
                <a:ext cx="1590480" cy="51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solidFill>
                      <a:srgbClr val="00B050"/>
                    </a:solidFill>
                    <a:cs typeface="Times New Roman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7B6153-42AC-D46F-2B6D-4D6B370E8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90" y="5633971"/>
                <a:ext cx="1590480" cy="512704"/>
              </a:xfrm>
              <a:prstGeom prst="rect">
                <a:avLst/>
              </a:prstGeom>
              <a:blipFill>
                <a:blip r:embed="rId4"/>
                <a:stretch>
                  <a:fillRect l="-5747" t="-2381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9E0088B-5E9A-D1DC-3672-24F2720FF9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383397"/>
              </p:ext>
            </p:extLst>
          </p:nvPr>
        </p:nvGraphicFramePr>
        <p:xfrm>
          <a:off x="4007988" y="4504535"/>
          <a:ext cx="440148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040" imgH="660240" progId="Equation.DSMT4">
                  <p:embed/>
                </p:oleObj>
              </mc:Choice>
              <mc:Fallback>
                <p:oleObj name="Equation" r:id="rId5" imgW="1346040" imgH="6602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17565D21-BAE8-F7E8-D734-E95B1AA37C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988" y="4504535"/>
                        <a:ext cx="4401486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E84DE49-764C-A08C-F24C-9CF98A1F8D3B}"/>
              </a:ext>
            </a:extLst>
          </p:cNvPr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Ellipse Last one</a:t>
            </a:r>
          </a:p>
        </p:txBody>
      </p:sp>
    </p:spTree>
    <p:extLst>
      <p:ext uri="{BB962C8B-B14F-4D97-AF65-F5344CB8AC3E}">
        <p14:creationId xmlns:p14="http://schemas.microsoft.com/office/powerpoint/2010/main" val="152105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83" y="3645267"/>
            <a:ext cx="3640467" cy="3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376" y="3653894"/>
            <a:ext cx="2590799" cy="305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7" y="609600"/>
            <a:ext cx="8991600" cy="3011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88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10.2 – The Ellipse</a:t>
            </a:r>
          </a:p>
        </p:txBody>
      </p:sp>
      <p:pic>
        <p:nvPicPr>
          <p:cNvPr id="23" name="Picture 3" descr="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40" y="3352800"/>
            <a:ext cx="45529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3485" y="558229"/>
            <a:ext cx="9144000" cy="3128665"/>
            <a:chOff x="-2136" y="1295400"/>
            <a:chExt cx="9144000" cy="3128665"/>
          </a:xfrm>
        </p:grpSpPr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95400"/>
              <a:ext cx="9141864" cy="304800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-2136" y="3962400"/>
              <a:ext cx="91440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1F6D737E-6011-4D5D-9C3A-4ABC2AE26986}"/>
              </a:ext>
            </a:extLst>
          </p:cNvPr>
          <p:cNvSpPr/>
          <p:nvPr/>
        </p:nvSpPr>
        <p:spPr>
          <a:xfrm>
            <a:off x="6096000" y="2209800"/>
            <a:ext cx="1905000" cy="609600"/>
          </a:xfrm>
          <a:prstGeom prst="rect">
            <a:avLst/>
          </a:prstGeom>
          <a:solidFill>
            <a:srgbClr val="FFFFCC"/>
          </a:solidFill>
          <a:ln>
            <a:solidFill>
              <a:srgbClr val="FFE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D74865C-EAD3-4C4C-BCB2-0F01B3F249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173634"/>
              </p:ext>
            </p:extLst>
          </p:nvPr>
        </p:nvGraphicFramePr>
        <p:xfrm>
          <a:off x="6304756" y="2264420"/>
          <a:ext cx="148748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203040" progId="Equation.DSMT4">
                  <p:embed/>
                </p:oleObj>
              </mc:Choice>
              <mc:Fallback>
                <p:oleObj name="Equation" r:id="rId4" imgW="76176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38694A4-A68E-462A-8FDB-0866A02FA2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4756" y="2264420"/>
                        <a:ext cx="148748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14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10.2 – The Ellipse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2136" y="523220"/>
            <a:ext cx="9072098" cy="3362980"/>
            <a:chOff x="-2136" y="523220"/>
            <a:chExt cx="9072098" cy="38100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64" y="523220"/>
              <a:ext cx="9000198" cy="381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-2136" y="3810000"/>
              <a:ext cx="906996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9764" y="3810000"/>
              <a:ext cx="90001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3" descr="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86200"/>
            <a:ext cx="3048000" cy="279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DF0203D-64C2-4E09-85B0-D54FEE54380E}"/>
              </a:ext>
            </a:extLst>
          </p:cNvPr>
          <p:cNvSpPr/>
          <p:nvPr/>
        </p:nvSpPr>
        <p:spPr>
          <a:xfrm>
            <a:off x="6629400" y="2661295"/>
            <a:ext cx="2133600" cy="609600"/>
          </a:xfrm>
          <a:prstGeom prst="rect">
            <a:avLst/>
          </a:prstGeom>
          <a:solidFill>
            <a:srgbClr val="FFFFCC"/>
          </a:solidFill>
          <a:ln>
            <a:solidFill>
              <a:srgbClr val="FFE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BA45830-FAB7-4EAB-9B6F-13C595894A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42343"/>
              </p:ext>
            </p:extLst>
          </p:nvPr>
        </p:nvGraphicFramePr>
        <p:xfrm>
          <a:off x="6781800" y="2752319"/>
          <a:ext cx="148748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203040" progId="Equation.DSMT4">
                  <p:embed/>
                </p:oleObj>
              </mc:Choice>
              <mc:Fallback>
                <p:oleObj name="Equation" r:id="rId4" imgW="76176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D74865C-EAD3-4C4C-BCB2-0F01B3F249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752319"/>
                        <a:ext cx="148748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659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10.2 – The Ellipse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7685" y="1354217"/>
                <a:ext cx="3951743" cy="866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−3)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−9)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85" y="1354217"/>
                <a:ext cx="3951743" cy="8661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-2137" y="523220"/>
            <a:ext cx="9149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center, vertices, and foci given the following equation of an ellipse.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10149" y="364445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sym typeface="Symbol"/>
              </a:rPr>
              <a:t> 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91372" y="364445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sym typeface="Symbol"/>
              </a:rPr>
              <a:t> 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79312" y="310086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179312" y="4206902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81599" y="3285529"/>
            <a:ext cx="2311415" cy="115416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290337" y="365041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70757" y="365041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468" y="2220352"/>
            <a:ext cx="113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Center: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5468" y="2630104"/>
                <a:ext cx="7991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(3,9)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8" y="2630104"/>
                <a:ext cx="79912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6870" r="-11450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-10064" y="3170112"/>
            <a:ext cx="129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Vertices: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35353" y="4093442"/>
            <a:ext cx="340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Vertices of the minor axis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0" y="5016772"/>
            <a:ext cx="78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3631777"/>
                <a:ext cx="25564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−2,9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(8,9)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31777"/>
                <a:ext cx="255646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4555107"/>
                <a:ext cx="26473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3,6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(3,12)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55107"/>
                <a:ext cx="264737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-33217" y="5478437"/>
                <a:ext cx="24063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−1,9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(7,9)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3217" y="5478437"/>
                <a:ext cx="2406310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126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6179312" y="365041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ym typeface="Symbol"/>
              </a:rPr>
              <a:t>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638800" y="2514600"/>
            <a:ext cx="0" cy="419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34243" y="6324600"/>
            <a:ext cx="4375938" cy="30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09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8" grpId="0"/>
      <p:bldP spid="55" grpId="0"/>
      <p:bldP spid="59" grpId="0"/>
      <p:bldP spid="65" grpId="0"/>
      <p:bldP spid="66" grpId="0"/>
      <p:bldP spid="6" grpId="0" animBg="1"/>
      <p:bldP spid="67" grpId="0"/>
      <p:bldP spid="68" grpId="0"/>
      <p:bldP spid="28" grpId="0"/>
      <p:bldP spid="29" grpId="0"/>
      <p:bldP spid="32" grpId="0"/>
      <p:bldP spid="33" grpId="0"/>
      <p:bldP spid="40" grpId="0"/>
      <p:bldP spid="42" grpId="0"/>
      <p:bldP spid="43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136" y="52322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circle is a set of all points in a plane that are equidistant from a single point called the center, and the distance from the center to any point on the circle is a constant, called the radius.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316" b="14363"/>
          <a:stretch/>
        </p:blipFill>
        <p:spPr bwMode="auto">
          <a:xfrm>
            <a:off x="1447800" y="1776003"/>
            <a:ext cx="5867400" cy="393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4869324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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971440" y="4236793"/>
            <a:ext cx="305519" cy="894926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03051" y="4236793"/>
            <a:ext cx="2552700" cy="87415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12200" y="5204402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2400" y="2620413"/>
                <a:ext cx="342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𝑐𝑜𝑛𝑠𝑡𝑎𝑛𝑡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620413"/>
                <a:ext cx="34290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1000" y="592431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924310"/>
                <a:ext cx="25146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99482" y="5924310"/>
                <a:ext cx="12105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𝑐𝑜𝑛𝑠𝑡𝑎𝑛𝑡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482" y="5924310"/>
                <a:ext cx="121051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81400" y="5924310"/>
                <a:ext cx="228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924310"/>
                <a:ext cx="22860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49BAB2AD-FCC2-4339-9436-82AD5B391E9F}"/>
              </a:ext>
            </a:extLst>
          </p:cNvPr>
          <p:cNvSpPr txBox="1"/>
          <p:nvPr/>
        </p:nvSpPr>
        <p:spPr>
          <a:xfrm>
            <a:off x="-2136" y="160632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ellipse – a set of points in a plane whose sum of the distances from two fixed points (the FOCI) is a constant.</a:t>
            </a:r>
          </a:p>
        </p:txBody>
      </p:sp>
      <p:pic>
        <p:nvPicPr>
          <p:cNvPr id="14" name="Picture 9" descr="11">
            <a:extLst>
              <a:ext uri="{FF2B5EF4-FFF2-40B4-BE49-F238E27FC236}">
                <a16:creationId xmlns:a16="http://schemas.microsoft.com/office/drawing/2014/main" id="{27C13012-649A-4283-AFF2-F02A01CF5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678" y="4236793"/>
            <a:ext cx="2296722" cy="255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48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8" grpId="0"/>
      <p:bldP spid="19" grpId="0"/>
      <p:bldP spid="20" grpId="0"/>
      <p:bldP spid="21" grpId="0"/>
      <p:bldP spid="2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</a:t>
            </a:r>
          </a:p>
        </p:txBody>
      </p:sp>
      <p:pic>
        <p:nvPicPr>
          <p:cNvPr id="23" name="Picture 3" descr="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791" y="3200400"/>
            <a:ext cx="45529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531317"/>
                <a:ext cx="91545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Foci – the two fixed points,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00FF"/>
                    </a:solidFill>
                  </a:rPr>
                  <a:t>, whose distances from a single point on the ellipse is a constant.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1317"/>
                <a:ext cx="9154508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99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-39444" y="1350963"/>
            <a:ext cx="9204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Major axis –line that contains the foci and goes through the center of the ellipse (given by 2a)(Will have the bigger denominator - </a:t>
            </a:r>
            <a:r>
              <a:rPr lang="en-US" sz="2400" u="sng" dirty="0">
                <a:solidFill>
                  <a:srgbClr val="006600"/>
                </a:solidFill>
              </a:rPr>
              <a:t>Always the a</a:t>
            </a:r>
            <a:r>
              <a:rPr lang="en-US" sz="2400" dirty="0">
                <a:solidFill>
                  <a:srgbClr val="006600"/>
                </a:solidFill>
              </a:rPr>
              <a:t>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-2136" y="2185376"/>
                <a:ext cx="433868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Vertices – the two points of intersection of the ellipse and the major axis,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𝑎𝑛𝑑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.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36" y="2185376"/>
                <a:ext cx="4338680" cy="1200329"/>
              </a:xfrm>
              <a:prstGeom prst="rect">
                <a:avLst/>
              </a:prstGeom>
              <a:blipFill>
                <a:blip r:embed="rId5"/>
                <a:stretch>
                  <a:fillRect l="-2250" t="-4061" r="-3797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-49157" y="4867286"/>
            <a:ext cx="32960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Minor axis – the line that is perpendicular to the major axis and goes through the center of the ellipse. (given by 2b)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20212" y="290854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Foci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123452" y="3151169"/>
            <a:ext cx="244591" cy="1473278"/>
            <a:chOff x="3886200" y="2747309"/>
            <a:chExt cx="238452" cy="1872316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3896052" y="2752131"/>
              <a:ext cx="228600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886200" y="2747309"/>
              <a:ext cx="57150" cy="1872316"/>
            </a:xfrm>
            <a:prstGeom prst="line">
              <a:avLst/>
            </a:prstGeom>
            <a:ln w="19050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21348388">
            <a:off x="6043991" y="3168709"/>
            <a:ext cx="277018" cy="1455738"/>
            <a:chOff x="4800600" y="2747309"/>
            <a:chExt cx="228600" cy="1872316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4800600" y="2747309"/>
              <a:ext cx="228600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914900" y="2747309"/>
              <a:ext cx="114300" cy="1872316"/>
            </a:xfrm>
            <a:prstGeom prst="line">
              <a:avLst/>
            </a:prstGeom>
            <a:ln w="19050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7831488" y="5415022"/>
            <a:ext cx="122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6600"/>
                </a:solidFill>
              </a:rPr>
              <a:t>Major axis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7186991" y="4729222"/>
            <a:ext cx="644497" cy="870466"/>
            <a:chOff x="5943600" y="4724400"/>
            <a:chExt cx="644497" cy="870466"/>
          </a:xfrm>
        </p:grpSpPr>
        <p:cxnSp>
          <p:nvCxnSpPr>
            <p:cNvPr id="38" name="Straight Connector 37"/>
            <p:cNvCxnSpPr/>
            <p:nvPr/>
          </p:nvCxnSpPr>
          <p:spPr>
            <a:xfrm flipH="1">
              <a:off x="6248400" y="5581831"/>
              <a:ext cx="339697" cy="0"/>
            </a:xfrm>
            <a:prstGeom prst="line">
              <a:avLst/>
            </a:prstGeom>
            <a:ln w="19050">
              <a:solidFill>
                <a:srgbClr val="00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5943600" y="4724400"/>
              <a:ext cx="304800" cy="870466"/>
            </a:xfrm>
            <a:prstGeom prst="line">
              <a:avLst/>
            </a:prstGeom>
            <a:ln w="19050">
              <a:solidFill>
                <a:srgbClr val="0066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5358191" y="6253222"/>
            <a:ext cx="101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Vertices</a:t>
            </a:r>
          </a:p>
        </p:txBody>
      </p:sp>
      <p:grpSp>
        <p:nvGrpSpPr>
          <p:cNvPr id="43" name="Group 42"/>
          <p:cNvGrpSpPr/>
          <p:nvPr/>
        </p:nvGrpSpPr>
        <p:grpSpPr>
          <a:xfrm rot="10800000">
            <a:off x="6375933" y="4691483"/>
            <a:ext cx="648050" cy="1790339"/>
            <a:chOff x="3886200" y="2747309"/>
            <a:chExt cx="228600" cy="1872316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3886200" y="2747309"/>
              <a:ext cx="228600" cy="0"/>
            </a:xfrm>
            <a:prstGeom prst="line">
              <a:avLst/>
            </a:prstGeom>
            <a:ln w="190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886200" y="2747309"/>
              <a:ext cx="57150" cy="1872316"/>
            </a:xfrm>
            <a:prstGeom prst="line">
              <a:avLst/>
            </a:prstGeom>
            <a:ln w="19050">
              <a:solidFill>
                <a:srgbClr val="FF33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 rot="10800000">
            <a:off x="3791707" y="4688111"/>
            <a:ext cx="1504950" cy="1768866"/>
            <a:chOff x="4800600" y="2747309"/>
            <a:chExt cx="228600" cy="1872316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4800600" y="2747309"/>
              <a:ext cx="228600" cy="0"/>
            </a:xfrm>
            <a:prstGeom prst="line">
              <a:avLst/>
            </a:prstGeom>
            <a:ln w="190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4914900" y="2747309"/>
              <a:ext cx="114300" cy="1872316"/>
            </a:xfrm>
            <a:prstGeom prst="line">
              <a:avLst/>
            </a:prstGeom>
            <a:ln w="19050">
              <a:solidFill>
                <a:srgbClr val="FF33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167944" y="5599688"/>
            <a:ext cx="12271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660066"/>
                </a:solidFill>
              </a:rPr>
              <a:t>Minor axis</a:t>
            </a:r>
          </a:p>
        </p:txBody>
      </p:sp>
      <p:cxnSp>
        <p:nvCxnSpPr>
          <p:cNvPr id="51" name="Straight Connector 50"/>
          <p:cNvCxnSpPr>
            <a:stCxn id="49" idx="3"/>
          </p:cNvCxnSpPr>
          <p:nvPr/>
        </p:nvCxnSpPr>
        <p:spPr>
          <a:xfrm>
            <a:off x="5395068" y="5784354"/>
            <a:ext cx="306023" cy="0"/>
          </a:xfrm>
          <a:prstGeom prst="line">
            <a:avLst/>
          </a:prstGeom>
          <a:ln w="19050">
            <a:solidFill>
              <a:srgbClr val="66006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3C19556-5C11-4043-B739-4827EC952CE9}"/>
              </a:ext>
            </a:extLst>
          </p:cNvPr>
          <p:cNvSpPr txBox="1"/>
          <p:nvPr/>
        </p:nvSpPr>
        <p:spPr>
          <a:xfrm>
            <a:off x="-6221" y="3528893"/>
            <a:ext cx="4338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Co-Vertices – the two points of intersection of the ellipse and the minor axis. </a:t>
            </a:r>
          </a:p>
        </p:txBody>
      </p: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261C40F1-7F46-44F7-B742-540E3BBF57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591936"/>
              </p:ext>
            </p:extLst>
          </p:nvPr>
        </p:nvGraphicFramePr>
        <p:xfrm>
          <a:off x="4748213" y="898525"/>
          <a:ext cx="163988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203040" progId="Equation.DSMT4">
                  <p:embed/>
                </p:oleObj>
              </mc:Choice>
              <mc:Fallback>
                <p:oleObj name="Equation" r:id="rId6" imgW="73656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D74865C-EAD3-4C4C-BCB2-0F01B3F249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898525"/>
                        <a:ext cx="163988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7565D21-BAE8-F7E8-D734-E95B1AA37C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029554"/>
              </p:ext>
            </p:extLst>
          </p:nvPr>
        </p:nvGraphicFramePr>
        <p:xfrm>
          <a:off x="6279191" y="2209246"/>
          <a:ext cx="2885423" cy="106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84200" imgH="660240" progId="Equation.DSMT4">
                  <p:embed/>
                </p:oleObj>
              </mc:Choice>
              <mc:Fallback>
                <p:oleObj name="Equation" r:id="rId8" imgW="1384200" imgH="660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BAF8D27-7E50-D19E-66C3-4508BF7EF6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9191" y="2209246"/>
                        <a:ext cx="2885423" cy="1068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29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27" grpId="0"/>
      <p:bldP spid="28" grpId="0"/>
      <p:bldP spid="36" grpId="0"/>
      <p:bldP spid="42" grpId="0"/>
      <p:bldP spid="4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7685" y="1354217"/>
                <a:ext cx="9144000" cy="866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85" y="1354217"/>
                <a:ext cx="9144000" cy="8661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0" y="2676687"/>
            <a:ext cx="3636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Vertices of major axis: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130" y="3138352"/>
                <a:ext cx="1284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=25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" y="3138352"/>
                <a:ext cx="128471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0" y="2220352"/>
            <a:ext cx="5107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Major axis is along the x-axis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9781" y="3600017"/>
            <a:ext cx="427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Co-Vertices of the minor axis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130" y="4523347"/>
            <a:ext cx="78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181230" y="4061682"/>
                <a:ext cx="13744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16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1230" y="4061682"/>
                <a:ext cx="137443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0" y="4985012"/>
                <a:ext cx="1978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85012"/>
                <a:ext cx="1978203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47800" y="3138327"/>
                <a:ext cx="1284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=±5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138327"/>
                <a:ext cx="1284718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732518" y="3138352"/>
                <a:ext cx="24230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−5,0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(5,0)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518" y="3138352"/>
                <a:ext cx="2423081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503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219301" y="4061682"/>
                <a:ext cx="11981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301" y="4061682"/>
                <a:ext cx="1198130" cy="461665"/>
              </a:xfrm>
              <a:prstGeom prst="rect">
                <a:avLst/>
              </a:prstGeom>
              <a:blipFill>
                <a:blip r:embed="rId8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470976" y="4061682"/>
                <a:ext cx="25754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0,</m:t>
                          </m:r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(0,−4)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976" y="4061682"/>
                <a:ext cx="2575481" cy="461665"/>
              </a:xfrm>
              <a:prstGeom prst="rect">
                <a:avLst/>
              </a:prstGeom>
              <a:blipFill>
                <a:blip r:embed="rId9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90159" y="4985011"/>
                <a:ext cx="1978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=25−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16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159" y="4985011"/>
                <a:ext cx="197820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3355" y="5446677"/>
                <a:ext cx="1978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5" y="5446677"/>
                <a:ext cx="1978203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952324" y="5446677"/>
                <a:ext cx="12800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𝑐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=±3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324" y="5446677"/>
                <a:ext cx="1280081" cy="461665"/>
              </a:xfrm>
              <a:prstGeom prst="rect">
                <a:avLst/>
              </a:prstGeom>
              <a:blipFill>
                <a:blip r:embed="rId1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18166" y="5931346"/>
                <a:ext cx="3200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,0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(3,0)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66" y="5931346"/>
                <a:ext cx="3200400" cy="461665"/>
              </a:xfrm>
              <a:prstGeom prst="rect">
                <a:avLst/>
              </a:prstGeom>
              <a:blipFill>
                <a:blip r:embed="rId1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-2137" y="523220"/>
            <a:ext cx="9149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vertices for the major and minor axes, and the foci using the following equation of an ellipse.  Then Graph it.</a:t>
            </a: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94499"/>
            <a:ext cx="2688364" cy="268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6374893" y="4165287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sym typeface="Symbol"/>
              </a:rPr>
              <a:t>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153400" y="415401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sym typeface="Symbol"/>
              </a:rPr>
              <a:t>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48191" y="3461517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76690" y="4846512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548491" y="3670955"/>
            <a:ext cx="1713868" cy="1372542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6733204" y="415401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82186" y="415401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9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4" grpId="0"/>
      <p:bldP spid="41" grpId="0"/>
      <p:bldP spid="53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55" grpId="0"/>
      <p:bldP spid="59" grpId="0"/>
      <p:bldP spid="65" grpId="0"/>
      <p:bldP spid="66" grpId="0"/>
      <p:bldP spid="6" grpId="0" animBg="1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AB455CD-F493-25D1-923B-CBA7B2FC0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487" y="2960545"/>
            <a:ext cx="2688364" cy="268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0963" y="1787283"/>
                <a:ext cx="2564365" cy="866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9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963" y="1787283"/>
                <a:ext cx="2564365" cy="8661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596" y="3109753"/>
            <a:ext cx="3636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Vertices of major axis: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2146" y="3574195"/>
                <a:ext cx="1284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=9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6" y="3574195"/>
                <a:ext cx="128471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8596" y="2653418"/>
            <a:ext cx="5107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Major axis is along the y-axis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815" y="4033083"/>
            <a:ext cx="340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Vertices of the minor axis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26" y="4956413"/>
            <a:ext cx="78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596" y="4494748"/>
                <a:ext cx="11931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6" y="4494748"/>
                <a:ext cx="1193199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596" y="5418078"/>
                <a:ext cx="1978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6" y="5418078"/>
                <a:ext cx="197820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86396" y="3571393"/>
                <a:ext cx="1284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=±3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396" y="3571393"/>
                <a:ext cx="1284718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771114" y="3571418"/>
                <a:ext cx="24230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0,</m:t>
                          </m:r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(0,3)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114" y="3571418"/>
                <a:ext cx="2423081" cy="461665"/>
              </a:xfrm>
              <a:prstGeom prst="rect">
                <a:avLst/>
              </a:prstGeom>
              <a:blipFill>
                <a:blip r:embed="rId8"/>
                <a:stretch>
                  <a:fillRect r="-251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257897" y="4494748"/>
                <a:ext cx="11981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=±2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897" y="4494748"/>
                <a:ext cx="1198130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509572" y="4494748"/>
                <a:ext cx="25754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2,0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(−2,0)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572" y="4494748"/>
                <a:ext cx="2575481" cy="461665"/>
              </a:xfrm>
              <a:prstGeom prst="rect">
                <a:avLst/>
              </a:prstGeom>
              <a:blipFill>
                <a:blip r:embed="rId10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128755" y="5418077"/>
                <a:ext cx="1978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=9−4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755" y="5418077"/>
                <a:ext cx="1978203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1951" y="5879743"/>
                <a:ext cx="1978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=5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1" y="5879743"/>
                <a:ext cx="1978203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005297" y="5828704"/>
                <a:ext cx="1590480" cy="512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𝑐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297" y="5828704"/>
                <a:ext cx="1590480" cy="51270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56762" y="6313790"/>
                <a:ext cx="3200400" cy="64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0,</m:t>
                          </m:r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(0,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2" y="6313790"/>
                <a:ext cx="3200400" cy="64504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-2137" y="523220"/>
            <a:ext cx="9149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vertices for the major and minor axes, and the foci using the following equation of an ellipse. Then graph.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44982" y="467941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sym typeface="Symbol"/>
              </a:rPr>
              <a:t> 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40359" y="362115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sym typeface="Symbol"/>
              </a:rPr>
              <a:t> 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24853" y="414822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596336" y="415234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16200000">
            <a:off x="6910782" y="4000644"/>
            <a:ext cx="1037279" cy="672724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267753" y="457862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40359" y="372194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 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-9782" y="1354217"/>
                <a:ext cx="91567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9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=36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782" y="1354217"/>
                <a:ext cx="9156777" cy="461665"/>
              </a:xfrm>
              <a:prstGeom prst="rect">
                <a:avLst/>
              </a:prstGeom>
              <a:blipFill>
                <a:blip r:embed="rId1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847444" y="1820991"/>
                <a:ext cx="2564365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444" y="1820991"/>
                <a:ext cx="2564365" cy="83106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13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4" grpId="0"/>
      <p:bldP spid="41" grpId="0"/>
      <p:bldP spid="53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55" grpId="0"/>
      <p:bldP spid="59" grpId="0"/>
      <p:bldP spid="65" grpId="0"/>
      <p:bldP spid="66" grpId="0"/>
      <p:bldP spid="6" grpId="0" animBg="1"/>
      <p:bldP spid="67" grpId="0"/>
      <p:bldP spid="68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7685" y="1354217"/>
                <a:ext cx="3951743" cy="866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−3)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−9)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85" y="1354217"/>
                <a:ext cx="3951743" cy="8661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0" y="2676687"/>
            <a:ext cx="129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Vertices: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0018" y="2682042"/>
                <a:ext cx="1284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=25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018" y="2682042"/>
                <a:ext cx="128471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0" y="2220352"/>
            <a:ext cx="3944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Major axis is along the x-axis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9782" y="4047231"/>
            <a:ext cx="340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Vertices of the minor axis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68963" y="2220377"/>
            <a:ext cx="78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1" y="4508896"/>
                <a:ext cx="11931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=9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508896"/>
                <a:ext cx="119319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666128" y="2687303"/>
                <a:ext cx="19947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128" y="2687303"/>
                <a:ext cx="199473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39688" y="2682017"/>
                <a:ext cx="1284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=±5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688" y="2682017"/>
                <a:ext cx="1284718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655" y="3138339"/>
                <a:ext cx="33569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3−5,9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(3+5,9)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5" y="3138339"/>
                <a:ext cx="3356911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219300" y="4508896"/>
                <a:ext cx="11981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=±3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300" y="4508896"/>
                <a:ext cx="119813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4970561"/>
                <a:ext cx="35743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3,9−3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(3,9+3)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70561"/>
                <a:ext cx="3574379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777812" y="3143682"/>
                <a:ext cx="17713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=25−9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812" y="3143682"/>
                <a:ext cx="177136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037721" y="3605347"/>
                <a:ext cx="1251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=16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721" y="3605347"/>
                <a:ext cx="1251544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100953" y="4074353"/>
                <a:ext cx="11250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𝑐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0953" y="4074353"/>
                <a:ext cx="1125079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1630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85090" y="4522364"/>
                <a:ext cx="33568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3−4,9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(3+4,9)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090" y="4522364"/>
                <a:ext cx="3356808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-2137" y="523220"/>
            <a:ext cx="9149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center, vertices, and foci given the following equation of an ellipse.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21125" y="1556451"/>
            <a:ext cx="113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Center: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24400" y="1556450"/>
                <a:ext cx="11318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(3,9)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556450"/>
                <a:ext cx="1131875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3221" y="3530111"/>
                <a:ext cx="33569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−2,9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(8,9)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1" y="3530111"/>
                <a:ext cx="3356911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-7685" y="5430940"/>
                <a:ext cx="26473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3,6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(3,12)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85" y="5430940"/>
                <a:ext cx="2647373" cy="461665"/>
              </a:xfrm>
              <a:prstGeom prst="rect">
                <a:avLst/>
              </a:prstGeom>
              <a:blipFill rotWithShape="1">
                <a:blip r:embed="rId1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460337" y="5004994"/>
                <a:ext cx="24063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−1,9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(7,9)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337" y="5004994"/>
                <a:ext cx="2406310" cy="461665"/>
              </a:xfrm>
              <a:prstGeom prst="rect">
                <a:avLst/>
              </a:prstGeom>
              <a:blipFill rotWithShape="1">
                <a:blip r:embed="rId17"/>
                <a:stretch>
                  <a:fillRect r="-126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28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4" grpId="0"/>
      <p:bldP spid="41" grpId="0"/>
      <p:bldP spid="53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 (Warmup Day 2)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-2137" y="523220"/>
            <a:ext cx="9149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center, the vertices of the major and minor axes, and the foci using the following equation of an ellipse.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-9782" y="1354217"/>
                <a:ext cx="91567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16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+96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−8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+84=0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782" y="1354217"/>
                <a:ext cx="9156777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-2137" y="1815882"/>
                <a:ext cx="91567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16</m:t>
                          </m:r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+96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−8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=−84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37" y="1815882"/>
                <a:ext cx="9156777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0" y="2277547"/>
                <a:ext cx="91567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16(</m:t>
                          </m:r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+6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)+4(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−2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)=−84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77547"/>
                <a:ext cx="915677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856962" y="2716771"/>
                <a:ext cx="1029835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962" y="2716771"/>
                <a:ext cx="1029835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886797" y="2900281"/>
                <a:ext cx="13804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=9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797" y="2900281"/>
                <a:ext cx="138040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800600" y="2739212"/>
                <a:ext cx="14478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=−1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739212"/>
                <a:ext cx="1447800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48400" y="2900280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00280"/>
                <a:ext cx="167640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-10763" y="3523016"/>
                <a:ext cx="91567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16(</m:t>
                          </m:r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+6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+9)+4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−2</m:t>
                          </m:r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=−84+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144+4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763" y="3523016"/>
                <a:ext cx="9156777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-12777" y="3984681"/>
                <a:ext cx="91567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+3)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−1)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=64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77" y="3984681"/>
                <a:ext cx="9156777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829645" y="4446346"/>
                <a:ext cx="5423734" cy="866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16(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+3)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4(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645" y="4446346"/>
                <a:ext cx="5423734" cy="86613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866521" y="5299588"/>
                <a:ext cx="5423734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+3)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521" y="5299588"/>
                <a:ext cx="5423734" cy="83106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4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8" grpId="0"/>
      <p:bldP spid="30" grpId="0"/>
      <p:bldP spid="31" grpId="0"/>
      <p:bldP spid="32" grpId="0"/>
      <p:bldP spid="33" grpId="0"/>
      <p:bldP spid="40" grpId="0"/>
      <p:bldP spid="42" grpId="0"/>
      <p:bldP spid="43" grpId="0"/>
      <p:bldP spid="49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1366271"/>
            <a:ext cx="113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Center: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5467" y="1826983"/>
                <a:ext cx="12627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(−3,1)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7" y="1826983"/>
                <a:ext cx="1262765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4348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-11502" y="523220"/>
                <a:ext cx="5423734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+3)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02" y="523220"/>
                <a:ext cx="5423734" cy="8310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5467" y="2288648"/>
                <a:ext cx="42517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Major axis: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=−3 (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𝑣𝑒𝑟𝑡𝑖𝑐𝑎𝑙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7" y="2288648"/>
                <a:ext cx="425173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29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0" y="2676687"/>
            <a:ext cx="129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Vertices: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200018" y="2682042"/>
                <a:ext cx="1284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=16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018" y="2682042"/>
                <a:ext cx="128471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-2136" y="4453441"/>
            <a:ext cx="340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Vertices of the minor axis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467" y="4915106"/>
                <a:ext cx="11931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7" y="4915106"/>
                <a:ext cx="1193199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39688" y="2682017"/>
                <a:ext cx="12847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688" y="2682017"/>
                <a:ext cx="1284718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7685" y="3112279"/>
                <a:ext cx="39769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−3,1−4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(−3,1+4)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85" y="3112279"/>
                <a:ext cx="3976945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81722" y="4915106"/>
                <a:ext cx="11981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=±2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722" y="4915106"/>
                <a:ext cx="1198130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646" y="5376771"/>
                <a:ext cx="3810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−3−2,1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(−3+2,1)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" y="5376771"/>
                <a:ext cx="38100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3221" y="3530111"/>
                <a:ext cx="33569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−3,−3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(−3,5)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1" y="3530111"/>
                <a:ext cx="3356911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5676" y="5838436"/>
                <a:ext cx="26473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−5,1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(−1,1)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76" y="5838436"/>
                <a:ext cx="2647373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46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268963" y="2220377"/>
            <a:ext cx="78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66128" y="2687303"/>
                <a:ext cx="19947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128" y="2687303"/>
                <a:ext cx="1994731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777812" y="3143682"/>
                <a:ext cx="17713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=16−4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812" y="3143682"/>
                <a:ext cx="1771364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037721" y="3605347"/>
                <a:ext cx="1251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=12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721" y="3605347"/>
                <a:ext cx="125154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966266" y="4074353"/>
                <a:ext cx="1559906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𝑐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=±2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266" y="4074353"/>
                <a:ext cx="1559906" cy="50520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31870" y="4579556"/>
                <a:ext cx="4609994" cy="534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−3,1−2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(−3,1+2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870" y="4579556"/>
                <a:ext cx="4609994" cy="53482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69864" y="5201393"/>
                <a:ext cx="41169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−3,−2.464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(−3, 4.464)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864" y="5201393"/>
                <a:ext cx="4116935" cy="461665"/>
              </a:xfrm>
              <a:prstGeom prst="rect">
                <a:avLst/>
              </a:prstGeom>
              <a:blipFill rotWithShape="1">
                <a:blip r:embed="rId18"/>
                <a:stretch>
                  <a:fillRect r="-148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-11502" y="3991776"/>
                <a:ext cx="44311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Minor axis: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=1 (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h𝑜𝑟𝑖𝑧𝑜𝑛𝑡𝑎𝑙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02" y="3991776"/>
                <a:ext cx="4431102" cy="461665"/>
              </a:xfrm>
              <a:prstGeom prst="rect">
                <a:avLst/>
              </a:prstGeom>
              <a:blipFill rotWithShape="1">
                <a:blip r:embed="rId19"/>
                <a:stretch>
                  <a:fillRect l="-20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5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4" grpId="0"/>
      <p:bldP spid="45" grpId="0"/>
      <p:bldP spid="46" grpId="0"/>
      <p:bldP spid="47" grpId="0"/>
      <p:bldP spid="50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Section 9.2 – The Ellipse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15000" y="364445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 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86383" y="364445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sym typeface="Symbol"/>
              </a:rPr>
              <a:t> 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79312" y="2834687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sym typeface="Symbol"/>
              </a:rPr>
              <a:t>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179312" y="456060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sym typeface="Symbol"/>
              </a:rPr>
              <a:t>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5400000">
            <a:off x="5480857" y="3445555"/>
            <a:ext cx="1739809" cy="87138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6179312" y="438983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79312" y="3032082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sym typeface="Symbol"/>
              </a:rPr>
              <a:t>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366271"/>
            <a:ext cx="113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Center: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5467" y="1826983"/>
                <a:ext cx="12627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(−3,1)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7" y="1826983"/>
                <a:ext cx="1262765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4348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6179312" y="365041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ym typeface="Symbol"/>
              </a:rPr>
              <a:t>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075070" y="1392945"/>
            <a:ext cx="0" cy="419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69864" y="4081291"/>
            <a:ext cx="4375938" cy="30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-11502" y="523220"/>
                <a:ext cx="5423734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+3)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02" y="523220"/>
                <a:ext cx="5423734" cy="8310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5468" y="2288648"/>
            <a:ext cx="2684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Major axis vertices: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261" y="3182785"/>
            <a:ext cx="2687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Minor axis vertices: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126" y="3598283"/>
                <a:ext cx="26473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−5,1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(−1,1)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6" y="3598283"/>
                <a:ext cx="2647373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460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15" y="2721120"/>
                <a:ext cx="33569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−3,−3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(−3,5)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" y="2721120"/>
                <a:ext cx="3356911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6200" y="4112080"/>
            <a:ext cx="78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5467" y="4573745"/>
                <a:ext cx="39623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−3,−2.464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 (−3,4.464) 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7" y="4573745"/>
                <a:ext cx="3962399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2769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842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9" grpId="0"/>
      <p:bldP spid="65" grpId="0"/>
      <p:bldP spid="66" grpId="0"/>
      <p:bldP spid="6" grpId="0" animBg="1"/>
      <p:bldP spid="67" grpId="0"/>
      <p:bldP spid="68" grpId="0"/>
      <p:bldP spid="28" grpId="0"/>
      <p:bldP spid="29" grpId="0"/>
      <p:bldP spid="51" grpId="0"/>
      <p:bldP spid="23" grpId="0"/>
      <p:bldP spid="24" grpId="0"/>
      <p:bldP spid="27" grpId="0"/>
      <p:bldP spid="38" grpId="0"/>
      <p:bldP spid="32" grpId="0"/>
      <p:bldP spid="33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1147</Words>
  <Application>Microsoft Office PowerPoint</Application>
  <PresentationFormat>On-screen Show (4:3)</PresentationFormat>
  <Paragraphs>205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Qayumi, Enayat</cp:lastModifiedBy>
  <cp:revision>98</cp:revision>
  <cp:lastPrinted>2017-03-13T17:57:06Z</cp:lastPrinted>
  <dcterms:created xsi:type="dcterms:W3CDTF">2013-02-14T17:21:24Z</dcterms:created>
  <dcterms:modified xsi:type="dcterms:W3CDTF">2023-05-03T17:48:47Z</dcterms:modified>
</cp:coreProperties>
</file>