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0" r:id="rId6"/>
    <p:sldId id="261" r:id="rId7"/>
    <p:sldId id="281" r:id="rId8"/>
    <p:sldId id="267" r:id="rId9"/>
    <p:sldId id="268" r:id="rId10"/>
    <p:sldId id="270" r:id="rId11"/>
    <p:sldId id="269" r:id="rId12"/>
    <p:sldId id="280" r:id="rId13"/>
    <p:sldId id="262" r:id="rId14"/>
    <p:sldId id="263" r:id="rId15"/>
    <p:sldId id="264" r:id="rId16"/>
    <p:sldId id="265" r:id="rId17"/>
    <p:sldId id="266" r:id="rId18"/>
    <p:sldId id="279" r:id="rId19"/>
    <p:sldId id="271" r:id="rId20"/>
    <p:sldId id="273" r:id="rId21"/>
    <p:sldId id="274" r:id="rId22"/>
    <p:sldId id="275" r:id="rId23"/>
    <p:sldId id="272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17" autoAdjust="0"/>
    <p:restoredTop sz="90929"/>
  </p:normalViewPr>
  <p:slideViewPr>
    <p:cSldViewPr>
      <p:cViewPr varScale="1">
        <p:scale>
          <a:sx n="61" d="100"/>
          <a:sy n="61" d="100"/>
        </p:scale>
        <p:origin x="10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AE38C-335C-47EF-9194-034973AAF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FE49-F96D-43C2-9AB3-8A3BE5F50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9616F-7CEE-4AB3-AF61-5A81F0FD7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BD86C-CACC-4C29-A032-C8D65B6E7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5B1DB-3CFA-41AA-95EE-92F9D1986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489B-1E01-498D-B55D-1B5B1384F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5DEA-0687-4C72-B3CF-50D41CD1F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40FB9-0A7F-413B-9705-B231643DE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BB1AA-4FD1-4582-9F2F-13490F9A5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65149-BE68-430D-8BF5-750C91D24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65729-217F-4C0B-89AE-0E11CEAA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6FA2692-9437-48A4-9CE1-E0AC4BB623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152400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rgbClr val="FF3300"/>
                </a:solidFill>
                <a:latin typeface="+mj-lt"/>
              </a:rPr>
              <a:t>7.3 Partial Fraction Decomposition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4" name="Object 0"/>
          <p:cNvGraphicFramePr>
            <a:graphicFrameLocks noChangeAspect="1"/>
          </p:cNvGraphicFramePr>
          <p:nvPr/>
        </p:nvGraphicFramePr>
        <p:xfrm>
          <a:off x="381000" y="228600"/>
          <a:ext cx="70770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360" imgH="457200" progId="Equation.3">
                  <p:embed/>
                </p:oleObj>
              </mc:Choice>
              <mc:Fallback>
                <p:oleObj name="Equation" r:id="rId2" imgW="3060360" imgH="4572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70770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81000" y="304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The last line of the previous slide left us here.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57200" y="1447800"/>
            <a:ext cx="8305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If we compare the coefficients on each side, we have: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A + B = 13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6A + 3B + C = 48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9A = 72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33400" y="36576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From the third equation A = 8. Substituting into the first equation: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A + B = 13 so 8 + B = 13 and B = 5.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09600" y="51054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Substituting back into the second equation: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6A + 3B + C = 48 so 6(8) + 3(5) + C = 48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48 + 15 + C = 48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276600" y="640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6482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63 + C = 48 and C = 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utoUpdateAnimBg="0"/>
      <p:bldP spid="16405" grpId="0" autoUpdateAnimBg="0"/>
      <p:bldP spid="16406" grpId="0" autoUpdateAnimBg="0"/>
      <p:bldP spid="16407" grpId="0" animBg="1"/>
      <p:bldP spid="164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57200" y="1905000"/>
          <a:ext cx="54038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36760" imgH="457200" progId="Equation.3">
                  <p:embed/>
                </p:oleObj>
              </mc:Choice>
              <mc:Fallback>
                <p:oleObj name="Equation" r:id="rId2" imgW="23367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54038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To refresh your memory, we were looking for values of </a:t>
            </a:r>
            <a:r>
              <a:rPr lang="en-US" dirty="0" err="1">
                <a:latin typeface="+mn-lt"/>
              </a:rPr>
              <a:t>of</a:t>
            </a:r>
            <a:r>
              <a:rPr lang="en-US" dirty="0">
                <a:latin typeface="+mn-lt"/>
              </a:rPr>
              <a:t> A, B and C that would satisfy the partial fraction decomposition below and we did find that A= 8, B= 5 and C = -15.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So…..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781175" y="3352800"/>
          <a:ext cx="53451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11200" imgH="457200" progId="Equation.3">
                  <p:embed/>
                </p:oleObj>
              </mc:Choice>
              <mc:Fallback>
                <p:oleObj name="Equation" r:id="rId4" imgW="2311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352800"/>
                        <a:ext cx="5345113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" y="48006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Our last example considers the possibility that the polynomial in the denominator has a smaller degree than the polynomial in the numerator.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B7296F-9154-46E9-8197-CC44012A514C}"/>
              </a:ext>
            </a:extLst>
          </p:cNvPr>
          <p:cNvSpPr txBox="1"/>
          <p:nvPr/>
        </p:nvSpPr>
        <p:spPr>
          <a:xfrm>
            <a:off x="914400" y="685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Warmup Day 2</a:t>
            </a:r>
          </a:p>
        </p:txBody>
      </p:sp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6A14AF35-6239-41E1-A584-D26708800E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447642"/>
              </p:ext>
            </p:extLst>
          </p:nvPr>
        </p:nvGraphicFramePr>
        <p:xfrm>
          <a:off x="638175" y="1952625"/>
          <a:ext cx="258921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393480" progId="Equation.DSMT4">
                  <p:embed/>
                </p:oleObj>
              </mc:Choice>
              <mc:Fallback>
                <p:oleObj name="Equation" r:id="rId2" imgW="1079280" imgH="393480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BA83E63D-5BE1-469A-B518-08AC0085C7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952625"/>
                        <a:ext cx="2589213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FBF28DF5-2312-4C5C-A903-3812DD3E89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53618"/>
              </p:ext>
            </p:extLst>
          </p:nvPr>
        </p:nvGraphicFramePr>
        <p:xfrm>
          <a:off x="457199" y="3703637"/>
          <a:ext cx="295433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393480" progId="Equation.DSMT4">
                  <p:embed/>
                </p:oleObj>
              </mc:Choice>
              <mc:Fallback>
                <p:oleObj name="Equation" r:id="rId4" imgW="1231560" imgH="39348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6A14AF35-6239-41E1-A584-D26708800E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3703637"/>
                        <a:ext cx="2954337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D574C3C0-F4A4-F87B-D762-65C4B3C1F3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441124"/>
              </p:ext>
            </p:extLst>
          </p:nvPr>
        </p:nvGraphicFramePr>
        <p:xfrm>
          <a:off x="3219505" y="1978902"/>
          <a:ext cx="194945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393480" progId="Equation.DSMT4">
                  <p:embed/>
                </p:oleObj>
              </mc:Choice>
              <mc:Fallback>
                <p:oleObj name="Equation" r:id="rId6" imgW="812520" imgH="39348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6A14AF35-6239-41E1-A584-D26708800E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505" y="1978902"/>
                        <a:ext cx="1949450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17DCFDB8-D85C-FE68-A4FA-2CD399A32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617710"/>
              </p:ext>
            </p:extLst>
          </p:nvPr>
        </p:nvGraphicFramePr>
        <p:xfrm>
          <a:off x="3437812" y="3716171"/>
          <a:ext cx="30765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82680" imgH="469800" progId="Equation.DSMT4">
                  <p:embed/>
                </p:oleObj>
              </mc:Choice>
              <mc:Fallback>
                <p:oleObj name="Equation" r:id="rId8" imgW="1282680" imgH="46980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D574C3C0-F4A4-F87B-D762-65C4B3C1F3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7812" y="3716171"/>
                        <a:ext cx="3076575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801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+mn-lt"/>
              </a:rPr>
              <a:t>EXAMPLE 3:</a:t>
            </a:r>
            <a:r>
              <a:rPr lang="en-US" dirty="0">
                <a:latin typeface="+mn-lt"/>
              </a:rPr>
              <a:t> Find the partial fraction decomposition for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57200" y="1066800"/>
          <a:ext cx="32766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419040" progId="Equation.3">
                  <p:embed/>
                </p:oleObj>
              </mc:Choice>
              <mc:Fallback>
                <p:oleObj name="Equation" r:id="rId2" imgW="11300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3276600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26670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First we will see if the denominator factors. (If it doesn’t we are doomed.)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38862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The denominator has four terms so let’s try to factor by grouping.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3400" y="4724400"/>
          <a:ext cx="6705600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76440" imgH="482400" progId="Equation.3">
                  <p:embed/>
                </p:oleObj>
              </mc:Choice>
              <mc:Fallback>
                <p:oleObj name="Equation" r:id="rId4" imgW="247644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6705600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Since the denominator is factorable we can pursue the decomposition.</a:t>
            </a:r>
          </a:p>
        </p:txBody>
      </p:sp>
      <p:graphicFrame>
        <p:nvGraphicFramePr>
          <p:cNvPr id="25600" name="Object 0"/>
          <p:cNvGraphicFramePr>
            <a:graphicFrameLocks noChangeAspect="1"/>
          </p:cNvGraphicFramePr>
          <p:nvPr/>
        </p:nvGraphicFramePr>
        <p:xfrm>
          <a:off x="0" y="1447800"/>
          <a:ext cx="87630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00400" imgH="444240" progId="Equation.3">
                  <p:embed/>
                </p:oleObj>
              </mc:Choice>
              <mc:Fallback>
                <p:oleObj name="Equation" r:id="rId2" imgW="3200400" imgH="4442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876300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28194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Because one of the factors in the denominator is quadratic, it is quite possible that its numerator could have an x term and a constant term—thus the use of Ax + B in the numerator.</a:t>
            </a: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28600" y="4572000"/>
          <a:ext cx="5389563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68480" imgH="444240" progId="Equation.3">
                  <p:embed/>
                </p:oleObj>
              </mc:Choice>
              <mc:Fallback>
                <p:oleObj name="Equation" r:id="rId4" imgW="1968480" imgH="444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0"/>
                        <a:ext cx="5389563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867400" y="4343400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As in the first example, we multiply both sides of this equation by the LCD.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09600" y="457200"/>
          <a:ext cx="8016875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760" imgH="914400" progId="Equation.DSMT4">
                  <p:embed/>
                </p:oleObj>
              </mc:Choice>
              <mc:Fallback>
                <p:oleObj name="Equation" r:id="rId2" imgW="419076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8016875" cy="174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2482850" y="10668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806450" y="838200"/>
            <a:ext cx="1524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2711450" y="1905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3702050" y="1752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5562600" y="1905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7315200" y="1752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" y="36576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If the two sides of this equation are indeed equal, then the corresponding coefficients will have to agree: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57200" y="4724400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-1 = A + C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11 = 3A + B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-10 = 3B + 4C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86200" y="4876800"/>
            <a:ext cx="487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On the next slide, we solve this system. We will start by combining the first two equations to eliminate A.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62000" y="2514600"/>
          <a:ext cx="56832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71800" imgH="203040" progId="Equation.DSMT4">
                  <p:embed/>
                </p:oleObj>
              </mc:Choice>
              <mc:Fallback>
                <p:oleObj name="Equation" r:id="rId4" imgW="29718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568325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762000" y="3124200"/>
          <a:ext cx="59753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24080" imgH="253800" progId="Equation.DSMT4">
                  <p:embed/>
                </p:oleObj>
              </mc:Choice>
              <mc:Fallback>
                <p:oleObj name="Equation" r:id="rId6" imgW="31240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59753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1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51" grpId="0" autoUpdateAnimBg="0"/>
      <p:bldP spid="10252" grpId="0" autoUpdateAnimBg="0"/>
      <p:bldP spid="102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-1 = A + C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11 = 3A + B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-10 = 3B + 4C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867400" y="457200"/>
            <a:ext cx="243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3 = -3A - 3C</a:t>
            </a:r>
          </a:p>
          <a:p>
            <a:pPr>
              <a:spcBef>
                <a:spcPct val="50000"/>
              </a:spcBef>
            </a:pPr>
            <a:r>
              <a:rPr lang="en-US" u="sng" dirty="0">
                <a:latin typeface="+mn-lt"/>
              </a:rPr>
              <a:t>11 = 3A + B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057400" y="685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057400" y="276225"/>
            <a:ext cx="2771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+mn-lt"/>
              </a:rPr>
              <a:t>Multiply both sides by -3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209800" y="121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90800" y="14478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+mn-lt"/>
              </a:rPr>
              <a:t>Add these two equations to eliminate A.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867400" y="1447800"/>
            <a:ext cx="172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+mn-lt"/>
              </a:rPr>
              <a:t>14 = B – 3C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05600" y="1981200"/>
            <a:ext cx="2209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+mn-lt"/>
              </a:rPr>
              <a:t>Multiply both sides of this equation by –3.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0" y="22098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+mn-lt"/>
              </a:rPr>
              <a:t>Add this equation to eliminate B.</a:t>
            </a:r>
          </a:p>
        </p:txBody>
      </p: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3124200" y="4038601"/>
            <a:ext cx="2225675" cy="1884363"/>
            <a:chOff x="1718" y="1709"/>
            <a:chExt cx="1402" cy="1187"/>
          </a:xfrm>
        </p:grpSpPr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718" y="1709"/>
              <a:ext cx="130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+mn-lt"/>
                </a:rPr>
                <a:t>-42 = -3B + 9C</a:t>
              </a:r>
            </a:p>
            <a:p>
              <a:r>
                <a:rPr lang="en-US" u="sng">
                  <a:latin typeface="+mn-lt"/>
                </a:rPr>
                <a:t>-10 =  3B + 4C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1824" y="2256"/>
              <a:ext cx="129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-52 = 13C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  -4 = C</a:t>
              </a:r>
            </a:p>
          </p:txBody>
        </p:sp>
      </p:grp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048000" y="25146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+mn-lt"/>
              </a:rPr>
              <a:t>We now have two equations in B and C. Compare the B coefficients.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 flipV="1">
            <a:off x="1295400" y="1905000"/>
            <a:ext cx="2057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5181600" y="1828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5334000" y="1752600"/>
            <a:ext cx="129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62000" y="1905000"/>
            <a:ext cx="25146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019800" y="4953000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We can finish by back substitution.</a:t>
            </a:r>
          </a:p>
        </p:txBody>
      </p:sp>
      <p:grpSp>
        <p:nvGrpSpPr>
          <p:cNvPr id="11293" name="Group 29"/>
          <p:cNvGrpSpPr>
            <a:grpSpLocks/>
          </p:cNvGrpSpPr>
          <p:nvPr/>
        </p:nvGrpSpPr>
        <p:grpSpPr bwMode="auto">
          <a:xfrm>
            <a:off x="228600" y="5867400"/>
            <a:ext cx="5410200" cy="457200"/>
            <a:chOff x="144" y="3840"/>
            <a:chExt cx="3408" cy="288"/>
          </a:xfrm>
        </p:grpSpPr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144" y="3840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-1 = A + C</a:t>
              </a:r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1152" y="39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1392" y="3840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-1 = A - 4</a:t>
              </a:r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2400" y="39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2832" y="384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A = 3</a:t>
              </a:r>
            </a:p>
          </p:txBody>
        </p:sp>
      </p:grpSp>
      <p:grpSp>
        <p:nvGrpSpPr>
          <p:cNvPr id="11299" name="Group 35"/>
          <p:cNvGrpSpPr>
            <a:grpSpLocks/>
          </p:cNvGrpSpPr>
          <p:nvPr/>
        </p:nvGrpSpPr>
        <p:grpSpPr bwMode="auto">
          <a:xfrm>
            <a:off x="304800" y="6400800"/>
            <a:ext cx="8534400" cy="457200"/>
            <a:chOff x="192" y="4032"/>
            <a:chExt cx="5376" cy="288"/>
          </a:xfrm>
        </p:grpSpPr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192" y="4032"/>
              <a:ext cx="5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-10 = 3B + 4C      -10 = 3B + 4(-4)       -10 + 16 = 3B     2 = B</a:t>
              </a:r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392" y="41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4416" y="41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V="1">
              <a:off x="2976" y="41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nimBg="1"/>
      <p:bldP spid="11269" grpId="0" autoUpdateAnimBg="0"/>
      <p:bldP spid="11270" grpId="0" animBg="1"/>
      <p:bldP spid="11271" grpId="0" autoUpdateAnimBg="0"/>
      <p:bldP spid="11272" grpId="0" autoUpdateAnimBg="0"/>
      <p:bldP spid="11275" grpId="0" autoUpdateAnimBg="0"/>
      <p:bldP spid="11278" grpId="0" autoUpdateAnimBg="0"/>
      <p:bldP spid="11281" grpId="0" autoUpdateAnimBg="0"/>
      <p:bldP spid="11282" grpId="0" animBg="1"/>
      <p:bldP spid="11283" grpId="0" animBg="1"/>
      <p:bldP spid="11284" grpId="0" animBg="1"/>
      <p:bldP spid="11285" grpId="0" animBg="1"/>
      <p:bldP spid="1128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-1" y="457200"/>
            <a:ext cx="980787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We have now discovered that A = 3, B = 2 and C = -4.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" y="1447800"/>
            <a:ext cx="678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Fair enough. We began with the idea that we could break the following fraction up into smaller pieces (partial fraction decomposition).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28600" y="3124200"/>
          <a:ext cx="5707063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876240" progId="Equation.3">
                  <p:embed/>
                </p:oleObj>
              </mc:Choice>
              <mc:Fallback>
                <p:oleObj name="Equation" r:id="rId2" imgW="1968480" imgH="876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5707063" cy="253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553199" y="4800600"/>
            <a:ext cx="25365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Substitute for A, B and C and we are done.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048000" y="5654675"/>
          <a:ext cx="26670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393480" progId="Equation.3">
                  <p:embed/>
                </p:oleObj>
              </mc:Choice>
              <mc:Fallback>
                <p:oleObj name="Equation" r:id="rId4" imgW="9903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654675"/>
                        <a:ext cx="26670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+mn-lt"/>
              </a:rPr>
              <a:t>You Try:</a:t>
            </a:r>
            <a:r>
              <a:rPr lang="en-US" dirty="0">
                <a:latin typeface="+mn-lt"/>
              </a:rPr>
              <a:t> Find the partial fraction decomposition for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26670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First we will see if the denominator factors. (If it doesn’t we are doomed.)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38862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The denominator is difference of perfect cubes.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BA83E63D-5BE1-469A-B518-08AC0085C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061075"/>
              </p:ext>
            </p:extLst>
          </p:nvPr>
        </p:nvGraphicFramePr>
        <p:xfrm>
          <a:off x="457200" y="1152525"/>
          <a:ext cx="246697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419040" progId="Equation.DSMT4">
                  <p:embed/>
                </p:oleObj>
              </mc:Choice>
              <mc:Fallback>
                <p:oleObj name="Equation" r:id="rId2" imgW="1028520" imgH="419040" progId="Equation.DSMT4">
                  <p:embed/>
                  <p:pic>
                    <p:nvPicPr>
                      <p:cNvPr id="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52525"/>
                        <a:ext cx="2466975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9C9A6C4-3213-4CEE-99A2-67A93A43DC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257019"/>
              </p:ext>
            </p:extLst>
          </p:nvPr>
        </p:nvGraphicFramePr>
        <p:xfrm>
          <a:off x="519113" y="4886325"/>
          <a:ext cx="280193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393480" progId="Equation.DSMT4">
                  <p:embed/>
                </p:oleObj>
              </mc:Choice>
              <mc:Fallback>
                <p:oleObj name="Equation" r:id="rId4" imgW="1168200" imgH="393480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BA83E63D-5BE1-469A-B518-08AC0085C7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4886325"/>
                        <a:ext cx="2801937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0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+mn-lt"/>
              </a:rPr>
              <a:t>EXAMPLE 4</a:t>
            </a:r>
            <a:r>
              <a:rPr lang="en-US" dirty="0">
                <a:latin typeface="+mn-lt"/>
              </a:rPr>
              <a:t>: Find the partial fraction decomposition for 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33400" y="990600"/>
          <a:ext cx="26606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419040" progId="Equation.3">
                  <p:embed/>
                </p:oleObj>
              </mc:Choice>
              <mc:Fallback>
                <p:oleObj name="Equation" r:id="rId2" imgW="12063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266065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23622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Since the order of the numerator is larger than the order of the denominator, the first step is division.</a:t>
            </a:r>
          </a:p>
        </p:txBody>
      </p: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1600200" y="3352800"/>
            <a:ext cx="4419600" cy="2682875"/>
            <a:chOff x="1008" y="2112"/>
            <a:chExt cx="2784" cy="1690"/>
          </a:xfrm>
        </p:grpSpPr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1008" y="2112"/>
            <a:ext cx="2784" cy="1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04760" imgH="1155600" progId="Equation.3">
                    <p:embed/>
                  </p:oleObj>
                </mc:Choice>
                <mc:Fallback>
                  <p:oleObj name="Equation" r:id="rId4" imgW="1904760" imgH="1155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112"/>
                          <a:ext cx="2784" cy="16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419" name="Group 11"/>
            <p:cNvGrpSpPr>
              <a:grpSpLocks/>
            </p:cNvGrpSpPr>
            <p:nvPr/>
          </p:nvGrpSpPr>
          <p:grpSpPr bwMode="auto">
            <a:xfrm>
              <a:off x="2016" y="2976"/>
              <a:ext cx="1632" cy="576"/>
              <a:chOff x="2016" y="2976"/>
              <a:chExt cx="1632" cy="576"/>
            </a:xfrm>
          </p:grpSpPr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2016" y="340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3648" y="297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2324" y="178419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+mn-lt"/>
              </a:rPr>
              <a:t>EXAMPLE 1:</a:t>
            </a:r>
            <a:r>
              <a:rPr lang="en-US" dirty="0">
                <a:latin typeface="+mn-lt"/>
              </a:rPr>
              <a:t> Put over a common denominator and simplify.  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216109"/>
              </p:ext>
            </p:extLst>
          </p:nvPr>
        </p:nvGraphicFramePr>
        <p:xfrm>
          <a:off x="4572000" y="833735"/>
          <a:ext cx="429411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838080" progId="Equation.DSMT4">
                  <p:embed/>
                </p:oleObj>
              </mc:Choice>
              <mc:Fallback>
                <p:oleObj name="Equation" r:id="rId2" imgW="181584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833735"/>
                        <a:ext cx="429411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91899"/>
              </p:ext>
            </p:extLst>
          </p:nvPr>
        </p:nvGraphicFramePr>
        <p:xfrm>
          <a:off x="533400" y="1290935"/>
          <a:ext cx="16383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440" imgH="634680" progId="Equation.3">
                  <p:embed/>
                </p:oleObj>
              </mc:Choice>
              <mc:Fallback>
                <p:oleObj name="Equation" r:id="rId4" imgW="901440" imgH="634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0935"/>
                        <a:ext cx="16383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52400" y="2433935"/>
            <a:ext cx="396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The LCD is (x + 2)(x – 1). We now convert each fraction to LCD status.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4431412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So now what if wanted to go backwards?  ….Hence the need for partial fraction decomposition.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673857"/>
              </p:ext>
            </p:extLst>
          </p:nvPr>
        </p:nvGraphicFramePr>
        <p:xfrm>
          <a:off x="4267200" y="3043535"/>
          <a:ext cx="261917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444240" progId="Equation.DSMT4">
                  <p:embed/>
                </p:oleObj>
              </mc:Choice>
              <mc:Fallback>
                <p:oleObj name="Equation" r:id="rId6" imgW="109188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043535"/>
                        <a:ext cx="261917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157751"/>
              </p:ext>
            </p:extLst>
          </p:nvPr>
        </p:nvGraphicFramePr>
        <p:xfrm>
          <a:off x="7202488" y="3098800"/>
          <a:ext cx="1414462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34680" imgH="393480" progId="Equation.DSMT4">
                  <p:embed/>
                </p:oleObj>
              </mc:Choice>
              <mc:Fallback>
                <p:oleObj name="Equation" r:id="rId8" imgW="63468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098800"/>
                        <a:ext cx="1414462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  <p:bldP spid="30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By long division we have discovered that: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85800" y="990600"/>
          <a:ext cx="50974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11200" imgH="419040" progId="Equation.3">
                  <p:embed/>
                </p:oleObj>
              </mc:Choice>
              <mc:Fallback>
                <p:oleObj name="Equation" r:id="rId2" imgW="2311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5097463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We will now do partial fraction decomposition on the remainder.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914400"/>
          <a:ext cx="83820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29000" imgH="1981080" progId="Equation.3">
                  <p:embed/>
                </p:oleObj>
              </mc:Choice>
              <mc:Fallback>
                <p:oleObj name="Equation" r:id="rId2" imgW="3429000" imgH="1981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382000" cy="483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                          Multiply both sides by the LCD.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3886200" y="762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191000" y="762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381000" y="2362200"/>
            <a:ext cx="1905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2209800" y="26670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1447800" y="3810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209800" y="35052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419600" y="37338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6172200" y="3429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343400" y="4343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477000" y="4038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Distribute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267200" y="48768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553200" y="4945063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477000" y="5029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Group like terms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572000" y="5410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715000" y="6019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Compare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utoUpdateAnimBg="0"/>
      <p:bldP spid="20494" grpId="0" animBg="1"/>
      <p:bldP spid="20495" grpId="0" autoUpdateAnimBg="0"/>
      <p:bldP spid="20496" grpId="0" autoUpdateAnimBg="0"/>
      <p:bldP spid="20497" grpId="0" animBg="1"/>
      <p:bldP spid="204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From the previous slide we have that: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838200" y="914400"/>
          <a:ext cx="4267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215640" progId="Equation.3">
                  <p:embed/>
                </p:oleObj>
              </mc:Choice>
              <mc:Fallback>
                <p:oleObj name="Equation" r:id="rId2" imgW="17143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14400"/>
                        <a:ext cx="42672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If these two sides are equal then: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1 = A + B and 5 = 2A – 4B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19200" y="3048000"/>
            <a:ext cx="7467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To eliminate A multiply both sides of the first equation by –2 and add.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2A – 4B = 5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-2A – 2B = -2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       -6B  = 3 so B = -1/2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1000" y="5562600"/>
            <a:ext cx="7848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If A + B = 1 and B = -1/2 then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     A –1/2 = 2/2 and A = 3/2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8" name="Object 0"/>
          <p:cNvGraphicFramePr>
            <a:graphicFrameLocks noChangeAspect="1"/>
          </p:cNvGraphicFramePr>
          <p:nvPr/>
        </p:nvGraphicFramePr>
        <p:xfrm>
          <a:off x="304800" y="1143000"/>
          <a:ext cx="7759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17560" imgH="1269720" progId="Equation.3">
                  <p:embed/>
                </p:oleObj>
              </mc:Choice>
              <mc:Fallback>
                <p:oleObj name="Equation" r:id="rId2" imgW="3517560" imgH="126972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7759700" cy="280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 summary then: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228600" y="304800"/>
            <a:ext cx="8610600" cy="1995488"/>
            <a:chOff x="144" y="192"/>
            <a:chExt cx="5424" cy="1257"/>
          </a:xfrm>
        </p:grpSpPr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144" y="192"/>
              <a:ext cx="5424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Tips for partial fraction decomposition of N(x)/D(x):</a:t>
              </a:r>
            </a:p>
            <a:p>
              <a:pPr marL="457200" indent="-457200">
                <a:spcBef>
                  <a:spcPct val="50000"/>
                </a:spcBef>
                <a:buFontTx/>
                <a:buAutoNum type="arabicPeriod"/>
              </a:pPr>
              <a:r>
                <a:rPr lang="en-US" dirty="0">
                  <a:latin typeface="+mn-lt"/>
                </a:rPr>
                <a:t>If N(x) has a larger order than D(x), begin by long division. Then examine the remainder for decomposition.</a:t>
              </a:r>
            </a:p>
            <a:p>
              <a:pPr marL="457200" indent="-457200">
                <a:spcBef>
                  <a:spcPct val="50000"/>
                </a:spcBef>
                <a:buFontTx/>
                <a:buAutoNum type="arabicPeriod"/>
              </a:pPr>
              <a:r>
                <a:rPr lang="en-US" dirty="0">
                  <a:latin typeface="+mn-lt"/>
                </a:rPr>
                <a:t>Factor D(x) into factors of (ax + b) and </a:t>
              </a:r>
            </a:p>
          </p:txBody>
        </p:sp>
        <p:graphicFrame>
          <p:nvGraphicFramePr>
            <p:cNvPr id="28675" name="Object 3"/>
            <p:cNvGraphicFramePr>
              <a:graphicFrameLocks noChangeAspect="1"/>
            </p:cNvGraphicFramePr>
            <p:nvPr/>
          </p:nvGraphicFramePr>
          <p:xfrm>
            <a:off x="3648" y="1104"/>
            <a:ext cx="1248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825480" imgH="228600" progId="Equation.DSMT4">
                    <p:embed/>
                  </p:oleObj>
                </mc:Choice>
                <mc:Fallback>
                  <p:oleObj name="Equation" r:id="rId2" imgW="82548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104"/>
                          <a:ext cx="1248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8600" y="28956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3.  If the factor (ax + b) repeats then the decomposition must include: </a:t>
            </a:r>
          </a:p>
        </p:txBody>
      </p:sp>
      <p:graphicFrame>
        <p:nvGraphicFramePr>
          <p:cNvPr id="28672" name="Object 0"/>
          <p:cNvGraphicFramePr>
            <a:graphicFrameLocks noChangeAspect="1"/>
          </p:cNvGraphicFramePr>
          <p:nvPr/>
        </p:nvGraphicFramePr>
        <p:xfrm>
          <a:off x="2286000" y="3276600"/>
          <a:ext cx="2514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431640" progId="Equation.3">
                  <p:embed/>
                </p:oleObj>
              </mc:Choice>
              <mc:Fallback>
                <p:oleObj name="Equation" r:id="rId4" imgW="110484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76600"/>
                        <a:ext cx="2514600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228600" y="4343400"/>
            <a:ext cx="8610600" cy="1260475"/>
            <a:chOff x="192" y="2832"/>
            <a:chExt cx="5424" cy="794"/>
          </a:xfrm>
        </p:grpSpPr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192" y="2832"/>
              <a:ext cx="508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rabicPeriod" startAt="4"/>
              </a:pPr>
              <a:r>
                <a:rPr lang="en-US">
                  <a:latin typeface="+mn-lt"/>
                </a:rPr>
                <a:t>If the factor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en-US">
                  <a:latin typeface="+mn-lt"/>
                </a:rPr>
                <a:t>     decomposition must include: </a:t>
              </a:r>
            </a:p>
          </p:txBody>
        </p:sp>
        <p:graphicFrame>
          <p:nvGraphicFramePr>
            <p:cNvPr id="28673" name="Object 1"/>
            <p:cNvGraphicFramePr>
              <a:graphicFrameLocks noChangeAspect="1"/>
            </p:cNvGraphicFramePr>
            <p:nvPr/>
          </p:nvGraphicFramePr>
          <p:xfrm>
            <a:off x="1632" y="2880"/>
            <a:ext cx="1063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49160" imgH="203040" progId="Equation.3">
                    <p:embed/>
                  </p:oleObj>
                </mc:Choice>
                <mc:Fallback>
                  <p:oleObj name="Equation" r:id="rId6" imgW="749160" imgH="2030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880"/>
                          <a:ext cx="1063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832" y="2880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repeats then the</a:t>
              </a:r>
            </a:p>
          </p:txBody>
        </p:sp>
        <p:graphicFrame>
          <p:nvGraphicFramePr>
            <p:cNvPr id="28674" name="Object 2"/>
            <p:cNvGraphicFramePr>
              <a:graphicFrameLocks noChangeAspect="1"/>
            </p:cNvGraphicFramePr>
            <p:nvPr/>
          </p:nvGraphicFramePr>
          <p:xfrm>
            <a:off x="3072" y="3120"/>
            <a:ext cx="1968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7680" imgH="457200" progId="Equation.3">
                    <p:embed/>
                  </p:oleObj>
                </mc:Choice>
                <mc:Fallback>
                  <p:oleObj name="Equation" r:id="rId8" imgW="1777680" imgH="457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3120"/>
                          <a:ext cx="1968" cy="5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19800" y="228600"/>
          <a:ext cx="164902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640" imgH="419040" progId="Equation.3">
                  <p:embed/>
                </p:oleObj>
              </mc:Choice>
              <mc:Fallback>
                <p:oleObj name="Equation" r:id="rId2" imgW="6476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8600"/>
                        <a:ext cx="164902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Find the partial fraction decomposition for: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4190" y="1727414"/>
            <a:ext cx="6324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As we saw in the previous slide the denominator factors as (x + 2)(x – 1). We want to find numbers A and B so that: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032709"/>
              </p:ext>
            </p:extLst>
          </p:nvPr>
        </p:nvGraphicFramePr>
        <p:xfrm>
          <a:off x="457200" y="3009065"/>
          <a:ext cx="391280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419040" progId="Equation.3">
                  <p:embed/>
                </p:oleObj>
              </mc:Choice>
              <mc:Fallback>
                <p:oleObj name="Equation" r:id="rId4" imgW="15364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09065"/>
                        <a:ext cx="391280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4347836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What do you think will be our first move?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31405" y="524663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Multiply both sides of the equation by the LCD. This will allow us to get rid of the fractions.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4" grpId="0" autoUpdateAnimBg="0"/>
      <p:bldP spid="41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0" name="Text Box 128"/>
          <p:cNvSpPr txBox="1">
            <a:spLocks noChangeArrowheads="1"/>
          </p:cNvSpPr>
          <p:nvPr/>
        </p:nvSpPr>
        <p:spPr bwMode="auto">
          <a:xfrm>
            <a:off x="457200" y="228600"/>
            <a:ext cx="7499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So we multiply both sides of the equation by (x + 2)(x – 1).</a:t>
            </a:r>
          </a:p>
        </p:txBody>
      </p:sp>
      <p:sp>
        <p:nvSpPr>
          <p:cNvPr id="23687" name="Text Box 135"/>
          <p:cNvSpPr txBox="1">
            <a:spLocks noChangeArrowheads="1"/>
          </p:cNvSpPr>
          <p:nvPr/>
        </p:nvSpPr>
        <p:spPr bwMode="auto">
          <a:xfrm>
            <a:off x="4953000" y="3048000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Now we expand and compare the left side to the right side.</a:t>
            </a:r>
          </a:p>
        </p:txBody>
      </p:sp>
      <p:sp>
        <p:nvSpPr>
          <p:cNvPr id="23689" name="Text Box 137"/>
          <p:cNvSpPr txBox="1">
            <a:spLocks noChangeArrowheads="1"/>
          </p:cNvSpPr>
          <p:nvPr/>
        </p:nvSpPr>
        <p:spPr bwMode="auto">
          <a:xfrm>
            <a:off x="533400" y="4419600"/>
            <a:ext cx="4114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If the left side and the right side are going to be equal then: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A+B has to be 8 and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-A+2B has to be 7.</a:t>
            </a:r>
          </a:p>
        </p:txBody>
      </p:sp>
      <p:graphicFrame>
        <p:nvGraphicFramePr>
          <p:cNvPr id="23690" name="Object 138"/>
          <p:cNvGraphicFramePr>
            <a:graphicFrameLocks noChangeAspect="1"/>
          </p:cNvGraphicFramePr>
          <p:nvPr/>
        </p:nvGraphicFramePr>
        <p:xfrm>
          <a:off x="381000" y="838200"/>
          <a:ext cx="8191500" cy="18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68600" imgH="965160" progId="Equation.DSMT4">
                  <p:embed/>
                </p:oleObj>
              </mc:Choice>
              <mc:Fallback>
                <p:oleObj name="Equation" r:id="rId2" imgW="4368600" imgH="96516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8191500" cy="181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91" name="Line 139"/>
          <p:cNvSpPr>
            <a:spLocks noChangeShapeType="1"/>
          </p:cNvSpPr>
          <p:nvPr/>
        </p:nvSpPr>
        <p:spPr bwMode="auto">
          <a:xfrm>
            <a:off x="3886200" y="2971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2" name="Line 140"/>
          <p:cNvSpPr>
            <a:spLocks noChangeShapeType="1"/>
          </p:cNvSpPr>
          <p:nvPr/>
        </p:nvSpPr>
        <p:spPr bwMode="auto">
          <a:xfrm flipV="1">
            <a:off x="533400" y="2057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3" name="Line 141"/>
          <p:cNvSpPr>
            <a:spLocks noChangeShapeType="1"/>
          </p:cNvSpPr>
          <p:nvPr/>
        </p:nvSpPr>
        <p:spPr bwMode="auto">
          <a:xfrm flipV="1">
            <a:off x="2286000" y="22860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4" name="Line 142"/>
          <p:cNvSpPr>
            <a:spLocks noChangeShapeType="1"/>
          </p:cNvSpPr>
          <p:nvPr/>
        </p:nvSpPr>
        <p:spPr bwMode="auto">
          <a:xfrm flipV="1">
            <a:off x="4114800" y="2286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5" name="Line 143"/>
          <p:cNvSpPr>
            <a:spLocks noChangeShapeType="1"/>
          </p:cNvSpPr>
          <p:nvPr/>
        </p:nvSpPr>
        <p:spPr bwMode="auto">
          <a:xfrm flipV="1">
            <a:off x="4800600" y="2057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6" name="Line 144"/>
          <p:cNvSpPr>
            <a:spLocks noChangeShapeType="1"/>
          </p:cNvSpPr>
          <p:nvPr/>
        </p:nvSpPr>
        <p:spPr bwMode="auto">
          <a:xfrm flipV="1">
            <a:off x="6400800" y="2286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97" name="Line 145"/>
          <p:cNvSpPr>
            <a:spLocks noChangeShapeType="1"/>
          </p:cNvSpPr>
          <p:nvPr/>
        </p:nvSpPr>
        <p:spPr bwMode="auto">
          <a:xfrm flipV="1">
            <a:off x="7848600" y="2057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39"/>
          <p:cNvGraphicFramePr>
            <a:graphicFrameLocks noChangeAspect="1"/>
          </p:cNvGraphicFramePr>
          <p:nvPr/>
        </p:nvGraphicFramePr>
        <p:xfrm>
          <a:off x="609600" y="2743200"/>
          <a:ext cx="32385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6920" imgH="431640" progId="Equation.DSMT4">
                  <p:embed/>
                </p:oleObj>
              </mc:Choice>
              <mc:Fallback>
                <p:oleObj name="Equation" r:id="rId4" imgW="1726920" imgH="43164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32385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40"/>
          <p:cNvGraphicFramePr>
            <a:graphicFrameLocks noChangeAspect="1"/>
          </p:cNvGraphicFramePr>
          <p:nvPr/>
        </p:nvGraphicFramePr>
        <p:xfrm>
          <a:off x="533400" y="3733800"/>
          <a:ext cx="35242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79560" imgH="253800" progId="Equation.DSMT4">
                  <p:embed/>
                </p:oleObj>
              </mc:Choice>
              <mc:Fallback>
                <p:oleObj name="Equation" r:id="rId6" imgW="1879560" imgH="25380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35242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87" grpId="0" autoUpdateAnimBg="0"/>
      <p:bldP spid="23689" grpId="0" autoUpdateAnimBg="0"/>
      <p:bldP spid="23691" grpId="0" animBg="1"/>
      <p:bldP spid="23692" grpId="0" animBg="1"/>
      <p:bldP spid="23693" grpId="0" animBg="1"/>
      <p:bldP spid="23694" grpId="0" animBg="1"/>
      <p:bldP spid="23695" grpId="0" animBg="1"/>
      <p:bldP spid="23696" grpId="0" animBg="1"/>
      <p:bldP spid="236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396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 + B = 8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-A + 2B = 7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This gives us two equations in two unknowns. We can add the two equations and finish it off with back substitution.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33400" y="2438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3B = 15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   B = 5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4038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If B = 5 and A + B = 8 then A = 3.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5105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So what does this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Remember that our original mission was to break a big fraction into a couple of pieces. In particular to find A and B so that: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33400" y="1828800"/>
          <a:ext cx="40386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419040" progId="Equation.3">
                  <p:embed/>
                </p:oleObj>
              </mc:Choice>
              <mc:Fallback>
                <p:oleObj name="Equation" r:id="rId2" imgW="1536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40386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We now know that A = 3 and B = 5 which means that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9600" y="3962400"/>
          <a:ext cx="42672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419040" progId="Equation.3">
                  <p:embed/>
                </p:oleObj>
              </mc:Choice>
              <mc:Fallback>
                <p:oleObj name="Equation" r:id="rId4" imgW="15364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4267200" cy="116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9600" y="55626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Let’s look at an LCD with one linear factor and one quadratic factor in the denominator.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0" y="4114800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And that is partial fraction decomposition!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4" grpId="0" autoUpdateAnimBg="0"/>
      <p:bldP spid="71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13F412-30BF-76AC-7C5F-AA85F6034995}"/>
              </a:ext>
            </a:extLst>
          </p:cNvPr>
          <p:cNvSpPr txBox="1"/>
          <p:nvPr/>
        </p:nvSpPr>
        <p:spPr>
          <a:xfrm>
            <a:off x="1295400" y="457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turn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5644BB76-3B80-0A4A-1F8F-423A3F612C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503231"/>
              </p:ext>
            </p:extLst>
          </p:nvPr>
        </p:nvGraphicFramePr>
        <p:xfrm>
          <a:off x="1166019" y="1326931"/>
          <a:ext cx="19685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393480" progId="Equation.DSMT4">
                  <p:embed/>
                </p:oleObj>
              </mc:Choice>
              <mc:Fallback>
                <p:oleObj name="Equation" r:id="rId2" imgW="749160" imgH="393480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019" y="1326931"/>
                        <a:ext cx="19685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D882507-8100-1119-B063-CA74CFA439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472934"/>
              </p:ext>
            </p:extLst>
          </p:nvPr>
        </p:nvGraphicFramePr>
        <p:xfrm>
          <a:off x="3276600" y="1295400"/>
          <a:ext cx="21034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920" imgH="393480" progId="Equation.DSMT4">
                  <p:embed/>
                </p:oleObj>
              </mc:Choice>
              <mc:Fallback>
                <p:oleObj name="Equation" r:id="rId4" imgW="799920" imgH="393480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95400"/>
                        <a:ext cx="2103438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49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+mn-lt"/>
              </a:rPr>
              <a:t>EXAMPLE 2:</a:t>
            </a:r>
            <a:r>
              <a:rPr lang="en-US" dirty="0">
                <a:latin typeface="+mn-lt"/>
              </a:rPr>
              <a:t> For our next example, we are going to consider what happens when one of the factors in the denominator is raised to a power. Consider the following for partial fraction decomposition: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687437"/>
              </p:ext>
            </p:extLst>
          </p:nvPr>
        </p:nvGraphicFramePr>
        <p:xfrm>
          <a:off x="471488" y="2014538"/>
          <a:ext cx="736282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13000" imgH="495000" progId="Equation.DSMT4">
                  <p:embed/>
                </p:oleObj>
              </mc:Choice>
              <mc:Fallback>
                <p:oleObj name="Equation" r:id="rId2" imgW="321300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2014538"/>
                        <a:ext cx="7362825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3124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There are two setups that we could use to begin: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4053446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Setup A (Tomorrow)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962400" y="3886200"/>
          <a:ext cx="46482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760" imgH="457200" progId="Equation.3">
                  <p:embed/>
                </p:oleObj>
              </mc:Choice>
              <mc:Fallback>
                <p:oleObj name="Equation" r:id="rId4" imgW="19047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886200"/>
                        <a:ext cx="46482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5029200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Setup B uses a letter for each power of repeated factor.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657600" y="5181600"/>
          <a:ext cx="54038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760" imgH="457200" progId="Equation.3">
                  <p:embed/>
                </p:oleObj>
              </mc:Choice>
              <mc:Fallback>
                <p:oleObj name="Equation" r:id="rId6" imgW="233676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81600"/>
                        <a:ext cx="54038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8425" y="1905000"/>
          <a:ext cx="9045575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11400" imgH="1917360" progId="Equation.3">
                  <p:embed/>
                </p:oleObj>
              </mc:Choice>
              <mc:Fallback>
                <p:oleObj name="Equation" r:id="rId2" imgW="3911400" imgH="1917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905000"/>
                        <a:ext cx="9045575" cy="443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Since we have already done an example with Setup A, this example will proceed with Setup B. Step 1 will be to multiply both sides by the LCD and simplify.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1143000" y="1447800"/>
            <a:ext cx="3276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419600" y="1447800"/>
            <a:ext cx="3124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0" y="2209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1981200" y="25908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26670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2971800" y="3429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4419600" y="3657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2484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6781800" y="3581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8077200" y="3276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4008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7604125" y="4084638"/>
            <a:ext cx="1200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+mn-lt"/>
              </a:rPr>
              <a:t>Expand.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315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848600" y="4724400"/>
            <a:ext cx="129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Group like terms and factor.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0" y="6400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We now compare the coefficients of the two 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utoUpdateAnimBg="0"/>
      <p:bldP spid="14352" grpId="0" animBg="1"/>
      <p:bldP spid="14353" grpId="0" autoUpdateAnimBg="0"/>
      <p:bldP spid="1435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1248</Words>
  <Application>Microsoft Office PowerPoint</Application>
  <PresentationFormat>On-screen Show (4:3)</PresentationFormat>
  <Paragraphs>110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Comic Sans MS</vt:lpstr>
      <vt:lpstr>Times New Roman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Gile</dc:creator>
  <cp:lastModifiedBy>Qayumi, Enayat</cp:lastModifiedBy>
  <cp:revision>57</cp:revision>
  <dcterms:created xsi:type="dcterms:W3CDTF">2003-10-31T18:55:03Z</dcterms:created>
  <dcterms:modified xsi:type="dcterms:W3CDTF">2023-03-09T23:55:17Z</dcterms:modified>
</cp:coreProperties>
</file>