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75" r:id="rId4"/>
    <p:sldId id="274" r:id="rId5"/>
    <p:sldId id="276" r:id="rId6"/>
    <p:sldId id="262" r:id="rId7"/>
    <p:sldId id="263" r:id="rId8"/>
    <p:sldId id="269" r:id="rId9"/>
    <p:sldId id="270" r:id="rId10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9999FF"/>
    <a:srgbClr val="FF0000"/>
    <a:srgbClr val="33CCFF"/>
    <a:srgbClr val="339933"/>
    <a:srgbClr val="FF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545A40B-5420-4EF7-AF18-61A0636952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C898FE9-9FCD-4BB2-A220-30D4F1A59B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8B7D90-A24D-41F7-8878-856A162C8F9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68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68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68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68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05FAF-5D2F-43F1-905D-221108706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2C7F-A94A-455B-A8BA-721BA4AD1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90860-35B6-4930-B07E-2220A3344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BAB7A-1E50-4622-92E9-CC2D0072E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628D8-481C-44FF-A65B-CA2806699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0CD99-A9C7-4322-B4FB-F25591A0B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F59E-6566-4773-8298-52E63CDFE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50CCF-F6EE-4C63-ABBF-7FA684B2D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32609-4570-45A2-89B1-714D7C50E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891A5-074B-4655-96D5-E1CF7BEEF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">
              <a:srgbClr val="FFFF00"/>
            </a:gs>
            <a:gs pos="67000">
              <a:srgbClr val="00FFFF"/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9F66D5-081F-4E59-9051-62F884E8D8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58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8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8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58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8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848600" cy="39624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en-US" sz="8000" dirty="0">
                <a:effectLst/>
                <a:latin typeface="Arial Black" panose="020B0A04020102020204" pitchFamily="34" charset="0"/>
              </a:rPr>
              <a:t>Factoring by the x-box Method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10600" cy="838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  <a:latin typeface="Arial Black" panose="020B0A04020102020204" pitchFamily="34" charset="0"/>
              </a:rPr>
              <a:t>X-box Factoring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600" y="1143000"/>
            <a:ext cx="7467600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To factor quadratic equations using the x-box method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is a guaranteed method for factoring quadratic equations—no guessing necessary!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9906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  <a:latin typeface="Arial Black" panose="020B0A04020102020204" pitchFamily="34" charset="0"/>
              </a:rPr>
              <a:t>Factor the x-box way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Example: Factor 3x</a:t>
            </a:r>
            <a:r>
              <a:rPr lang="en-US" baseline="30000"/>
              <a:t>2</a:t>
            </a:r>
            <a:r>
              <a:rPr lang="en-US"/>
              <a:t> -13x -10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447800" y="4200525"/>
            <a:ext cx="16478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-30</a:t>
            </a:r>
            <a:r>
              <a:rPr lang="en-US"/>
              <a:t>x</a:t>
            </a:r>
            <a:r>
              <a:rPr lang="en-US" baseline="30000"/>
              <a:t>2</a:t>
            </a:r>
            <a:r>
              <a:rPr lang="en-US" sz="2400"/>
              <a:t> (3x</a:t>
            </a:r>
            <a:r>
              <a:rPr lang="en-US" sz="2400" baseline="30000"/>
              <a:t>2</a:t>
            </a:r>
            <a:r>
              <a:rPr lang="en-US" sz="2400"/>
              <a:t>)(-10)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422400" y="2514600"/>
            <a:ext cx="18938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-13x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85800" y="3657600"/>
            <a:ext cx="925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-15x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954338" y="3633788"/>
            <a:ext cx="69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2x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93750" y="3148013"/>
            <a:ext cx="976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029200" y="297180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7818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029200" y="4267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162800" y="4618038"/>
            <a:ext cx="914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/>
              <a:t>-10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257800" y="32766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934200" y="33528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-15x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181600" y="45720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257800" y="46482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2x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5562600" y="3352800"/>
            <a:ext cx="83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3x</a:t>
            </a:r>
            <a:r>
              <a:rPr lang="en-US" sz="2400" baseline="30000"/>
              <a:t>2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410200" y="2590800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7086600" y="2590800"/>
            <a:ext cx="121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-5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4267200" y="3352800"/>
            <a:ext cx="4114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3x     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191000" y="4724400"/>
            <a:ext cx="76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+2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2667000" y="6019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3x</a:t>
            </a:r>
            <a:r>
              <a:rPr lang="en-US" sz="2400" baseline="30000"/>
              <a:t>2</a:t>
            </a:r>
            <a:r>
              <a:rPr lang="en-US" sz="2400"/>
              <a:t> -13x -10 = (x-5)(3x+2)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/>
      <p:bldP spid="41992" grpId="0"/>
      <p:bldP spid="41993" grpId="0"/>
      <p:bldP spid="41999" grpId="0"/>
      <p:bldP spid="42001" grpId="0"/>
      <p:bldP spid="42003" grpId="0"/>
      <p:bldP spid="42004" grpId="0"/>
      <p:bldP spid="42005" grpId="0"/>
      <p:bldP spid="42006" grpId="0"/>
      <p:bldP spid="42007" grpId="0"/>
      <p:bldP spid="42008" grpId="0"/>
      <p:bldP spid="420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9144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  <a:latin typeface="Arial Black" panose="020B0A04020102020204" pitchFamily="34" charset="0"/>
              </a:rPr>
              <a:t>Factor the x-box way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2667000"/>
            <a:ext cx="1600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</a:rPr>
              <a:t>Middle (b-term)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295400" y="2667000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76400" y="2362200"/>
            <a:ext cx="13954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bx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524000" y="4572000"/>
            <a:ext cx="1589088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Product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a</a:t>
            </a:r>
            <a:r>
              <a:rPr lang="en-US" sz="2400" b="1" dirty="0">
                <a:solidFill>
                  <a:srgbClr val="800080"/>
                </a:solidFill>
              </a:rPr>
              <a:t>c</a:t>
            </a:r>
            <a:r>
              <a:rPr lang="en-US" sz="2400" b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=</a:t>
            </a:r>
            <a:r>
              <a:rPr lang="en-US" sz="2400" b="1" dirty="0" err="1">
                <a:solidFill>
                  <a:srgbClr val="000099"/>
                </a:solidFill>
              </a:rPr>
              <a:t>m</a:t>
            </a:r>
            <a:r>
              <a:rPr lang="en-US" sz="2400" b="1" dirty="0" err="1">
                <a:solidFill>
                  <a:srgbClr val="990000"/>
                </a:solidFill>
              </a:rPr>
              <a:t>n</a:t>
            </a:r>
            <a:endParaRPr lang="en-US" sz="2400" b="1" dirty="0">
              <a:solidFill>
                <a:srgbClr val="990000"/>
              </a:solidFill>
            </a:endParaRPr>
          </a:p>
        </p:txBody>
      </p:sp>
      <p:sp>
        <p:nvSpPr>
          <p:cNvPr id="40973" name="Arc 13"/>
          <p:cNvSpPr>
            <a:spLocks/>
          </p:cNvSpPr>
          <p:nvPr/>
        </p:nvSpPr>
        <p:spPr bwMode="auto">
          <a:xfrm rot="-14492129" flipH="1" flipV="1">
            <a:off x="1304925" y="2657475"/>
            <a:ext cx="666750" cy="228600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93750" y="3148013"/>
            <a:ext cx="976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895600" y="3505200"/>
            <a:ext cx="17526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Product 1st &amp; Last        (a &amp; c) terms</a:t>
            </a:r>
          </a:p>
        </p:txBody>
      </p:sp>
      <p:sp>
        <p:nvSpPr>
          <p:cNvPr id="40976" name="Arc 16"/>
          <p:cNvSpPr>
            <a:spLocks/>
          </p:cNvSpPr>
          <p:nvPr/>
        </p:nvSpPr>
        <p:spPr bwMode="auto">
          <a:xfrm rot="15791570" flipH="1" flipV="1">
            <a:off x="3186907" y="4356893"/>
            <a:ext cx="584200" cy="862013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609600" y="1524000"/>
            <a:ext cx="3733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y = </a:t>
            </a:r>
            <a:r>
              <a:rPr lang="en-US" sz="2800" b="1">
                <a:solidFill>
                  <a:srgbClr val="006600"/>
                </a:solidFill>
              </a:rPr>
              <a:t>ax</a:t>
            </a:r>
            <a:r>
              <a:rPr lang="en-US" sz="2800" b="1" baseline="30000">
                <a:solidFill>
                  <a:srgbClr val="006600"/>
                </a:solidFill>
              </a:rPr>
              <a:t>2</a:t>
            </a:r>
            <a:r>
              <a:rPr lang="en-US" sz="2800" b="1"/>
              <a:t> + bx + </a:t>
            </a:r>
            <a:r>
              <a:rPr lang="en-US" sz="2800" b="1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5029200" y="266700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6781800" y="2667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50292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858000" y="4100513"/>
            <a:ext cx="1752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</a:rPr>
              <a:t>Last term</a:t>
            </a:r>
          </a:p>
          <a:p>
            <a:pPr algn="ctr"/>
            <a:r>
              <a:rPr lang="en-US" sz="2400" b="1">
                <a:solidFill>
                  <a:srgbClr val="800080"/>
                </a:solidFill>
              </a:rPr>
              <a:t>(constant)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4953000" y="2971800"/>
            <a:ext cx="1981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hlink"/>
                </a:solidFill>
              </a:rPr>
              <a:t>1</a:t>
            </a:r>
            <a:r>
              <a:rPr lang="en-US" sz="2400" baseline="30000">
                <a:solidFill>
                  <a:schemeClr val="hlink"/>
                </a:solidFill>
              </a:rPr>
              <a:t>st</a:t>
            </a:r>
            <a:r>
              <a:rPr lang="en-US" sz="2400">
                <a:solidFill>
                  <a:schemeClr val="hlink"/>
                </a:solidFill>
              </a:rPr>
              <a:t> Term </a:t>
            </a:r>
          </a:p>
          <a:p>
            <a:pPr algn="ctr"/>
            <a:r>
              <a:rPr lang="en-US" sz="2400">
                <a:solidFill>
                  <a:schemeClr val="hlink"/>
                </a:solidFill>
              </a:rPr>
              <a:t>(a-term)</a:t>
            </a:r>
            <a:r>
              <a:rPr lang="en-US"/>
              <a:t>           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181600" y="42672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9" grpId="0"/>
      <p:bldP spid="40970" grpId="0"/>
      <p:bldP spid="40973" grpId="0" animBg="1"/>
      <p:bldP spid="40975" grpId="0"/>
      <p:bldP spid="40976" grpId="0" animBg="1"/>
      <p:bldP spid="40982" grpId="0"/>
      <p:bldP spid="409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9144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  <a:latin typeface="Arial Black" panose="020B0A04020102020204" pitchFamily="34" charset="0"/>
              </a:rPr>
              <a:t>Factor the x-box way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295400" y="2667000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1219200" y="2590800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828800" y="2286000"/>
            <a:ext cx="1395413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b=</a:t>
            </a:r>
            <a:r>
              <a:rPr lang="en-US" sz="2400" b="1">
                <a:solidFill>
                  <a:srgbClr val="000099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990000"/>
                </a:solidFill>
              </a:rPr>
              <a:t>n</a:t>
            </a:r>
          </a:p>
          <a:p>
            <a:pPr algn="ctr"/>
            <a:r>
              <a:rPr lang="en-US" sz="2400" b="1"/>
              <a:t>Sum 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/>
              <a:t>&amp;</a:t>
            </a:r>
            <a:r>
              <a:rPr lang="en-US" sz="2400" b="1">
                <a:solidFill>
                  <a:srgbClr val="FF66FF"/>
                </a:solidFill>
              </a:rPr>
              <a:t>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752600" y="4572000"/>
            <a:ext cx="1360488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Product of m&amp;n (</a:t>
            </a:r>
            <a:r>
              <a:rPr lang="en-US" sz="2400" b="1">
                <a:solidFill>
                  <a:srgbClr val="006600"/>
                </a:solidFill>
              </a:rPr>
              <a:t>a</a:t>
            </a:r>
            <a:r>
              <a:rPr lang="en-US" sz="2400" b="1">
                <a:solidFill>
                  <a:srgbClr val="00FFFF"/>
                </a:solidFill>
              </a:rPr>
              <a:t>c</a:t>
            </a:r>
            <a:r>
              <a:rPr lang="en-US" sz="2400" b="1"/>
              <a:t>x</a:t>
            </a:r>
            <a:r>
              <a:rPr lang="en-US" sz="2400" b="1" baseline="30000"/>
              <a:t>2</a:t>
            </a:r>
            <a:r>
              <a:rPr lang="en-US" sz="2400" b="1"/>
              <a:t>)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350963" y="3633788"/>
            <a:ext cx="69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9933"/>
                </a:solidFill>
              </a:rPr>
              <a:t>m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971800" y="3657600"/>
            <a:ext cx="696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FF"/>
                </a:solidFill>
              </a:rPr>
              <a:t>n</a:t>
            </a:r>
          </a:p>
        </p:txBody>
      </p:sp>
      <p:sp>
        <p:nvSpPr>
          <p:cNvPr id="43018" name="Arc 10"/>
          <p:cNvSpPr>
            <a:spLocks/>
          </p:cNvSpPr>
          <p:nvPr/>
        </p:nvSpPr>
        <p:spPr bwMode="auto">
          <a:xfrm rot="-14492129" flipH="1" flipV="1">
            <a:off x="1609725" y="3267075"/>
            <a:ext cx="666750" cy="228600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976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3021" name="Arc 13"/>
          <p:cNvSpPr>
            <a:spLocks/>
          </p:cNvSpPr>
          <p:nvPr/>
        </p:nvSpPr>
        <p:spPr bwMode="auto">
          <a:xfrm rot="14648108" flipH="1" flipV="1">
            <a:off x="2869407" y="4140993"/>
            <a:ext cx="457200" cy="557213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09600" y="1524000"/>
            <a:ext cx="3733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y = ax</a:t>
            </a:r>
            <a:r>
              <a:rPr lang="en-US" sz="2800" b="1" baseline="30000"/>
              <a:t>2</a:t>
            </a:r>
            <a:r>
              <a:rPr lang="en-US" sz="2800" b="1"/>
              <a:t> + bx + </a:t>
            </a:r>
            <a:r>
              <a:rPr lang="en-US" sz="2800" b="1">
                <a:solidFill>
                  <a:srgbClr val="00FFFF"/>
                </a:solidFill>
              </a:rPr>
              <a:t>c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029200" y="266700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6781800" y="2667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50292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7162800" y="4100513"/>
            <a:ext cx="121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rgbClr val="00FFFF"/>
                </a:solidFill>
              </a:rPr>
              <a:t>Last term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257800" y="2971800"/>
            <a:ext cx="1447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1st        Term</a:t>
            </a:r>
            <a:r>
              <a:rPr lang="en-US"/>
              <a:t>           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934200" y="3048000"/>
            <a:ext cx="1371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9933"/>
                </a:solidFill>
              </a:rPr>
              <a:t>Factor m</a:t>
            </a:r>
          </a:p>
          <a:p>
            <a:pPr algn="ctr"/>
            <a:endParaRPr lang="en-US" sz="2400">
              <a:solidFill>
                <a:srgbClr val="FF66FF"/>
              </a:solidFill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029200" y="4267200"/>
            <a:ext cx="1676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66FF"/>
                </a:solidFill>
              </a:rPr>
              <a:t>Factor </a:t>
            </a:r>
          </a:p>
          <a:p>
            <a:r>
              <a:rPr lang="en-US" sz="2400">
                <a:solidFill>
                  <a:srgbClr val="FF66FF"/>
                </a:solidFill>
              </a:rPr>
              <a:t>     n</a:t>
            </a:r>
            <a:endParaRPr lang="en-US" sz="2400">
              <a:solidFill>
                <a:srgbClr val="339933"/>
              </a:solidFill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886200" y="32004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GCF</a:t>
            </a:r>
          </a:p>
        </p:txBody>
      </p:sp>
      <p:sp>
        <p:nvSpPr>
          <p:cNvPr id="43033" name="Arc 25"/>
          <p:cNvSpPr>
            <a:spLocks/>
          </p:cNvSpPr>
          <p:nvPr/>
        </p:nvSpPr>
        <p:spPr bwMode="auto">
          <a:xfrm rot="-18904536" flipH="1" flipV="1">
            <a:off x="1371600" y="4191000"/>
            <a:ext cx="661988" cy="366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63"/>
              <a:gd name="T1" fmla="*/ 0 h 21600"/>
              <a:gd name="T2" fmla="*/ 21463 w 21463"/>
              <a:gd name="T3" fmla="*/ 19174 h 21600"/>
              <a:gd name="T4" fmla="*/ 0 w 214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600" fill="none" extrusionOk="0">
                <a:moveTo>
                  <a:pt x="-1" y="0"/>
                </a:moveTo>
                <a:cubicBezTo>
                  <a:pt x="10990" y="0"/>
                  <a:pt x="20228" y="8252"/>
                  <a:pt x="21463" y="19173"/>
                </a:cubicBezTo>
              </a:path>
              <a:path w="21463" h="21600" stroke="0" extrusionOk="0">
                <a:moveTo>
                  <a:pt x="-1" y="0"/>
                </a:moveTo>
                <a:cubicBezTo>
                  <a:pt x="10990" y="0"/>
                  <a:pt x="20228" y="8252"/>
                  <a:pt x="21463" y="1917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Arc 26"/>
          <p:cNvSpPr>
            <a:spLocks/>
          </p:cNvSpPr>
          <p:nvPr/>
        </p:nvSpPr>
        <p:spPr bwMode="auto">
          <a:xfrm rot="-30395197" flipH="1" flipV="1">
            <a:off x="2819400" y="3200400"/>
            <a:ext cx="661988" cy="366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63"/>
              <a:gd name="T1" fmla="*/ 0 h 21600"/>
              <a:gd name="T2" fmla="*/ 21463 w 21463"/>
              <a:gd name="T3" fmla="*/ 19174 h 21600"/>
              <a:gd name="T4" fmla="*/ 0 w 214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600" fill="none" extrusionOk="0">
                <a:moveTo>
                  <a:pt x="-1" y="0"/>
                </a:moveTo>
                <a:cubicBezTo>
                  <a:pt x="10990" y="0"/>
                  <a:pt x="20228" y="8252"/>
                  <a:pt x="21463" y="19173"/>
                </a:cubicBezTo>
              </a:path>
              <a:path w="21463" h="21600" stroke="0" extrusionOk="0">
                <a:moveTo>
                  <a:pt x="-1" y="0"/>
                </a:moveTo>
                <a:cubicBezTo>
                  <a:pt x="10990" y="0"/>
                  <a:pt x="20228" y="8252"/>
                  <a:pt x="21463" y="1917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43017" grpId="0"/>
      <p:bldP spid="43018" grpId="0" animBg="1"/>
      <p:bldP spid="43021" grpId="0" animBg="1"/>
      <p:bldP spid="43026" grpId="0"/>
      <p:bldP spid="43027" grpId="0"/>
      <p:bldP spid="43028" grpId="0"/>
      <p:bldP spid="43031" grpId="0"/>
      <p:bldP spid="43033" grpId="0" animBg="1"/>
      <p:bldP spid="430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>
                <a:solidFill>
                  <a:srgbClr val="9900CC"/>
                </a:solidFill>
              </a:rPr>
              <a:t>Examples</a:t>
            </a:r>
            <a:endParaRPr lang="en-US" sz="240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96200" cy="11858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Factor using the x-box method.</a:t>
            </a:r>
          </a:p>
          <a:p>
            <a:pPr marL="609600" indent="-609600">
              <a:buFontTx/>
              <a:buNone/>
            </a:pPr>
            <a:r>
              <a:rPr lang="en-US" sz="2800"/>
              <a:t>1.  x</a:t>
            </a:r>
            <a:r>
              <a:rPr lang="en-US" sz="2800" baseline="30000"/>
              <a:t>2</a:t>
            </a:r>
            <a:r>
              <a:rPr lang="en-US" sz="2800"/>
              <a:t> + 4x – 12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 a)			             b) </a:t>
            </a:r>
            <a:endParaRPr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/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334000" y="26670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x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81200" y="3200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981200" y="3200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57800" y="3200400"/>
            <a:ext cx="1524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5257800" y="3200400"/>
            <a:ext cx="1524000" cy="1524000"/>
            <a:chOff x="2784" y="2016"/>
            <a:chExt cx="960" cy="960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2057400" y="3124200"/>
            <a:ext cx="1066800" cy="1436688"/>
            <a:chOff x="1344" y="1968"/>
            <a:chExt cx="528" cy="704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344" y="1968"/>
              <a:ext cx="528" cy="2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   </a:t>
              </a:r>
              <a:r>
                <a:rPr lang="en-US" sz="2400"/>
                <a:t>4x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1344" y="2448"/>
              <a:ext cx="528" cy="2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 </a:t>
              </a:r>
              <a:r>
                <a:rPr lang="en-US" sz="2400" dirty="0"/>
                <a:t>-12x</a:t>
              </a:r>
              <a:r>
                <a:rPr lang="en-US" sz="2400" baseline="30000" dirty="0"/>
                <a:t>2</a:t>
              </a:r>
              <a:endParaRPr lang="en-US" sz="2400" dirty="0"/>
            </a:p>
          </p:txBody>
        </p:sp>
      </p:grp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524000" y="3505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9933"/>
                </a:solidFill>
                <a:latin typeface="Times New Roman" pitchFamily="18" charset="0"/>
              </a:rPr>
              <a:t>    </a:t>
            </a:r>
            <a:r>
              <a:rPr lang="en-US" sz="2400">
                <a:solidFill>
                  <a:srgbClr val="339933"/>
                </a:solidFill>
              </a:rPr>
              <a:t>6x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590800" y="35052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9999FF"/>
                </a:solidFill>
                <a:latin typeface="Times New Roman" pitchFamily="18" charset="0"/>
              </a:rPr>
              <a:t>  </a:t>
            </a:r>
            <a:r>
              <a:rPr lang="en-US" sz="2000">
                <a:solidFill>
                  <a:srgbClr val="FF66FF"/>
                </a:solidFill>
              </a:rPr>
              <a:t>-2x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724400" y="32004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257800" y="3276600"/>
            <a:ext cx="22860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400"/>
              <a:t>x</a:t>
            </a:r>
            <a:r>
              <a:rPr lang="en-US" sz="2400" baseline="30000"/>
              <a:t>2</a:t>
            </a:r>
            <a:r>
              <a:rPr lang="en-US" sz="2400"/>
              <a:t>      </a:t>
            </a:r>
            <a:r>
              <a:rPr lang="en-US" sz="2400">
                <a:solidFill>
                  <a:srgbClr val="339933"/>
                </a:solidFill>
              </a:rPr>
              <a:t>6x</a:t>
            </a:r>
          </a:p>
          <a:p>
            <a:pPr eaLnBrk="1" hangingPunct="1">
              <a:spcBef>
                <a:spcPct val="50000"/>
              </a:spcBef>
            </a:pPr>
            <a:endParaRPr lang="en-US" sz="800"/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-2x</a:t>
            </a:r>
            <a:r>
              <a:rPr lang="en-US" sz="2400"/>
              <a:t>    -12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724400" y="33528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622800" y="40640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-2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019800" y="26670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+6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600200" y="5105400"/>
            <a:ext cx="6181725" cy="79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/>
              <a:t>Solution: x</a:t>
            </a:r>
            <a:r>
              <a:rPr lang="en-US" sz="2800" baseline="30000"/>
              <a:t>2</a:t>
            </a:r>
            <a:r>
              <a:rPr lang="en-US" sz="2800"/>
              <a:t> + 4x – 12 = (x </a:t>
            </a:r>
            <a:r>
              <a:rPr lang="en-US" sz="2800">
                <a:solidFill>
                  <a:srgbClr val="FF0000"/>
                </a:solidFill>
              </a:rPr>
              <a:t>+ 6</a:t>
            </a:r>
            <a:r>
              <a:rPr lang="en-US" sz="2800"/>
              <a:t>)(x </a:t>
            </a:r>
            <a:r>
              <a:rPr lang="en-US" sz="2800">
                <a:solidFill>
                  <a:srgbClr val="0000CC"/>
                </a:solidFill>
              </a:rPr>
              <a:t>- 2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/>
      <p:bldP spid="10262" grpId="0"/>
      <p:bldP spid="10263" grpId="0"/>
      <p:bldP spid="10267" grpId="0"/>
      <p:bldP spid="10269" grpId="0"/>
      <p:bldP spid="10270" grpId="0"/>
      <p:bldP spid="10273" grpId="0"/>
      <p:bldP spid="10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 dirty="0">
                <a:solidFill>
                  <a:srgbClr val="9900CC"/>
                </a:solidFill>
                <a:latin typeface="Arial Black" panose="020B0A04020102020204" pitchFamily="34" charset="0"/>
              </a:rPr>
              <a:t>Examples </a:t>
            </a:r>
            <a:r>
              <a:rPr lang="en-US" sz="2400" dirty="0">
                <a:solidFill>
                  <a:srgbClr val="9900CC"/>
                </a:solidFill>
                <a:latin typeface="Arial Black" panose="020B0A04020102020204" pitchFamily="34" charset="0"/>
              </a:rPr>
              <a:t>continued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553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2.  x</a:t>
            </a:r>
            <a:r>
              <a:rPr lang="en-US" baseline="30000"/>
              <a:t>2</a:t>
            </a:r>
            <a:r>
              <a:rPr lang="en-US"/>
              <a:t> - 9x + 20</a:t>
            </a:r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r>
              <a:rPr lang="en-US" sz="2400"/>
              <a:t>a)		 		b) 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057400" y="2819400"/>
            <a:ext cx="1143000" cy="1143000"/>
            <a:chOff x="1104" y="2064"/>
            <a:chExt cx="720" cy="720"/>
          </a:xfrm>
        </p:grpSpPr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1104" y="2064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V="1">
              <a:off x="1104" y="2064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905000" y="2667000"/>
            <a:ext cx="1524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</a:t>
            </a:r>
            <a:r>
              <a:rPr lang="en-US" sz="2400"/>
              <a:t>-9x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FF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+20x</a:t>
            </a:r>
            <a:r>
              <a:rPr lang="en-US" sz="2400" baseline="30000"/>
              <a:t>2</a:t>
            </a:r>
            <a:endParaRPr lang="en-US" sz="2400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114800" y="2971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257800" y="2819400"/>
            <a:ext cx="1524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5257800" y="2819400"/>
            <a:ext cx="1524000" cy="1524000"/>
            <a:chOff x="2784" y="2016"/>
            <a:chExt cx="960" cy="960"/>
          </a:xfrm>
        </p:grpSpPr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28194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245100" y="2895600"/>
            <a:ext cx="15240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x</a:t>
            </a:r>
            <a:r>
              <a:rPr lang="en-US" sz="2800" baseline="30000"/>
              <a:t>2</a:t>
            </a:r>
            <a:r>
              <a:rPr lang="en-US" sz="2800"/>
              <a:t> </a:t>
            </a:r>
            <a:r>
              <a:rPr lang="en-US" sz="2800">
                <a:solidFill>
                  <a:srgbClr val="339933"/>
                </a:solidFill>
              </a:rPr>
              <a:t>-4x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-5x</a:t>
            </a:r>
            <a:r>
              <a:rPr lang="en-US" sz="2800"/>
              <a:t> 20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813300" y="29083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410200" y="2362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121400" y="23876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648200" y="3733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-5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524000" y="4724400"/>
            <a:ext cx="6057900" cy="79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/>
              <a:t>Solution: x</a:t>
            </a:r>
            <a:r>
              <a:rPr lang="en-US" sz="2800" baseline="30000"/>
              <a:t>2</a:t>
            </a:r>
            <a:r>
              <a:rPr lang="en-US" sz="2800"/>
              <a:t> - 9x + 20</a:t>
            </a:r>
            <a:r>
              <a:rPr lang="en-US" sz="2400"/>
              <a:t> =</a:t>
            </a:r>
            <a:r>
              <a:rPr lang="en-US"/>
              <a:t> </a:t>
            </a:r>
            <a:r>
              <a:rPr lang="en-US" sz="2800"/>
              <a:t>(x </a:t>
            </a:r>
            <a:r>
              <a:rPr lang="en-US" sz="2800">
                <a:solidFill>
                  <a:srgbClr val="FF0000"/>
                </a:solidFill>
              </a:rPr>
              <a:t>- 4</a:t>
            </a:r>
            <a:r>
              <a:rPr lang="en-US" sz="2800"/>
              <a:t>)(x </a:t>
            </a:r>
            <a:r>
              <a:rPr lang="en-US" sz="2400">
                <a:solidFill>
                  <a:srgbClr val="0000CC"/>
                </a:solidFill>
              </a:rPr>
              <a:t>- 5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752600" y="2667000"/>
            <a:ext cx="17526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</a:t>
            </a: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-4x</a:t>
            </a:r>
            <a:r>
              <a:rPr lang="en-US" sz="2400"/>
              <a:t>     </a:t>
            </a:r>
            <a:r>
              <a:rPr lang="en-US" sz="2400">
                <a:solidFill>
                  <a:srgbClr val="FF66FF"/>
                </a:solidFill>
              </a:rPr>
              <a:t>-5x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1" grpId="0"/>
      <p:bldP spid="11293" grpId="0"/>
      <p:bldP spid="11295" grpId="0"/>
      <p:bldP spid="11296" grpId="0"/>
      <p:bldP spid="11297" grpId="0"/>
      <p:bldP spid="11298" grpId="0"/>
      <p:bldP spid="11299" grpId="0"/>
      <p:bldP spid="113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488950"/>
            <a:ext cx="6870700" cy="838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  <a:latin typeface="Arial Black" panose="020B0A04020102020204" pitchFamily="34" charset="0"/>
              </a:rPr>
              <a:t>Examples </a:t>
            </a:r>
            <a:r>
              <a:rPr lang="en-US" sz="2000">
                <a:solidFill>
                  <a:srgbClr val="9900CC"/>
                </a:solidFill>
                <a:latin typeface="Arial Black" panose="020B0A04020102020204" pitchFamily="34" charset="0"/>
              </a:rPr>
              <a:t>continued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3.  2x</a:t>
            </a:r>
            <a:r>
              <a:rPr lang="en-US" baseline="30000"/>
              <a:t>2</a:t>
            </a:r>
            <a:r>
              <a:rPr lang="en-US"/>
              <a:t> - 5x - 7</a:t>
            </a:r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r>
              <a:rPr lang="en-US" sz="2400"/>
              <a:t>   a)		         b) 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600200" y="2819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600200" y="2819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800600" y="2819400"/>
            <a:ext cx="1905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4800600" y="2819400"/>
            <a:ext cx="1905000" cy="1524000"/>
            <a:chOff x="2784" y="2016"/>
            <a:chExt cx="960" cy="960"/>
          </a:xfrm>
        </p:grpSpPr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287463" y="2679700"/>
            <a:ext cx="15240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</a:t>
            </a:r>
            <a:r>
              <a:rPr lang="en-US" sz="2400"/>
              <a:t>-5x</a:t>
            </a:r>
          </a:p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FF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-14x</a:t>
            </a:r>
            <a:r>
              <a:rPr lang="en-US" sz="2400" baseline="30000"/>
              <a:t>2</a:t>
            </a:r>
            <a:endParaRPr lang="en-US" sz="24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343400" y="28194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800600" y="2895600"/>
            <a:ext cx="19812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  </a:t>
            </a:r>
            <a:r>
              <a:rPr lang="en-US" sz="2800">
                <a:solidFill>
                  <a:srgbClr val="339933"/>
                </a:solidFill>
              </a:rPr>
              <a:t>-7x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  2x </a:t>
            </a:r>
            <a:r>
              <a:rPr lang="en-US" sz="2800"/>
              <a:t>   -7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114800" y="2971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343400" y="2895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953000" y="2209800"/>
            <a:ext cx="838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2x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019800" y="22098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-7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191000" y="3671888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+1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219200" y="4876800"/>
            <a:ext cx="6310313" cy="79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/>
              <a:t>Solution: 2x</a:t>
            </a:r>
            <a:r>
              <a:rPr lang="en-US" sz="2800" baseline="30000"/>
              <a:t>2</a:t>
            </a:r>
            <a:r>
              <a:rPr lang="en-US" sz="2800"/>
              <a:t> - 5x – 7 = (2x </a:t>
            </a:r>
            <a:r>
              <a:rPr lang="en-US" sz="2800">
                <a:solidFill>
                  <a:srgbClr val="FF0000"/>
                </a:solidFill>
              </a:rPr>
              <a:t>- 7</a:t>
            </a:r>
            <a:r>
              <a:rPr lang="en-US" sz="2800"/>
              <a:t>)(x </a:t>
            </a:r>
            <a:r>
              <a:rPr lang="en-US" sz="2400">
                <a:solidFill>
                  <a:srgbClr val="0000CC"/>
                </a:solidFill>
              </a:rPr>
              <a:t>+ 1</a:t>
            </a:r>
            <a:r>
              <a:rPr lang="en-US" sz="2800"/>
              <a:t>)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295400" y="2667000"/>
            <a:ext cx="16764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</a:rPr>
              <a:t>-7x</a:t>
            </a:r>
            <a:r>
              <a:rPr lang="en-US" sz="2400"/>
              <a:t>     </a:t>
            </a:r>
            <a:r>
              <a:rPr lang="en-US" sz="2400">
                <a:solidFill>
                  <a:srgbClr val="FF66FF"/>
                </a:solidFill>
              </a:rPr>
              <a:t>2x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8" grpId="0"/>
      <p:bldP spid="26640" grpId="0"/>
      <p:bldP spid="26640" grpId="1"/>
      <p:bldP spid="26641" grpId="0"/>
      <p:bldP spid="26642" grpId="0"/>
      <p:bldP spid="26643" grpId="0"/>
      <p:bldP spid="26644" grpId="0"/>
      <p:bldP spid="26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dirty="0">
                <a:solidFill>
                  <a:srgbClr val="9900CC"/>
                </a:solidFill>
                <a:latin typeface="Arial Black" panose="020B0A04020102020204" pitchFamily="34" charset="0"/>
              </a:rPr>
              <a:t>Examples </a:t>
            </a:r>
            <a:r>
              <a:rPr lang="en-US" sz="2000" dirty="0">
                <a:solidFill>
                  <a:srgbClr val="9900CC"/>
                </a:solidFill>
                <a:latin typeface="Arial Black" panose="020B0A04020102020204" pitchFamily="34" charset="0"/>
              </a:rPr>
              <a:t>continued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4.  15x</a:t>
            </a:r>
            <a:r>
              <a:rPr lang="en-US" baseline="30000" dirty="0"/>
              <a:t>2</a:t>
            </a:r>
            <a:r>
              <a:rPr lang="en-US" dirty="0"/>
              <a:t> + 7x - 2</a:t>
            </a:r>
          </a:p>
          <a:p>
            <a:pPr>
              <a:buFontTx/>
              <a:buNone/>
            </a:pPr>
            <a:endParaRPr lang="en-US" sz="800" dirty="0"/>
          </a:p>
          <a:p>
            <a:pPr>
              <a:buFontTx/>
              <a:buNone/>
            </a:pPr>
            <a:r>
              <a:rPr lang="en-US" sz="2400" dirty="0"/>
              <a:t>   a)		         b)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657350" y="2819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657350" y="28194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857750" y="2819400"/>
            <a:ext cx="1905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4857750" y="2819400"/>
            <a:ext cx="1905000" cy="1524000"/>
            <a:chOff x="2784" y="2016"/>
            <a:chExt cx="960" cy="960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219200" y="2743200"/>
            <a:ext cx="1828800" cy="1417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</a:t>
            </a:r>
            <a:r>
              <a:rPr lang="en-US" sz="2400"/>
              <a:t>+7x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 -30x</a:t>
            </a:r>
            <a:r>
              <a:rPr lang="en-US" sz="2400" baseline="30000"/>
              <a:t>2</a:t>
            </a:r>
            <a:endParaRPr lang="en-US" sz="2400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400550" y="28194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857750" y="2895600"/>
            <a:ext cx="19812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15x</a:t>
            </a:r>
            <a:r>
              <a:rPr lang="en-US" sz="2800" baseline="30000"/>
              <a:t>2</a:t>
            </a:r>
            <a:r>
              <a:rPr lang="en-US" sz="2800"/>
              <a:t>  </a:t>
            </a:r>
            <a:r>
              <a:rPr lang="en-US" sz="2800">
                <a:solidFill>
                  <a:srgbClr val="FF0000"/>
                </a:solidFill>
              </a:rPr>
              <a:t>10</a:t>
            </a:r>
            <a:r>
              <a:rPr lang="en-US" sz="2800"/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-3</a:t>
            </a:r>
            <a:r>
              <a:rPr lang="en-US" sz="2800"/>
              <a:t>x    -2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171950" y="2971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114800" y="2895600"/>
            <a:ext cx="7429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5x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819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3x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076950" y="22098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+2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267200" y="3724275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-1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066800" y="4876800"/>
            <a:ext cx="6716713" cy="79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/>
              <a:t>Solution: 15x</a:t>
            </a:r>
            <a:r>
              <a:rPr lang="en-US" sz="2800" baseline="30000"/>
              <a:t>2</a:t>
            </a:r>
            <a:r>
              <a:rPr lang="en-US" sz="2800"/>
              <a:t> + 7x – 2 = (3x </a:t>
            </a:r>
            <a:r>
              <a:rPr lang="en-US" sz="2800">
                <a:solidFill>
                  <a:srgbClr val="FF0000"/>
                </a:solidFill>
              </a:rPr>
              <a:t>+ 2</a:t>
            </a:r>
            <a:r>
              <a:rPr lang="en-US" sz="2800"/>
              <a:t>)(5x </a:t>
            </a:r>
            <a:r>
              <a:rPr lang="en-US" sz="2400">
                <a:solidFill>
                  <a:srgbClr val="0000CC"/>
                </a:solidFill>
              </a:rPr>
              <a:t>- 1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447800" y="3200400"/>
            <a:ext cx="1752600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10x</a:t>
            </a:r>
            <a:r>
              <a:rPr lang="en-US" sz="2400"/>
              <a:t>    </a:t>
            </a:r>
            <a:r>
              <a:rPr lang="en-US" sz="2400">
                <a:solidFill>
                  <a:srgbClr val="FF66FF"/>
                </a:solidFill>
              </a:rPr>
              <a:t>-3x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2" grpId="0"/>
      <p:bldP spid="27664" grpId="0"/>
      <p:bldP spid="27665" grpId="0"/>
      <p:bldP spid="27666" grpId="0"/>
      <p:bldP spid="27667" grpId="0"/>
      <p:bldP spid="27668" grpId="0"/>
      <p:bldP spid="27670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2487</TotalTime>
  <Words>378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Comic Sans MS</vt:lpstr>
      <vt:lpstr>Times New Roman</vt:lpstr>
      <vt:lpstr>Wingdings</vt:lpstr>
      <vt:lpstr>Crayons</vt:lpstr>
      <vt:lpstr>Factoring by the x-box Method</vt:lpstr>
      <vt:lpstr>X-box Factoring</vt:lpstr>
      <vt:lpstr>Factor the x-box way</vt:lpstr>
      <vt:lpstr>Factor the x-box way</vt:lpstr>
      <vt:lpstr>Factor the x-box way</vt:lpstr>
      <vt:lpstr>Examples</vt:lpstr>
      <vt:lpstr>Examples continued</vt:lpstr>
      <vt:lpstr>Examples continued</vt:lpstr>
      <vt:lpstr>Examples continued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and Box Factoring</dc:title>
  <dc:creator>Cindi Judd</dc:creator>
  <cp:lastModifiedBy>Qayumi, Enayat</cp:lastModifiedBy>
  <cp:revision>25</cp:revision>
  <cp:lastPrinted>1601-01-01T00:00:00Z</cp:lastPrinted>
  <dcterms:created xsi:type="dcterms:W3CDTF">2005-01-27T05:22:53Z</dcterms:created>
  <dcterms:modified xsi:type="dcterms:W3CDTF">2021-03-15T16:44:37Z</dcterms:modified>
</cp:coreProperties>
</file>