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3" d="100"/>
          <a:sy n="63" d="100"/>
        </p:scale>
        <p:origin x="14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1BAB3-CCF9-4C8C-8645-137CC374FC51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32156-89F6-4177-9B0B-8512DA700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7F39-9B03-4044-B848-F80306447560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66ACA-8895-4414-AB38-967DC5BD9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89A33-CC90-4DDB-B48D-DDB66E37D4DE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A17D5-C87E-419E-B865-6BBEE83D0E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92023-E139-4ABC-988D-263AB0143466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C6777-5497-46E2-B64F-8C6FFE0F3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DEB1-E9B3-456D-8BCC-DFA16DB9C7C3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48588-3FC0-43F1-909E-D94E0F63B7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F1D6C-FEE5-4037-ABEF-E1D3449C9A20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4306F-0A42-408B-B848-67E958DD2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FED4-9093-4EEB-81CD-72C717B1F371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A6E1-93EE-4127-949B-2A0843DCE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D8718-C1F1-4B45-894C-FFBAA773A464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81E5E-72E9-414A-B96A-31E3DFB0F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44979-E5D5-4843-A50E-5F6F4A58D640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7DB99-D0FF-4EFF-98F4-C3CC3ED1D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4D4F7-EB0E-46A1-8E31-93990FD06926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215F4-D27C-49E6-8E94-126501A8C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5011-0E3F-4B97-B946-458AF90E17B9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85D37-63C0-4493-9645-1CB60C23EB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63000"/>
              </a:srgbClr>
            </a:gs>
            <a:gs pos="68000">
              <a:srgbClr val="F15551">
                <a:alpha val="52000"/>
              </a:srgbClr>
            </a:gs>
            <a:gs pos="50000">
              <a:srgbClr val="00B050">
                <a:alpha val="50000"/>
              </a:srgbClr>
            </a:gs>
            <a:gs pos="100000">
              <a:srgbClr val="FFFF00">
                <a:alpha val="3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36317B-80DD-40A8-8B76-B36F88892783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DE547C2-4992-4376-A3C0-BFCBC4FE5F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slide" Target="slide4.xml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1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0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Relationship Id="rId22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63000"/>
              </a:srgbClr>
            </a:gs>
            <a:gs pos="68000">
              <a:srgbClr val="F15551">
                <a:alpha val="52000"/>
              </a:srgbClr>
            </a:gs>
            <a:gs pos="50000">
              <a:srgbClr val="00B050">
                <a:alpha val="50000"/>
              </a:srgbClr>
            </a:gs>
            <a:gs pos="100000">
              <a:srgbClr val="FFFF00">
                <a:alpha val="3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/>
              <a:t>Properties of Exponents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67000" y="2514600"/>
            <a:ext cx="350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>
                <a:latin typeface="Calibri" pitchFamily="34" charset="0"/>
              </a:rPr>
              <a:t>PRODUCT OF POWERS</a:t>
            </a:r>
          </a:p>
          <a:p>
            <a:pPr eaLnBrk="1" hangingPunct="1"/>
            <a:endParaRPr lang="en-US" sz="2400" b="1" dirty="0">
              <a:latin typeface="Calibri" pitchFamily="34" charset="0"/>
            </a:endParaRPr>
          </a:p>
          <a:p>
            <a:pPr eaLnBrk="1" hangingPunct="1"/>
            <a:r>
              <a:rPr lang="en-US" sz="2400" b="1" dirty="0">
                <a:latin typeface="Calibri" pitchFamily="34" charset="0"/>
              </a:rPr>
              <a:t>POWER TO A POWER</a:t>
            </a:r>
          </a:p>
          <a:p>
            <a:pPr eaLnBrk="1" hangingPunct="1"/>
            <a:endParaRPr lang="en-US" sz="2400" b="1" dirty="0">
              <a:latin typeface="Calibri" pitchFamily="34" charset="0"/>
            </a:endParaRPr>
          </a:p>
          <a:p>
            <a:pPr eaLnBrk="1" hangingPunct="1"/>
            <a:r>
              <a:rPr lang="en-US" sz="2400" b="1" dirty="0">
                <a:latin typeface="Calibri" pitchFamily="34" charset="0"/>
              </a:rPr>
              <a:t>QUOTIENT OF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Terminology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447800" y="3276600"/>
          <a:ext cx="8048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177646" imgH="190335" progId="Equation.3">
                  <p:embed/>
                </p:oleObj>
              </mc:Choice>
              <mc:Fallback>
                <p:oleObj name="Equation" r:id="rId3" imgW="177646" imgH="190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8048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1143000" y="38862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133600" y="32766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43434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BASE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95600" y="3124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latin typeface="Calibri" pitchFamily="34" charset="0"/>
              </a:rPr>
              <a:t>EXPONENT (aka Power)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09800" y="3733800"/>
            <a:ext cx="2438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971800" y="3429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means</a:t>
            </a:r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4648200" y="3581400"/>
          <a:ext cx="402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1002865" imgH="177723" progId="Equation.3">
                  <p:embed/>
                </p:oleObj>
              </mc:Choice>
              <mc:Fallback>
                <p:oleObj name="Equation" r:id="rId5" imgW="1002865" imgH="17772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581400"/>
                        <a:ext cx="4025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86400" y="54102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  <a:hlinkClick r:id="rId7" action="ppaction://hlinksldjump"/>
              </a:rPr>
              <a:t>Important Examples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IMPORTANT EXAMPLES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46275" y="1371600"/>
          <a:ext cx="5111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2044700" imgH="457200" progId="Equation.3">
                  <p:embed/>
                </p:oleObj>
              </mc:Choice>
              <mc:Fallback>
                <p:oleObj name="Equation" r:id="rId3" imgW="20447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1371600"/>
                        <a:ext cx="51117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98563" y="2286000"/>
          <a:ext cx="699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2603500" imgH="228600" progId="Equation.3">
                  <p:embed/>
                </p:oleObj>
              </mc:Choice>
              <mc:Fallback>
                <p:oleObj name="Equation" r:id="rId5" imgW="2603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2286000"/>
                        <a:ext cx="6997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3505200"/>
          <a:ext cx="457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1828800" imgH="228600" progId="Equation.3">
                  <p:embed/>
                </p:oleObj>
              </mc:Choice>
              <mc:Fallback>
                <p:oleObj name="Equation" r:id="rId7" imgW="1828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4572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4495800"/>
          <a:ext cx="6027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9" imgW="2260600" imgH="228600" progId="Equation.3">
                  <p:embed/>
                </p:oleObj>
              </mc:Choice>
              <mc:Fallback>
                <p:oleObj name="Equation" r:id="rId9" imgW="2260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5800"/>
                        <a:ext cx="602773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57912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  <a:hlinkClick r:id="rId11" action="ppaction://hlinksldjump"/>
              </a:rPr>
              <a:t>Variable Examples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 Expressions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1524000"/>
          <a:ext cx="82724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3860800" imgH="711200" progId="Equation.3">
                  <p:embed/>
                </p:oleObj>
              </mc:Choice>
              <mc:Fallback>
                <p:oleObj name="Equation" r:id="rId3" imgW="38608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8272463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pPr eaLnBrk="1" hangingPunct="1"/>
            <a:r>
              <a:rPr lang="en-US"/>
              <a:t>MULTIPLICATION PROPERTIES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19050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latin typeface="Calibri" pitchFamily="34" charset="0"/>
              </a:rPr>
              <a:t>PRODUCT OF POWERS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962400" y="1676400"/>
          <a:ext cx="2933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" imgW="837836" imgH="203112" progId="Equation.3">
                  <p:embed/>
                </p:oleObj>
              </mc:Choice>
              <mc:Fallback>
                <p:oleObj name="Equation" r:id="rId3" imgW="8378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76400"/>
                        <a:ext cx="2933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32766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Calibri" pitchFamily="34" charset="0"/>
              </a:rPr>
              <a:t>POWER TO A POWER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4191000" y="2971800"/>
          <a:ext cx="23368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5" imgW="710891" imgH="266584" progId="Equation.3">
                  <p:embed/>
                </p:oleObj>
              </mc:Choice>
              <mc:Fallback>
                <p:oleObj name="Equation" r:id="rId5" imgW="710891" imgH="26658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971800"/>
                        <a:ext cx="23368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46482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latin typeface="Calibri" pitchFamily="34" charset="0"/>
              </a:rPr>
              <a:t>QUOTIENT OF POWERS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" y="24384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ADD THE EXPONENTS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5800" y="38100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MULTIPLY THE EXPONENTS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" y="5129213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latin typeface="Calibri" pitchFamily="34" charset="0"/>
              </a:rPr>
              <a:t>SUBTRACT THE EXPONENT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4419600" y="4343400"/>
          <a:ext cx="188421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7" imgW="609600" imgH="419100" progId="Equation.3">
                  <p:embed/>
                </p:oleObj>
              </mc:Choice>
              <mc:Fallback>
                <p:oleObj name="Equation" r:id="rId7" imgW="6096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343400"/>
                        <a:ext cx="188421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MULTIPLICATION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64008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PRODUCT OF POWERS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9812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latin typeface="Calibri" pitchFamily="34" charset="0"/>
              </a:rPr>
              <a:t>This property is used to combine 2 or more exponential expressions with the SAME base.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3200" y="2527300"/>
          <a:ext cx="15970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3" imgW="431613" imgH="190417" progId="Equation.3">
                  <p:embed/>
                </p:oleObj>
              </mc:Choice>
              <mc:Fallback>
                <p:oleObj name="Equation" r:id="rId3" imgW="431613" imgH="19041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2527300"/>
                        <a:ext cx="159702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784350" y="2890838"/>
            <a:ext cx="762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457200" y="2339975"/>
            <a:ext cx="2833688" cy="285750"/>
          </a:xfrm>
          <a:custGeom>
            <a:avLst/>
            <a:gdLst>
              <a:gd name="connsiteX0" fmla="*/ 0 w 2833352"/>
              <a:gd name="connsiteY0" fmla="*/ 285481 h 285481"/>
              <a:gd name="connsiteX1" fmla="*/ 1777284 w 2833352"/>
              <a:gd name="connsiteY1" fmla="*/ 2146 h 285481"/>
              <a:gd name="connsiteX2" fmla="*/ 2833352 w 2833352"/>
              <a:gd name="connsiteY2" fmla="*/ 272602 h 28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3352" h="285481">
                <a:moveTo>
                  <a:pt x="0" y="285481"/>
                </a:moveTo>
                <a:cubicBezTo>
                  <a:pt x="652529" y="144886"/>
                  <a:pt x="1305059" y="4292"/>
                  <a:pt x="1777284" y="2146"/>
                </a:cubicBezTo>
                <a:cubicBezTo>
                  <a:pt x="2249509" y="0"/>
                  <a:pt x="2541430" y="136301"/>
                  <a:pt x="2833352" y="2726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597150" y="2752725"/>
          <a:ext cx="1244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5" imgW="622030" imgH="203112" progId="Equation.3">
                  <p:embed/>
                </p:oleObj>
              </mc:Choice>
              <mc:Fallback>
                <p:oleObj name="Equation" r:id="rId5" imgW="622030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2752725"/>
                        <a:ext cx="1244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9"/>
          <p:cNvSpPr/>
          <p:nvPr/>
        </p:nvSpPr>
        <p:spPr>
          <a:xfrm>
            <a:off x="1258888" y="3232150"/>
            <a:ext cx="3465512" cy="633413"/>
          </a:xfrm>
          <a:custGeom>
            <a:avLst/>
            <a:gdLst>
              <a:gd name="connsiteX0" fmla="*/ 0 w 3464417"/>
              <a:gd name="connsiteY0" fmla="*/ 0 h 633211"/>
              <a:gd name="connsiteX1" fmla="*/ 2266681 w 3464417"/>
              <a:gd name="connsiteY1" fmla="*/ 618186 h 633211"/>
              <a:gd name="connsiteX2" fmla="*/ 3464417 w 3464417"/>
              <a:gd name="connsiteY2" fmla="*/ 90152 h 63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4417" h="633211">
                <a:moveTo>
                  <a:pt x="0" y="0"/>
                </a:moveTo>
                <a:cubicBezTo>
                  <a:pt x="844639" y="301580"/>
                  <a:pt x="1689278" y="603161"/>
                  <a:pt x="2266681" y="618186"/>
                </a:cubicBezTo>
                <a:cubicBezTo>
                  <a:pt x="2844084" y="633211"/>
                  <a:pt x="3154250" y="361681"/>
                  <a:pt x="3464417" y="901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3738563" y="2765425"/>
          <a:ext cx="2006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7" imgW="1002865" imgH="203112" progId="Equation.3">
                  <p:embed/>
                </p:oleObj>
              </mc:Choice>
              <mc:Fallback>
                <p:oleObj name="Equation" r:id="rId7" imgW="1002865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2765425"/>
                        <a:ext cx="2006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5786438" y="2916238"/>
            <a:ext cx="304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7305675" y="2719388"/>
          <a:ext cx="3873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9" imgW="164957" imgH="190335" progId="Equation.3">
                  <p:embed/>
                </p:oleObj>
              </mc:Choice>
              <mc:Fallback>
                <p:oleObj name="Equation" r:id="rId9" imgW="164957" imgH="19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2719388"/>
                        <a:ext cx="3873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7734300" y="2967038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8267700" y="2789238"/>
          <a:ext cx="5207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11" imgW="279158" imgH="177646" progId="Equation.3">
                  <p:embed/>
                </p:oleObj>
              </mc:Choice>
              <mc:Fallback>
                <p:oleObj name="Equation" r:id="rId11" imgW="279158" imgH="1776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7700" y="2789238"/>
                        <a:ext cx="5207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609600" y="4800600"/>
          <a:ext cx="1455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13" imgW="545863" imgH="228501" progId="Equation.3">
                  <p:embed/>
                </p:oleObj>
              </mc:Choice>
              <mc:Fallback>
                <p:oleObj name="Equation" r:id="rId13" imgW="545863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145573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2133600" y="5105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42988" y="4260850"/>
            <a:ext cx="2692400" cy="542925"/>
          </a:xfrm>
          <a:custGeom>
            <a:avLst/>
            <a:gdLst>
              <a:gd name="connsiteX0" fmla="*/ 0 w 2691684"/>
              <a:gd name="connsiteY0" fmla="*/ 530180 h 543059"/>
              <a:gd name="connsiteX1" fmla="*/ 1532586 w 2691684"/>
              <a:gd name="connsiteY1" fmla="*/ 2146 h 543059"/>
              <a:gd name="connsiteX2" fmla="*/ 2691684 w 2691684"/>
              <a:gd name="connsiteY2" fmla="*/ 543059 h 54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1684" h="543059">
                <a:moveTo>
                  <a:pt x="0" y="530180"/>
                </a:moveTo>
                <a:cubicBezTo>
                  <a:pt x="541986" y="265090"/>
                  <a:pt x="1083972" y="0"/>
                  <a:pt x="1532586" y="2146"/>
                </a:cubicBezTo>
                <a:cubicBezTo>
                  <a:pt x="1981200" y="4293"/>
                  <a:pt x="2336442" y="273676"/>
                  <a:pt x="2691684" y="54305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2895600" y="4876800"/>
          <a:ext cx="13112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15" imgW="685502" imgH="215806" progId="Equation.3">
                  <p:embed/>
                </p:oleObj>
              </mc:Choice>
              <mc:Fallback>
                <p:oleObj name="Equation" r:id="rId15" imgW="685502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76800"/>
                        <a:ext cx="13112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3"/>
          <p:cNvSpPr/>
          <p:nvPr/>
        </p:nvSpPr>
        <p:spPr>
          <a:xfrm>
            <a:off x="1725613" y="5319713"/>
            <a:ext cx="3463925" cy="820737"/>
          </a:xfrm>
          <a:custGeom>
            <a:avLst/>
            <a:gdLst>
              <a:gd name="connsiteX0" fmla="*/ 0 w 3464417"/>
              <a:gd name="connsiteY0" fmla="*/ 64394 h 822101"/>
              <a:gd name="connsiteX1" fmla="*/ 1983346 w 3464417"/>
              <a:gd name="connsiteY1" fmla="*/ 811369 h 822101"/>
              <a:gd name="connsiteX2" fmla="*/ 3464417 w 3464417"/>
              <a:gd name="connsiteY2" fmla="*/ 0 h 82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4417" h="822101">
                <a:moveTo>
                  <a:pt x="0" y="64394"/>
                </a:moveTo>
                <a:cubicBezTo>
                  <a:pt x="702971" y="443247"/>
                  <a:pt x="1405943" y="822101"/>
                  <a:pt x="1983346" y="811369"/>
                </a:cubicBezTo>
                <a:cubicBezTo>
                  <a:pt x="2560749" y="800637"/>
                  <a:pt x="3012583" y="400318"/>
                  <a:pt x="346441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6" name="Object 10"/>
          <p:cNvGraphicFramePr>
            <a:graphicFrameLocks noChangeAspect="1"/>
          </p:cNvGraphicFramePr>
          <p:nvPr/>
        </p:nvGraphicFramePr>
        <p:xfrm>
          <a:off x="4191000" y="4876800"/>
          <a:ext cx="16748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7" imgW="875920" imgH="215806" progId="Equation.3">
                  <p:embed/>
                </p:oleObj>
              </mc:Choice>
              <mc:Fallback>
                <p:oleObj name="Equation" r:id="rId17" imgW="875920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76800"/>
                        <a:ext cx="167481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943600" y="5105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11"/>
          <p:cNvGraphicFramePr>
            <a:graphicFrameLocks noChangeAspect="1"/>
          </p:cNvGraphicFramePr>
          <p:nvPr/>
        </p:nvGraphicFramePr>
        <p:xfrm>
          <a:off x="7767638" y="4800600"/>
          <a:ext cx="406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9" imgW="177569" imgH="202936" progId="Equation.3">
                  <p:embed/>
                </p:oleObj>
              </mc:Choice>
              <mc:Fallback>
                <p:oleObj name="Equation" r:id="rId19" imgW="177569" imgH="20293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7638" y="4800600"/>
                        <a:ext cx="40640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6883400" y="296545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99549" y="2771450"/>
            <a:ext cx="690830" cy="373500"/>
          </a:xfrm>
          <a:prstGeom prst="rect">
            <a:avLst/>
          </a:prstGeom>
          <a:blipFill rotWithShape="0">
            <a:blip r:embed="rId21"/>
            <a:stretch>
              <a:fillRect l="-9735" r="-2655" b="-819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07486" y="4893025"/>
            <a:ext cx="820033" cy="430887"/>
          </a:xfrm>
          <a:prstGeom prst="rect">
            <a:avLst/>
          </a:prstGeom>
          <a:blipFill rotWithShape="0">
            <a:blip r:embed="rId2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312025" y="5065713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867400" y="1066800"/>
          <a:ext cx="2933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23" imgW="837836" imgH="203112" progId="Equation.3">
                  <p:embed/>
                </p:oleObj>
              </mc:Choice>
              <mc:Fallback>
                <p:oleObj name="Equation" r:id="rId23" imgW="837836" imgH="203112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066800"/>
                        <a:ext cx="2933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0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MULTIPLICATION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64008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POWER TO A POWER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7526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This property is used to write and exponential expression as a single power of the base.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362200" y="2667000"/>
          <a:ext cx="66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330200" imgH="228600" progId="Equation.3">
                  <p:embed/>
                </p:oleObj>
              </mc:Choice>
              <mc:Fallback>
                <p:oleObj name="Equation" r:id="rId3" imgW="330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67000"/>
                        <a:ext cx="66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048000" y="2819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505200" y="2667000"/>
          <a:ext cx="11620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5" imgW="774364" imgH="228501" progId="Equation.3">
                  <p:embed/>
                </p:oleObj>
              </mc:Choice>
              <mc:Fallback>
                <p:oleObj name="Equation" r:id="rId5" imgW="774364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667000"/>
                        <a:ext cx="11620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7244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5486400" y="2590800"/>
          <a:ext cx="387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7" imgW="164957" imgH="203024" progId="Equation.3">
                  <p:embed/>
                </p:oleObj>
              </mc:Choice>
              <mc:Fallback>
                <p:oleObj name="Equation" r:id="rId7" imgW="164957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590800"/>
                        <a:ext cx="387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209800" y="3657600"/>
          <a:ext cx="6524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9" imgW="355446" imgH="228501" progId="Equation.3">
                  <p:embed/>
                </p:oleObj>
              </mc:Choice>
              <mc:Fallback>
                <p:oleObj name="Equation" r:id="rId9" imgW="355446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57600"/>
                        <a:ext cx="6524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3048000" y="3886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657600" y="3657600"/>
          <a:ext cx="17573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11" imgW="1054100" imgH="228600" progId="Equation.3">
                  <p:embed/>
                </p:oleObj>
              </mc:Choice>
              <mc:Fallback>
                <p:oleObj name="Equation" r:id="rId11" imgW="1054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657600"/>
                        <a:ext cx="17573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56388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6096000" y="3657600"/>
          <a:ext cx="381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657600"/>
                        <a:ext cx="3810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705600" y="990600"/>
          <a:ext cx="23368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5" imgW="710891" imgH="266584" progId="Equation.3">
                  <p:embed/>
                </p:oleObj>
              </mc:Choice>
              <mc:Fallback>
                <p:oleObj name="Equation" r:id="rId15" imgW="710891" imgH="266584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990600"/>
                        <a:ext cx="23368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hangingPunct="1"/>
            <a:r>
              <a:rPr lang="en-US"/>
              <a:t>MULTIPLICATION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990600"/>
            <a:ext cx="64008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POWER OF PRODUCT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5240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This property combines the first 2 multiplication properties to simplify exponential expressions.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914400" y="2209800"/>
          <a:ext cx="10239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3" imgW="558800" imgH="228600" progId="Equation.3">
                  <p:embed/>
                </p:oleObj>
              </mc:Choice>
              <mc:Fallback>
                <p:oleObj name="Equation" r:id="rId3" imgW="558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102393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1336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743200" y="2286000"/>
          <a:ext cx="13509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5" imgW="736600" imgH="228600" progId="Equation.3">
                  <p:embed/>
                </p:oleObj>
              </mc:Choice>
              <mc:Fallback>
                <p:oleObj name="Equation" r:id="rId5" imgW="736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0"/>
                        <a:ext cx="13509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267200" y="2514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5029200" y="2362200"/>
          <a:ext cx="14970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7" imgW="837836" imgH="177723" progId="Equation.3">
                  <p:embed/>
                </p:oleObj>
              </mc:Choice>
              <mc:Fallback>
                <p:oleObj name="Equation" r:id="rId7" imgW="837836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62200"/>
                        <a:ext cx="1497013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762000" y="3276600"/>
          <a:ext cx="768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9" imgW="419100" imgH="228600" progId="Equation.3">
                  <p:embed/>
                </p:oleObj>
              </mc:Choice>
              <mc:Fallback>
                <p:oleObj name="Equation" r:id="rId9" imgW="4191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7683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1600200" y="3505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133600" y="3276600"/>
          <a:ext cx="14430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11" imgW="787400" imgH="228600" progId="Equation.3">
                  <p:embed/>
                </p:oleObj>
              </mc:Choice>
              <mc:Fallback>
                <p:oleObj name="Equation" r:id="rId11" imgW="787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76600"/>
                        <a:ext cx="144303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35814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4267200" y="3200400"/>
          <a:ext cx="9540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13" imgW="520700" imgH="228600" progId="Equation.3">
                  <p:embed/>
                </p:oleObj>
              </mc:Choice>
              <mc:Fallback>
                <p:oleObj name="Equation" r:id="rId13" imgW="5207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00400"/>
                        <a:ext cx="95408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609600" y="4267200"/>
          <a:ext cx="1233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15" imgW="672808" imgH="228501" progId="Equation.3">
                  <p:embed/>
                </p:oleObj>
              </mc:Choice>
              <mc:Fallback>
                <p:oleObj name="Equation" r:id="rId15" imgW="672808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123348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2057400" y="4495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9"/>
          <p:cNvGraphicFramePr>
            <a:graphicFrameLocks noChangeAspect="1"/>
          </p:cNvGraphicFramePr>
          <p:nvPr/>
        </p:nvGraphicFramePr>
        <p:xfrm>
          <a:off x="2514600" y="4267200"/>
          <a:ext cx="1397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17" imgW="838200" imgH="228600" progId="Equation.3">
                  <p:embed/>
                </p:oleObj>
              </mc:Choice>
              <mc:Fallback>
                <p:oleObj name="Equation" r:id="rId17" imgW="8382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267200"/>
                        <a:ext cx="1397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4114800" y="4419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4648200" y="4267200"/>
          <a:ext cx="2286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19" imgW="1371600" imgH="228600" progId="Equation.3">
                  <p:embed/>
                </p:oleObj>
              </mc:Choice>
              <mc:Fallback>
                <p:oleObj name="Equation" r:id="rId19" imgW="1371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267200"/>
                        <a:ext cx="2286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388938" y="4521200"/>
            <a:ext cx="7132637" cy="965200"/>
          </a:xfrm>
          <a:custGeom>
            <a:avLst/>
            <a:gdLst>
              <a:gd name="connsiteX0" fmla="*/ 6733504 w 7132748"/>
              <a:gd name="connsiteY0" fmla="*/ 0 h 965915"/>
              <a:gd name="connsiteX1" fmla="*/ 6166833 w 7132748"/>
              <a:gd name="connsiteY1" fmla="*/ 515154 h 965915"/>
              <a:gd name="connsiteX2" fmla="*/ 938011 w 7132748"/>
              <a:gd name="connsiteY2" fmla="*/ 425002 h 965915"/>
              <a:gd name="connsiteX3" fmla="*/ 538766 w 7132748"/>
              <a:gd name="connsiteY3" fmla="*/ 965915 h 96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32748" h="965915">
                <a:moveTo>
                  <a:pt x="6733504" y="0"/>
                </a:moveTo>
                <a:cubicBezTo>
                  <a:pt x="6933126" y="222160"/>
                  <a:pt x="7132748" y="444320"/>
                  <a:pt x="6166833" y="515154"/>
                </a:cubicBezTo>
                <a:cubicBezTo>
                  <a:pt x="5200918" y="585988"/>
                  <a:pt x="1876022" y="349875"/>
                  <a:pt x="938011" y="425002"/>
                </a:cubicBezTo>
                <a:cubicBezTo>
                  <a:pt x="0" y="500129"/>
                  <a:pt x="269383" y="733022"/>
                  <a:pt x="538766" y="96591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1143000" y="5334000"/>
          <a:ext cx="1312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21" imgW="787400" imgH="228600" progId="Equation.3">
                  <p:embed/>
                </p:oleObj>
              </mc:Choice>
              <mc:Fallback>
                <p:oleObj name="Equation" r:id="rId21" imgW="787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0"/>
                        <a:ext cx="13128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>
            <a:off x="2667000" y="5562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12"/>
          <p:cNvGraphicFramePr>
            <a:graphicFrameLocks noChangeAspect="1"/>
          </p:cNvGraphicFramePr>
          <p:nvPr/>
        </p:nvGraphicFramePr>
        <p:xfrm>
          <a:off x="3429000" y="5334000"/>
          <a:ext cx="800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23" imgW="355292" imgH="203024" progId="Equation.3">
                  <p:embed/>
                </p:oleObj>
              </mc:Choice>
              <mc:Fallback>
                <p:oleObj name="Equation" r:id="rId23" imgW="355292" imgH="2030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4000"/>
                        <a:ext cx="800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DIVISION PROPERTIES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64008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QUOTIENT OF POWERS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4478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This property is used when dividing two or more exponential expressions with the same base.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28600" y="1981200"/>
          <a:ext cx="34242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3" imgW="1307532" imgH="444307" progId="Equation.3">
                  <p:embed/>
                </p:oleObj>
              </mc:Choice>
              <mc:Fallback>
                <p:oleObj name="Equation" r:id="rId3" imgW="1307532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342423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1143000" y="2133600"/>
            <a:ext cx="533400" cy="38100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524000" y="2133600"/>
            <a:ext cx="609600" cy="45720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600200" y="2743200"/>
            <a:ext cx="533400" cy="38100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019300" y="2705100"/>
            <a:ext cx="609600" cy="38100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171700" y="2095500"/>
            <a:ext cx="457200" cy="38100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514600" y="2743200"/>
            <a:ext cx="533400" cy="38100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657600" y="2057400"/>
          <a:ext cx="22098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5" imgW="837836" imgH="393529" progId="Equation.3">
                  <p:embed/>
                </p:oleObj>
              </mc:Choice>
              <mc:Fallback>
                <p:oleObj name="Equation" r:id="rId5" imgW="837836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057400"/>
                        <a:ext cx="220980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22263" y="4038600"/>
          <a:ext cx="17303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7" imgW="622080" imgH="444240" progId="Equation.DSMT4">
                  <p:embed/>
                </p:oleObj>
              </mc:Choice>
              <mc:Fallback>
                <p:oleObj name="Equation" r:id="rId7" imgW="62208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4038600"/>
                        <a:ext cx="1730375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>
            <a:off x="914400" y="4038600"/>
            <a:ext cx="228600" cy="2286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990600" y="4724400"/>
            <a:ext cx="228600" cy="2286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257300" y="4076700"/>
            <a:ext cx="381000" cy="304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409700" y="4762500"/>
            <a:ext cx="2286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2324100" y="4114800"/>
          <a:ext cx="7175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9" imgW="279360" imgH="419040" progId="Equation.DSMT4">
                  <p:embed/>
                </p:oleObj>
              </mc:Choice>
              <mc:Fallback>
                <p:oleObj name="Equation" r:id="rId9" imgW="27936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4114800"/>
                        <a:ext cx="71755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6858000" y="228600"/>
          <a:ext cx="18843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11" imgW="609600" imgH="419100" progId="Equation.3">
                  <p:embed/>
                </p:oleObj>
              </mc:Choice>
              <mc:Fallback>
                <p:oleObj name="Equation" r:id="rId11" imgW="6096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28600"/>
                        <a:ext cx="188436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134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Equation</vt:lpstr>
      <vt:lpstr>Properties of Exponents</vt:lpstr>
      <vt:lpstr>Basic Terminology</vt:lpstr>
      <vt:lpstr>IMPORTANT EXAMPLES</vt:lpstr>
      <vt:lpstr>Variable Expressions</vt:lpstr>
      <vt:lpstr>MULTIPLICATION PROPERTIES</vt:lpstr>
      <vt:lpstr>MULTIPLICATION PROPERTIES</vt:lpstr>
      <vt:lpstr>MULTIPLICATION PROPERTIES</vt:lpstr>
      <vt:lpstr>MULTIPLICATION PROPERTIES</vt:lpstr>
      <vt:lpstr>DIVISION PROPERTIES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 PowerPoint</dc:title>
  <dc:creator>Kyle</dc:creator>
  <cp:lastModifiedBy>Qayumi, Enayat</cp:lastModifiedBy>
  <cp:revision>55</cp:revision>
  <dcterms:created xsi:type="dcterms:W3CDTF">2008-07-07T18:07:04Z</dcterms:created>
  <dcterms:modified xsi:type="dcterms:W3CDTF">2021-02-25T17:09:30Z</dcterms:modified>
</cp:coreProperties>
</file>