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C9C724-0919-4257-B4FC-236948B44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6782-10BB-42D4-A675-E92392414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06A6-56AD-4F2E-9C66-443573767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EA1CB-1082-48EE-9491-BD50CF8D7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EA4BC-4026-482D-BB25-9A618273F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D4D6-E428-4D22-BC5F-B2662F300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B25A8-CAC6-4DCC-99E3-514A0FD2B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EBD2E-0443-4A10-860E-8445DAD16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DDF6-61BD-496B-8D7C-9FE57CEE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C563D-A2F4-4B70-8AC9-B9218C39F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545AD-B681-43ED-8890-A7E6FB9C8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1">
                <a:alpha val="7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44EEB6-3857-4998-B659-DBE3C12D7A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5.wmf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143000" y="2743200"/>
            <a:ext cx="4191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Objectives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14400" y="3886200"/>
            <a:ext cx="7620000" cy="1562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Be able to determine the degree of a polynomial.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Be able to classify a polynomial.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Be able to write a polynomial in standard form.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5214938" cy="990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Polynomials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 autoUpdateAnimBg="0" advAuto="4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 rot="5400000">
            <a:off x="-1208882" y="2732882"/>
            <a:ext cx="4875213" cy="108585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Problem 2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071813" y="533400"/>
          <a:ext cx="28448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533400"/>
                        <a:ext cx="28448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260725" y="2667000"/>
          <a:ext cx="6826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2667000"/>
                        <a:ext cx="6826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962400" y="2743200"/>
          <a:ext cx="8524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7" imgW="317160" imgH="177480" progId="Equation.3">
                  <p:embed/>
                </p:oleObj>
              </mc:Choice>
              <mc:Fallback>
                <p:oleObj name="Equation" r:id="rId7" imgW="3171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43200"/>
                        <a:ext cx="85248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876800" y="2743200"/>
          <a:ext cx="5461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9" imgW="203040" imgH="164880" progId="Equation.3">
                  <p:embed/>
                </p:oleObj>
              </mc:Choice>
              <mc:Fallback>
                <p:oleObj name="Equation" r:id="rId9" imgW="20304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5461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905000" y="38862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a 2</a:t>
            </a:r>
            <a:r>
              <a:rPr lang="en-US" baseline="30000"/>
              <a:t>nd</a:t>
            </a:r>
            <a:r>
              <a:rPr lang="en-US"/>
              <a:t>  degree, or quadratic, trinomial.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Classify the polynomials by degree and number of terms.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4595813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Your Turn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19200" y="2667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Polynomial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38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d.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676400" y="3124200"/>
          <a:ext cx="2936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3" imgW="114120" imgH="177480" progId="Equation.3">
                  <p:embed/>
                </p:oleObj>
              </mc:Choice>
              <mc:Fallback>
                <p:oleObj name="Equation" r:id="rId3" imgW="1141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124200"/>
                        <a:ext cx="2936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219200" y="3886200"/>
          <a:ext cx="1076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5" imgW="419040" imgH="177480" progId="Equation.3">
                  <p:embed/>
                </p:oleObj>
              </mc:Choice>
              <mc:Fallback>
                <p:oleObj name="Equation" r:id="rId5" imgW="4190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10763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203325" y="4692650"/>
          <a:ext cx="12398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7" imgW="482400" imgH="203040" progId="Equation.3">
                  <p:embed/>
                </p:oleObj>
              </mc:Choice>
              <mc:Fallback>
                <p:oleObj name="Equation" r:id="rId7" imgW="4824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4692650"/>
                        <a:ext cx="123983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914400" y="5486400"/>
          <a:ext cx="18605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9" imgW="723600" imgH="203040" progId="Equation.3">
                  <p:embed/>
                </p:oleObj>
              </mc:Choice>
              <mc:Fallback>
                <p:oleObj name="Equation" r:id="rId9" imgW="7236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18605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Degree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191000" y="2362200"/>
            <a:ext cx="176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/>
              <a:t>Classify by degree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400800" y="2133600"/>
            <a:ext cx="1828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Classify by number of terms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242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Zero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914400" y="3048000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3124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Constant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05600" y="3124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Monomial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1242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First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Linear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705600" y="3962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Binomial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124200" y="4800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Second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572000" y="4800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Quadratic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05600" y="4800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Binomial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124200" y="5562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Third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572000" y="5562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Cubic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705600" y="5486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Trinomial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819400" y="3048000"/>
            <a:ext cx="0" cy="3048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267200" y="3048000"/>
            <a:ext cx="0" cy="3048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096000" y="3048000"/>
            <a:ext cx="0" cy="3048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914400" y="3657600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914400" y="4572000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914400" y="5334000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5367338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Vocabulary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</a:rPr>
              <a:t>Monomial:</a:t>
            </a:r>
            <a:r>
              <a:rPr lang="en-US" dirty="0"/>
              <a:t>  (mono-&gt; one)A number, a variable or the product of a number and one or more variables.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</a:rPr>
              <a:t>Polynomial:</a:t>
            </a:r>
            <a:r>
              <a:rPr lang="en-US" dirty="0"/>
              <a:t>  (poly -&gt; many) A monomial or a sum of monomials.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09599" y="3429000"/>
            <a:ext cx="8315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</a:rPr>
              <a:t>Binomial:</a:t>
            </a:r>
            <a:r>
              <a:rPr lang="en-US" dirty="0"/>
              <a:t>  (Bi -&gt; two) A polynomial with exactly two terms.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09600" y="44196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</a:rPr>
              <a:t>Trinomial:</a:t>
            </a:r>
            <a:r>
              <a:rPr lang="en-US" dirty="0"/>
              <a:t>  (tri </a:t>
            </a:r>
            <a:r>
              <a:rPr lang="en-US"/>
              <a:t>-&gt; three)  </a:t>
            </a:r>
            <a:r>
              <a:rPr lang="en-US" dirty="0"/>
              <a:t>A polynomial with exactly three terms.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9600" y="54864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</a:rPr>
              <a:t>Coefficient:</a:t>
            </a:r>
            <a:r>
              <a:rPr lang="en-US" dirty="0"/>
              <a:t>  A number multiplied to a variable</a:t>
            </a:r>
            <a:endParaRPr lang="en-US" u="sng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13720"/>
              </p:ext>
            </p:extLst>
          </p:nvPr>
        </p:nvGraphicFramePr>
        <p:xfrm>
          <a:off x="6324600" y="2013744"/>
          <a:ext cx="26003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013744"/>
                        <a:ext cx="26003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07402"/>
              </p:ext>
            </p:extLst>
          </p:nvPr>
        </p:nvGraphicFramePr>
        <p:xfrm>
          <a:off x="4117975" y="2960687"/>
          <a:ext cx="48069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2019240" imgH="228600" progId="Equation.DSMT4">
                  <p:embed/>
                </p:oleObj>
              </mc:Choice>
              <mc:Fallback>
                <p:oleObj name="Equation" r:id="rId5" imgW="201924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975" y="2960687"/>
                        <a:ext cx="48069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2641600" y="3962400"/>
          <a:ext cx="3175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1333440" imgH="228600" progId="Equation.DSMT4">
                  <p:embed/>
                </p:oleObj>
              </mc:Choice>
              <mc:Fallback>
                <p:oleObj name="Equation" r:id="rId7" imgW="133344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962400"/>
                        <a:ext cx="31750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419350" y="4876800"/>
          <a:ext cx="42338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9" imgW="1777680" imgH="228600" progId="Equation.DSMT4">
                  <p:embed/>
                </p:oleObj>
              </mc:Choice>
              <mc:Fallback>
                <p:oleObj name="Equation" r:id="rId9" imgW="177768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876800"/>
                        <a:ext cx="423386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  <p:bldP spid="1028" grpId="0" autoUpdateAnimBg="0"/>
      <p:bldP spid="1029" grpId="0" autoUpdateAnimBg="0"/>
      <p:bldP spid="1030" grpId="0" autoUpdateAnimBg="0"/>
      <p:bldP spid="1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5367338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Vocabulary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</a:rPr>
              <a:t>Degree of a monomial:</a:t>
            </a:r>
            <a:r>
              <a:rPr lang="en-US" dirty="0"/>
              <a:t>  the highest power or the sum of the exponents of all of the variables in the monomial.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chemeClr val="tx2"/>
                </a:solidFill>
              </a:rPr>
              <a:t>Degree of a polynomial in one variable:</a:t>
            </a:r>
            <a:r>
              <a:rPr lang="en-US"/>
              <a:t>  The largest exponent of that variable.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4495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chemeClr val="tx2"/>
                </a:solidFill>
              </a:rPr>
              <a:t>Standard form:</a:t>
            </a:r>
            <a:r>
              <a:rPr lang="en-US"/>
              <a:t>  When the terms of a polynomial are arranged from the largest exponent to the smallest exponent in decreasing order.</a:t>
            </a:r>
            <a:endParaRPr lang="en-US" u="sng">
              <a:solidFill>
                <a:schemeClr val="tx2"/>
              </a:solidFill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62631"/>
              </p:ext>
            </p:extLst>
          </p:nvPr>
        </p:nvGraphicFramePr>
        <p:xfrm>
          <a:off x="80962" y="2603358"/>
          <a:ext cx="27527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2603358"/>
                        <a:ext cx="27527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153981"/>
              </p:ext>
            </p:extLst>
          </p:nvPr>
        </p:nvGraphicFramePr>
        <p:xfrm>
          <a:off x="3124200" y="2617787"/>
          <a:ext cx="23590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17787"/>
                        <a:ext cx="23590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42678"/>
              </p:ext>
            </p:extLst>
          </p:nvPr>
        </p:nvGraphicFramePr>
        <p:xfrm>
          <a:off x="5976938" y="2537677"/>
          <a:ext cx="2905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7" imgW="1218960" imgH="228600" progId="Equation.DSMT4">
                  <p:embed/>
                </p:oleObj>
              </mc:Choice>
              <mc:Fallback>
                <p:oleObj name="Equation" r:id="rId7" imgW="12189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2537677"/>
                        <a:ext cx="29051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495800" y="3886200"/>
          <a:ext cx="42037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9" imgW="1765080" imgH="228600" progId="Equation.DSMT4">
                  <p:embed/>
                </p:oleObj>
              </mc:Choice>
              <mc:Fallback>
                <p:oleObj name="Equation" r:id="rId9" imgW="17650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86200"/>
                        <a:ext cx="42037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876800" y="1371600"/>
          <a:ext cx="39624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1" imgW="1663560" imgH="203040" progId="Equation.DSMT4">
                  <p:embed/>
                </p:oleObj>
              </mc:Choice>
              <mc:Fallback>
                <p:oleObj name="Equation" r:id="rId11" imgW="16635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39624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371600" y="5867400"/>
          <a:ext cx="60182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3" imgW="2527200" imgH="228600" progId="Equation.DSMT4">
                  <p:embed/>
                </p:oleObj>
              </mc:Choice>
              <mc:Fallback>
                <p:oleObj name="Equation" r:id="rId13" imgW="25272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867400"/>
                        <a:ext cx="601821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6224588" cy="11763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Your Turn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the degree of the monomial?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429000" y="2057400"/>
          <a:ext cx="12954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380880" imgH="203040" progId="Equation.3">
                  <p:embed/>
                </p:oleObj>
              </mc:Choice>
              <mc:Fallback>
                <p:oleObj name="Equation" r:id="rId3" imgW="3808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129540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85800" y="36576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dirty="0"/>
              <a:t>The degree of the monomial is 6.</a:t>
            </a:r>
          </a:p>
          <a:p>
            <a:pPr lvl="1"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dirty="0"/>
              <a:t>  The monomial can be referred to as a sixth degree monomial.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 bldLvl="2" autoUpdateAnimBg="0" advAuto="4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386638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What is the degree for each?</a:t>
            </a:r>
          </a:p>
        </p:txBody>
      </p:sp>
      <p:graphicFrame>
        <p:nvGraphicFramePr>
          <p:cNvPr id="17408" name="Object 0"/>
          <p:cNvGraphicFramePr>
            <a:graphicFrameLocks noChangeAspect="1"/>
          </p:cNvGraphicFramePr>
          <p:nvPr/>
        </p:nvGraphicFramePr>
        <p:xfrm>
          <a:off x="552450" y="3352800"/>
          <a:ext cx="118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3" imgW="393480" imgH="177480" progId="Equation.3">
                  <p:embed/>
                </p:oleObj>
              </mc:Choice>
              <mc:Fallback>
                <p:oleObj name="Equation" r:id="rId3" imgW="393480" imgH="177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352800"/>
                        <a:ext cx="1181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609600" y="510540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137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33400" y="4114800"/>
          <a:ext cx="25463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7" imgW="825480" imgH="203040" progId="Equation.3">
                  <p:embed/>
                </p:oleObj>
              </mc:Choice>
              <mc:Fallback>
                <p:oleObj name="Equation" r:id="rId7" imgW="825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254635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9"/>
              </a:buBlip>
            </a:pPr>
            <a:r>
              <a:rPr lang="en-US"/>
              <a:t>  The degree of a polynomial in one variable is the largest exponent of that variable.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914400" y="2590800"/>
          <a:ext cx="473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10" imgW="126720" imgH="164880" progId="Equation.3">
                  <p:embed/>
                </p:oleObj>
              </mc:Choice>
              <mc:Fallback>
                <p:oleObj name="Equation" r:id="rId10" imgW="1267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4730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524000" y="27432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 constant has no variable.  It is a 0 degree polynomial.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00200" y="3429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 This is a 1</a:t>
            </a:r>
            <a:r>
              <a:rPr lang="en-US" sz="1800" baseline="30000"/>
              <a:t>st</a:t>
            </a:r>
            <a:r>
              <a:rPr lang="en-US" sz="1800"/>
              <a:t> degree polynomial.  1</a:t>
            </a:r>
            <a:r>
              <a:rPr lang="en-US" sz="1800" baseline="30000"/>
              <a:t>st</a:t>
            </a:r>
            <a:r>
              <a:rPr lang="en-US" sz="1800"/>
              <a:t> degree polynomials are </a:t>
            </a:r>
            <a:r>
              <a:rPr lang="en-US" sz="1800" b="1" i="1"/>
              <a:t>linear</a:t>
            </a:r>
            <a:r>
              <a:rPr lang="en-US" sz="1800"/>
              <a:t>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971800" y="41148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This is a 2</a:t>
            </a:r>
            <a:r>
              <a:rPr lang="en-US" sz="1800" baseline="30000" dirty="0"/>
              <a:t>nd</a:t>
            </a:r>
            <a:r>
              <a:rPr lang="en-US" sz="1800" dirty="0"/>
              <a:t> degree polynomial.  2</a:t>
            </a:r>
            <a:r>
              <a:rPr lang="en-US" sz="1800" baseline="30000" dirty="0"/>
              <a:t>nd</a:t>
            </a:r>
            <a:r>
              <a:rPr lang="en-US" sz="1800" dirty="0"/>
              <a:t> degree polynomials are also called </a:t>
            </a:r>
            <a:r>
              <a:rPr lang="en-US" sz="1800" b="1" i="1" dirty="0"/>
              <a:t>quadratic</a:t>
            </a:r>
            <a:r>
              <a:rPr lang="en-US" sz="1800" dirty="0"/>
              <a:t>.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133600" y="51816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This is a 3</a:t>
            </a:r>
            <a:r>
              <a:rPr lang="en-US" sz="1800" baseline="30000" dirty="0"/>
              <a:t>rd</a:t>
            </a:r>
            <a:r>
              <a:rPr lang="en-US" sz="1800" dirty="0"/>
              <a:t> degree polynomial.  3</a:t>
            </a:r>
            <a:r>
              <a:rPr lang="en-US" sz="1800" baseline="30000" dirty="0"/>
              <a:t>rd</a:t>
            </a:r>
            <a:r>
              <a:rPr lang="en-US" sz="1800" dirty="0"/>
              <a:t> degree polynomials are also called </a:t>
            </a:r>
            <a:r>
              <a:rPr lang="en-US" sz="1800" b="1" i="1" dirty="0"/>
              <a:t>cubic.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3" grpId="0" autoUpdateAnimBg="0"/>
      <p:bldP spid="9225" grpId="0" autoUpdateAnimBg="0"/>
      <p:bldP spid="9227" grpId="0" autoUpdateAnimBg="0"/>
      <p:bldP spid="9228" grpId="0" autoUpdateAnimBg="0"/>
      <p:bldP spid="92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58007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Leading Coefficient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24384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dirty="0"/>
              <a:t>  The </a:t>
            </a:r>
            <a:r>
              <a:rPr lang="en-US" b="1" i="1" dirty="0"/>
              <a:t>leading coefficient</a:t>
            </a:r>
            <a:r>
              <a:rPr lang="en-US" dirty="0"/>
              <a:t>; is the coefficient of the first term in a polynomial written in standard form.</a:t>
            </a:r>
            <a:endParaRPr lang="en-US" b="1" i="1" dirty="0"/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FA4B4319-BB42-4579-A0E2-B1279E3871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773731"/>
              </p:ext>
            </p:extLst>
          </p:nvPr>
        </p:nvGraphicFramePr>
        <p:xfrm>
          <a:off x="1219200" y="3588604"/>
          <a:ext cx="60182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4" imgW="2527200" imgH="228600" progId="Equation.DSMT4">
                  <p:embed/>
                </p:oleObj>
              </mc:Choice>
              <mc:Fallback>
                <p:oleObj name="Equation" r:id="rId4" imgW="2527200" imgH="228600" progId="Equation.DSMT4">
                  <p:embed/>
                  <p:pic>
                    <p:nvPicPr>
                      <p:cNvPr id="61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8604"/>
                        <a:ext cx="601821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4424555-7EC5-4098-9BCD-0D274BA75FFD}"/>
              </a:ext>
            </a:extLst>
          </p:cNvPr>
          <p:cNvSpPr/>
          <p:nvPr/>
        </p:nvSpPr>
        <p:spPr bwMode="auto">
          <a:xfrm>
            <a:off x="4419600" y="3523517"/>
            <a:ext cx="571500" cy="609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50800" dir="5400000" sx="104000" sy="104000" algn="ctr" rotWithShape="0">
              <a:srgbClr val="FF0000"/>
            </a:outerShdw>
            <a:reflection stA="45000" endPos="53000" dir="5400000" sy="-100000" algn="bl" rotWithShape="0"/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 advAuto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295400" y="2209800"/>
          <a:ext cx="26527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3" imgW="1041120" imgH="203040" progId="Equation.3">
                  <p:embed/>
                </p:oleObj>
              </mc:Choice>
              <mc:Fallback>
                <p:oleObj name="Equation" r:id="rId3" imgW="10411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09800"/>
                        <a:ext cx="265271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5105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Examples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667000" y="3352800"/>
          <a:ext cx="7762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5" imgW="304560" imgH="177480" progId="Equation.3">
                  <p:embed/>
                </p:oleObj>
              </mc:Choice>
              <mc:Fallback>
                <p:oleObj name="Equation" r:id="rId5" imgW="3045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7762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1371600" y="3276600"/>
          <a:ext cx="6461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Equation" r:id="rId7" imgW="253800" imgH="203040" progId="Equation.3">
                  <p:embed/>
                </p:oleObj>
              </mc:Choice>
              <mc:Fallback>
                <p:oleObj name="Equation" r:id="rId7" imgW="2538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76600"/>
                        <a:ext cx="64611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981200" y="3276600"/>
          <a:ext cx="7445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Equation" r:id="rId9" imgW="291960" imgH="203040" progId="Equation.3">
                  <p:embed/>
                </p:oleObj>
              </mc:Choice>
              <mc:Fallback>
                <p:oleObj name="Equation" r:id="rId9" imgW="2919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74453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429000" y="3352800"/>
          <a:ext cx="5826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Equation" r:id="rId11" imgW="228600" imgH="177480" progId="Equation.3">
                  <p:embed/>
                </p:oleObj>
              </mc:Choice>
              <mc:Fallback>
                <p:oleObj name="Equation" r:id="rId11" imgW="22860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58261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219200" y="2133600"/>
            <a:ext cx="2819400" cy="19050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219200" y="16002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 polynomials in standard form.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343400" y="2133600"/>
            <a:ext cx="4267200" cy="426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4724400" y="2362200"/>
          <a:ext cx="35306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13" imgW="1384200" imgH="203040" progId="Equation.3">
                  <p:embed/>
                </p:oleObj>
              </mc:Choice>
              <mc:Fallback>
                <p:oleObj name="Equation" r:id="rId13" imgW="138420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362200"/>
                        <a:ext cx="35306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5257800" y="3200400"/>
          <a:ext cx="939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Equation" r:id="rId15" imgW="368280" imgH="203040" progId="Equation.3">
                  <p:embed/>
                </p:oleObj>
              </mc:Choice>
              <mc:Fallback>
                <p:oleObj name="Equation" r:id="rId15" imgW="368280" imgH="203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00400"/>
                        <a:ext cx="9398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4648200" y="3200400"/>
          <a:ext cx="74453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17" imgW="291960" imgH="203040" progId="Equation.3">
                  <p:embed/>
                </p:oleObj>
              </mc:Choice>
              <mc:Fallback>
                <p:oleObj name="Equation" r:id="rId17" imgW="29196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00400"/>
                        <a:ext cx="744538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7620000" y="3276600"/>
          <a:ext cx="5826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19" imgW="228600" imgH="177480" progId="Equation.3">
                  <p:embed/>
                </p:oleObj>
              </mc:Choice>
              <mc:Fallback>
                <p:oleObj name="Equation" r:id="rId19" imgW="22860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276600"/>
                        <a:ext cx="58261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6858000" y="3276600"/>
          <a:ext cx="7762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21" imgW="304560" imgH="177480" progId="Equation.3">
                  <p:embed/>
                </p:oleObj>
              </mc:Choice>
              <mc:Fallback>
                <p:oleObj name="Equation" r:id="rId21" imgW="30456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276600"/>
                        <a:ext cx="7762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6096000" y="3200400"/>
          <a:ext cx="938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23" imgW="368280" imgH="203040" progId="Equation.3">
                  <p:embed/>
                </p:oleObj>
              </mc:Choice>
              <mc:Fallback>
                <p:oleObj name="Equation" r:id="rId23" imgW="368280" imgH="2030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00400"/>
                        <a:ext cx="9382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1524000" y="2514600"/>
            <a:ext cx="1676400" cy="1066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H="1">
            <a:off x="1600200" y="2514600"/>
            <a:ext cx="685800" cy="1066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H="1">
            <a:off x="2438400" y="2514600"/>
            <a:ext cx="685800" cy="1066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3810000" y="2514600"/>
            <a:ext cx="0" cy="1066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4953000" y="2667000"/>
            <a:ext cx="8382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 flipH="1">
            <a:off x="5105400" y="2667000"/>
            <a:ext cx="6858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6477000" y="2667000"/>
            <a:ext cx="15240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7162800" y="2667000"/>
            <a:ext cx="2286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H="1">
            <a:off x="6629400" y="2667000"/>
            <a:ext cx="12192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48" grpId="0" animBg="1"/>
      <p:bldP spid="12349" grpId="0" animBg="1"/>
      <p:bldP spid="12351" grpId="0" animBg="1"/>
      <p:bldP spid="12352" grpId="0" animBg="1"/>
      <p:bldP spid="12354" grpId="0" animBg="1"/>
      <p:bldP spid="12355" grpId="0" animBg="1"/>
      <p:bldP spid="12356" grpId="0" animBg="1"/>
      <p:bldP spid="12357" grpId="0" animBg="1"/>
      <p:bldP spid="123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5243513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Practice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 polynomials in standard form and identify the polynomial by degree and number of terms.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590800" y="2743200"/>
          <a:ext cx="35877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3200"/>
                        <a:ext cx="358775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05000" y="2971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05000" y="4648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2.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667000" y="4495800"/>
          <a:ext cx="2971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5" imgW="736560" imgH="203040" progId="Equation.3">
                  <p:embed/>
                </p:oleObj>
              </mc:Choice>
              <mc:Fallback>
                <p:oleObj name="Equation" r:id="rId5" imgW="7365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29718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400000">
            <a:off x="-1208882" y="2732882"/>
            <a:ext cx="4875213" cy="108585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Problem 1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925763" y="533400"/>
          <a:ext cx="313848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533400"/>
                        <a:ext cx="3138487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124200" y="2667000"/>
          <a:ext cx="9572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5" imgW="355320" imgH="203040" progId="Equation.3">
                  <p:embed/>
                </p:oleObj>
              </mc:Choice>
              <mc:Fallback>
                <p:oleObj name="Equation" r:id="rId5" imgW="3553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9572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962400" y="2667000"/>
          <a:ext cx="990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7" imgW="368280" imgH="203040" progId="Equation.3">
                  <p:embed/>
                </p:oleObj>
              </mc:Choice>
              <mc:Fallback>
                <p:oleObj name="Equation" r:id="rId7" imgW="3682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667000"/>
                        <a:ext cx="9906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876800" y="2743200"/>
          <a:ext cx="6492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9" imgW="241200" imgH="177480" progId="Equation.3">
                  <p:embed/>
                </p:oleObj>
              </mc:Choice>
              <mc:Fallback>
                <p:oleObj name="Equation" r:id="rId9" imgW="2412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3200"/>
                        <a:ext cx="64928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81200" y="5181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a 3</a:t>
            </a:r>
            <a:r>
              <a:rPr lang="en-US" baseline="30000"/>
              <a:t>rd</a:t>
            </a:r>
            <a:r>
              <a:rPr lang="en-US"/>
              <a:t> degree, or cubic, trinomial.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utoUpdateAnimBg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503</TotalTime>
  <Words>399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Impact</vt:lpstr>
      <vt:lpstr>Tahoma</vt:lpstr>
      <vt:lpstr>Times New Roman</vt:lpstr>
      <vt:lpstr>Wingdings</vt:lpstr>
      <vt:lpstr>Blueprint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Clark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Curriculum and Professional Development</dc:creator>
  <cp:lastModifiedBy>Qayumi, Enayat</cp:lastModifiedBy>
  <cp:revision>24</cp:revision>
  <dcterms:created xsi:type="dcterms:W3CDTF">2003-01-15T17:25:23Z</dcterms:created>
  <dcterms:modified xsi:type="dcterms:W3CDTF">2021-02-22T17:58:20Z</dcterms:modified>
</cp:coreProperties>
</file>