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58" r:id="rId3"/>
    <p:sldId id="268" r:id="rId4"/>
    <p:sldId id="264" r:id="rId5"/>
    <p:sldId id="273" r:id="rId6"/>
    <p:sldId id="263" r:id="rId7"/>
    <p:sldId id="274" r:id="rId8"/>
    <p:sldId id="280" r:id="rId9"/>
    <p:sldId id="279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0" autoAdjust="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5012 w 4917"/>
                <a:gd name="T3" fmla="*/ 0 h 1000"/>
                <a:gd name="T4" fmla="*/ 27850 w 4917"/>
                <a:gd name="T5" fmla="*/ 576 h 1000"/>
                <a:gd name="T6" fmla="*/ 25018 w 4917"/>
                <a:gd name="T7" fmla="*/ 1152 h 1000"/>
                <a:gd name="T8" fmla="*/ 0 w 4917"/>
                <a:gd name="T9" fmla="*/ 115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BB156-DB56-44CF-BFEA-A26F0F20B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65D7D-D9AC-4501-BBF4-7D1962B21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6B9-074E-4F16-BF15-4038BBC14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48CF5-73AB-4200-8F20-27213F14C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3CDA9-F554-4F22-B9AA-53570B142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6C2DE-EEEA-4629-B943-039E39902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350F-DAB6-468C-B2A3-F42832C13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2AE6D-7F1F-40B4-9271-494133A76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BDBC8-CC74-46B9-BB24-98FD22F9B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B52D-5F04-4BE2-850F-C045BFE5E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F197F-AB0A-4012-838B-A6FAEDD12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D846D-2E7D-4908-B0FA-56DD4C08B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FF0000">
                <a:alpha val="52000"/>
              </a:srgb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4939 w 7000"/>
                <a:gd name="T3" fmla="*/ 0 h 1000"/>
                <a:gd name="T4" fmla="*/ 37632 w 7000"/>
                <a:gd name="T5" fmla="*/ 384 h 1000"/>
                <a:gd name="T6" fmla="*/ 34944 w 7000"/>
                <a:gd name="T7" fmla="*/ 768 h 1000"/>
                <a:gd name="T8" fmla="*/ 0 w 7000"/>
                <a:gd name="T9" fmla="*/ 76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6BCE638-8D77-43B6-ADE0-631A01DCD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84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84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84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84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100" b="1"/>
              <a:t>Objective</a:t>
            </a:r>
            <a:endParaRPr lang="en-US" sz="3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4419600"/>
          </a:xfrm>
        </p:spPr>
        <p:txBody>
          <a:bodyPr/>
          <a:lstStyle/>
          <a:p>
            <a:pPr algn="ctr" eaLnBrk="1" hangingPunct="1">
              <a:buFont typeface="Wingdings" pitchFamily="84" charset="2"/>
              <a:buNone/>
            </a:pPr>
            <a:r>
              <a:rPr lang="en-US" b="1" dirty="0"/>
              <a:t>Solving a system by Elimination</a:t>
            </a:r>
            <a:endParaRPr lang="en-US" dirty="0"/>
          </a:p>
          <a:p>
            <a:pPr algn="ctr" eaLnBrk="1" hangingPunct="1">
              <a:buFont typeface="Wingdings" pitchFamily="84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Solving Systems of Equations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419600"/>
          </a:xfrm>
        </p:spPr>
        <p:txBody>
          <a:bodyPr/>
          <a:lstStyle/>
          <a:p>
            <a:pPr eaLnBrk="1" hangingPunct="1"/>
            <a:r>
              <a:rPr lang="en-US" dirty="0"/>
              <a:t>So far, we have solved systems using graphing and substitution. These notes show how to solve the system algebraically using </a:t>
            </a:r>
            <a:r>
              <a:rPr lang="en-US" dirty="0">
                <a:solidFill>
                  <a:srgbClr val="FF0000"/>
                </a:solidFill>
              </a:rPr>
              <a:t>ELIMINATION</a:t>
            </a:r>
            <a:r>
              <a:rPr lang="en-US" dirty="0"/>
              <a:t> with addition.</a:t>
            </a:r>
          </a:p>
          <a:p>
            <a:pPr eaLnBrk="1" hangingPunct="1"/>
            <a:r>
              <a:rPr lang="en-US" dirty="0"/>
              <a:t>Elimination is easiest when the equations are in standard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685800" y="14478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262937" cy="914400"/>
          </a:xfrm>
        </p:spPr>
        <p:txBody>
          <a:bodyPr/>
          <a:lstStyle/>
          <a:p>
            <a:pPr eaLnBrk="1" hangingPunct="1"/>
            <a:r>
              <a:rPr lang="en-US" sz="3100" dirty="0"/>
              <a:t>Solving a system of equations by </a:t>
            </a:r>
            <a:r>
              <a:rPr lang="en-US" sz="3100" dirty="0">
                <a:solidFill>
                  <a:schemeClr val="bg1"/>
                </a:solidFill>
              </a:rPr>
              <a:t>elimination using addition.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662488" y="1447800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3581400" cy="685800"/>
          </a:xfrm>
          <a:noFill/>
        </p:spPr>
        <p:txBody>
          <a:bodyPr anchor="ctr"/>
          <a:lstStyle/>
          <a:p>
            <a:pPr eaLnBrk="1" hangingPunct="1">
              <a:lnSpc>
                <a:spcPct val="80000"/>
              </a:lnSpc>
              <a:buFont typeface="Wingdings" pitchFamily="84" charset="2"/>
              <a:buNone/>
            </a:pPr>
            <a:r>
              <a:rPr lang="en-US" sz="1800" b="1" dirty="0">
                <a:solidFill>
                  <a:srgbClr val="FF3300"/>
                </a:solidFill>
              </a:rPr>
              <a:t>Step 1</a:t>
            </a:r>
            <a:r>
              <a:rPr lang="en-US" sz="1800" b="1" dirty="0"/>
              <a:t>:  Both equations should be in Standard Form.</a:t>
            </a:r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685800" y="23622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685800" y="32766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AutoShape 30"/>
          <p:cNvSpPr>
            <a:spLocks noChangeArrowheads="1"/>
          </p:cNvSpPr>
          <p:nvPr/>
        </p:nvSpPr>
        <p:spPr bwMode="auto">
          <a:xfrm>
            <a:off x="685800" y="41910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AutoShape 31"/>
          <p:cNvSpPr>
            <a:spLocks noChangeArrowheads="1"/>
          </p:cNvSpPr>
          <p:nvPr/>
        </p:nvSpPr>
        <p:spPr bwMode="auto">
          <a:xfrm>
            <a:off x="685800" y="51054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762000" y="24384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Determine which variable to eliminate.</a:t>
            </a: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762000" y="3352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 dirty="0">
                <a:solidFill>
                  <a:srgbClr val="FF3300"/>
                </a:solidFill>
              </a:rPr>
              <a:t>Step 3</a:t>
            </a:r>
            <a:r>
              <a:rPr lang="en-US" b="1" dirty="0"/>
              <a:t>:  Add the equations.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762000" y="4267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762000" y="5181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4662488" y="2362200"/>
            <a:ext cx="3795712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4662488" y="3276600"/>
            <a:ext cx="3795712" cy="838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4662488" y="4191000"/>
            <a:ext cx="3795712" cy="8382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4662488" y="5105400"/>
            <a:ext cx="3795712" cy="838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4724400" y="15240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Standard Form: Ax + By = C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4572000" y="24384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dirty="0"/>
              <a:t>Look for variables that have the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dirty="0"/>
              <a:t>same coefficient and opposite signs.</a:t>
            </a: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4724400" y="33528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dirty="0"/>
              <a:t>May have to multiply one or both equations by a number.</a:t>
            </a: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4724400" y="42672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Substitute the value of the variable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into the equation.</a:t>
            </a: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4724400" y="51816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Substitute your ordered pair into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BOTH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7" grpId="0" animBg="1"/>
      <p:bldP spid="20488" grpId="0" animBg="1"/>
      <p:bldP spid="20483" grpId="0" build="p"/>
      <p:bldP spid="20508" grpId="0" animBg="1"/>
      <p:bldP spid="20509" grpId="0" animBg="1"/>
      <p:bldP spid="20510" grpId="0" animBg="1"/>
      <p:bldP spid="20511" grpId="0" animBg="1"/>
      <p:bldP spid="20514" grpId="0"/>
      <p:bldP spid="20515" grpId="0"/>
      <p:bldP spid="20516" grpId="0"/>
      <p:bldP spid="20517" grpId="0"/>
      <p:bldP spid="20518" grpId="0" animBg="1"/>
      <p:bldP spid="20519" grpId="0" animBg="1"/>
      <p:bldP spid="20520" grpId="0" animBg="1"/>
      <p:bldP spid="20521" grpId="0" animBg="1"/>
      <p:bldP spid="20522" grpId="0"/>
      <p:bldP spid="20523" grpId="0"/>
      <p:bldP spid="20524" grpId="0"/>
      <p:bldP spid="20525" grpId="0"/>
      <p:bldP spid="205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en-US" sz="3800"/>
              <a:t>1) Solve the system using elimination.</a:t>
            </a:r>
            <a:endParaRPr lang="en-US" sz="3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5720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altLang="en-US" sz="3000" dirty="0"/>
              <a:t>x + 2y = 5</a:t>
            </a:r>
          </a:p>
          <a:p>
            <a:pPr algn="ctr">
              <a:buClrTx/>
              <a:buFont typeface="Arial" charset="0"/>
              <a:buNone/>
            </a:pPr>
            <a:r>
              <a:rPr lang="en-US" altLang="en-US" sz="3000" dirty="0"/>
              <a:t>3x – 2y = 7</a:t>
            </a:r>
            <a:endParaRPr lang="en-US" sz="3000" dirty="0"/>
          </a:p>
        </p:txBody>
      </p:sp>
      <p:sp>
        <p:nvSpPr>
          <p:cNvPr id="6148" name="AutoShape 16"/>
          <p:cNvSpPr>
            <a:spLocks noChangeArrowheads="1"/>
          </p:cNvSpPr>
          <p:nvPr/>
        </p:nvSpPr>
        <p:spPr bwMode="auto">
          <a:xfrm>
            <a:off x="685800" y="2462213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662488" y="2462213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18"/>
          <p:cNvSpPr>
            <a:spLocks noChangeArrowheads="1"/>
          </p:cNvSpPr>
          <p:nvPr/>
        </p:nvSpPr>
        <p:spPr bwMode="auto">
          <a:xfrm>
            <a:off x="762000" y="2538413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>
                <a:solidFill>
                  <a:srgbClr val="FF3300"/>
                </a:solidFill>
              </a:rPr>
              <a:t>Step 1</a:t>
            </a:r>
            <a:r>
              <a:rPr lang="en-US" b="1" dirty="0"/>
              <a:t>:  Are both equations in Standard Form?</a:t>
            </a: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685800" y="3376613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762000" y="3452813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Determine which variable to eliminate.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662488" y="3376613"/>
            <a:ext cx="3795712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4724400" y="2538413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/>
              <a:t>They already are!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4724400" y="3452813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/>
              <a:t>The y’s have the same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/>
              <a:t>Coefficient and opposite signs!</a:t>
            </a:r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685800" y="4702175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762000" y="4778375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 dirty="0">
                <a:solidFill>
                  <a:srgbClr val="FF3300"/>
                </a:solidFill>
              </a:rPr>
              <a:t>Step 3</a:t>
            </a:r>
            <a:r>
              <a:rPr lang="en-US" b="1" dirty="0"/>
              <a:t>:  Add the equations.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4662488" y="4291013"/>
            <a:ext cx="3795712" cy="1662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4724400" y="4365625"/>
            <a:ext cx="36576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/>
              <a:t>Add to eliminate y.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/>
              <a:t>            x +  2y = 5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u="sng" dirty="0"/>
              <a:t>     (+) 3x – 2y = 7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/>
              <a:t>           4x      = 12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/>
              <a:t>                   </a:t>
            </a:r>
            <a:r>
              <a:rPr lang="en-US" b="1" dirty="0">
                <a:solidFill>
                  <a:srgbClr val="FF0000"/>
                </a:solidFill>
              </a:rPr>
              <a:t>x = 3</a:t>
            </a:r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H="1">
            <a:off x="6705600" y="4735513"/>
            <a:ext cx="152400" cy="522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 animBg="1"/>
      <p:bldP spid="15379" grpId="0" animBg="1"/>
      <p:bldP spid="15380" grpId="0"/>
      <p:bldP spid="15381" grpId="0" animBg="1"/>
      <p:bldP spid="15382" grpId="0"/>
      <p:bldP spid="15383" grpId="0"/>
      <p:bldP spid="15384" grpId="0" animBg="1"/>
      <p:bldP spid="15385" grpId="0"/>
      <p:bldP spid="15386" grpId="0" animBg="1"/>
      <p:bldP spid="153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en-US" sz="3800"/>
              <a:t>1) Solve the system using elimination.</a:t>
            </a:r>
            <a:endParaRPr lang="en-US" sz="3800"/>
          </a:p>
        </p:txBody>
      </p:sp>
      <p:sp>
        <p:nvSpPr>
          <p:cNvPr id="7171" name="AutoShape 16"/>
          <p:cNvSpPr>
            <a:spLocks noChangeArrowheads="1"/>
          </p:cNvSpPr>
          <p:nvPr/>
        </p:nvSpPr>
        <p:spPr bwMode="auto">
          <a:xfrm>
            <a:off x="685800" y="2911475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17"/>
          <p:cNvSpPr>
            <a:spLocks noChangeArrowheads="1"/>
          </p:cNvSpPr>
          <p:nvPr/>
        </p:nvSpPr>
        <p:spPr bwMode="auto">
          <a:xfrm>
            <a:off x="762000" y="2987675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4662488" y="2682875"/>
            <a:ext cx="3795712" cy="12954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4724400" y="2682875"/>
            <a:ext cx="365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 dirty="0"/>
              <a:t>x + 2y = 5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dirty="0"/>
              <a:t>) + 2y = 5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2y = 2        y=1</a:t>
            </a:r>
          </a:p>
        </p:txBody>
      </p:sp>
      <p:sp>
        <p:nvSpPr>
          <p:cNvPr id="25620" name="AutoShape 20"/>
          <p:cNvSpPr>
            <a:spLocks noChangeArrowheads="1"/>
          </p:cNvSpPr>
          <p:nvPr/>
        </p:nvSpPr>
        <p:spPr bwMode="auto">
          <a:xfrm>
            <a:off x="685800" y="4244975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762000" y="4321175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4662488" y="4054475"/>
            <a:ext cx="3795712" cy="1295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4724400" y="4092575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(3, 1)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dirty="0"/>
              <a:t>) + (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) = 5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 dirty="0"/>
              <a:t>3(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dirty="0"/>
              <a:t>) - (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) = 7</a:t>
            </a:r>
          </a:p>
        </p:txBody>
      </p:sp>
      <p:sp>
        <p:nvSpPr>
          <p:cNvPr id="25624" name="CorShape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>
            <a:off x="7594600" y="4511675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25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7594600" y="4927600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85800" y="5349875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The solution is (3, 1). What do you think the answer would be if you solved using substitution?</a:t>
            </a:r>
          </a:p>
        </p:txBody>
      </p:sp>
      <p:sp>
        <p:nvSpPr>
          <p:cNvPr id="7182" name="Rectangle 27"/>
          <p:cNvSpPr>
            <a:spLocks noChangeArrowheads="1"/>
          </p:cNvSpPr>
          <p:nvPr/>
        </p:nvSpPr>
        <p:spPr bwMode="auto">
          <a:xfrm>
            <a:off x="609600" y="13716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altLang="en-US" sz="3000" dirty="0"/>
              <a:t>x + 2y = 5</a:t>
            </a:r>
          </a:p>
          <a:p>
            <a:pPr marL="342900" indent="-342900" algn="ctr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altLang="en-US" sz="3000" dirty="0"/>
              <a:t>3x – 2y = 7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9" grpId="0" build="allAtOnce"/>
      <p:bldP spid="25620" grpId="0" animBg="1"/>
      <p:bldP spid="25621" grpId="0"/>
      <p:bldP spid="25622" grpId="0" animBg="1"/>
      <p:bldP spid="25623" grpId="0" build="allAtOnce"/>
      <p:bldP spid="256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Solve using elimination.</a:t>
            </a:r>
          </a:p>
        </p:txBody>
      </p:sp>
      <p:sp>
        <p:nvSpPr>
          <p:cNvPr id="11267" name="Text Box 115"/>
          <p:cNvSpPr txBox="1">
            <a:spLocks noChangeArrowheads="1"/>
          </p:cNvSpPr>
          <p:nvPr/>
        </p:nvSpPr>
        <p:spPr bwMode="auto">
          <a:xfrm>
            <a:off x="533400" y="1812925"/>
            <a:ext cx="3902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2x – 3y = -2</a:t>
            </a:r>
          </a:p>
          <a:p>
            <a:pPr algn="ctr"/>
            <a:r>
              <a:rPr lang="en-US" sz="4000"/>
              <a:t>x + 3y = 17</a:t>
            </a:r>
          </a:p>
        </p:txBody>
      </p:sp>
      <p:sp>
        <p:nvSpPr>
          <p:cNvPr id="14457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254000" y="5326063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9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657600"/>
            <a:ext cx="4876800" cy="2209800"/>
          </a:xfrm>
        </p:spPr>
        <p:txBody>
          <a:bodyPr/>
          <a:lstStyle/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800"/>
              <a:t>(2, 2)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800"/>
              <a:t>(9, 3)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800"/>
              <a:t>(4, 5)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800"/>
              <a:t>(5, 4)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en-US" sz="3800"/>
              <a:t>2) Solve the system using elimination.</a:t>
            </a:r>
            <a:endParaRPr lang="en-US" sz="3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altLang="en-US"/>
              <a:t>4x + y = 7</a:t>
            </a:r>
          </a:p>
          <a:p>
            <a:pPr algn="ctr">
              <a:buClrTx/>
              <a:buFont typeface="Arial" charset="0"/>
              <a:buNone/>
            </a:pPr>
            <a:r>
              <a:rPr lang="en-US" altLang="en-US"/>
              <a:t>4x – 2y = -2</a:t>
            </a:r>
            <a:endParaRPr lang="en-US"/>
          </a:p>
        </p:txBody>
      </p:sp>
      <p:sp>
        <p:nvSpPr>
          <p:cNvPr id="8196" name="AutoShape 16"/>
          <p:cNvSpPr>
            <a:spLocks noChangeArrowheads="1"/>
          </p:cNvSpPr>
          <p:nvPr/>
        </p:nvSpPr>
        <p:spPr bwMode="auto">
          <a:xfrm>
            <a:off x="685800" y="25146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4662488" y="2514600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18"/>
          <p:cNvSpPr>
            <a:spLocks noChangeArrowheads="1"/>
          </p:cNvSpPr>
          <p:nvPr/>
        </p:nvSpPr>
        <p:spPr bwMode="auto">
          <a:xfrm>
            <a:off x="762000" y="2590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>
                <a:solidFill>
                  <a:srgbClr val="FF3300"/>
                </a:solidFill>
              </a:rPr>
              <a:t>Step 1</a:t>
            </a:r>
            <a:r>
              <a:rPr lang="en-US" b="1"/>
              <a:t>:  Put the equations in Standard Form.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4724400" y="25908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/>
              <a:t>They already are!</a:t>
            </a:r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685800" y="34290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762000" y="3505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Determine which variable to eliminate.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4662488" y="3429000"/>
            <a:ext cx="3795712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4724400" y="35052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/>
              <a:t>The x’s have the same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/>
              <a:t>coefficient.</a:t>
            </a:r>
          </a:p>
        </p:txBody>
      </p:sp>
      <p:sp>
        <p:nvSpPr>
          <p:cNvPr id="26648" name="AutoShape 24"/>
          <p:cNvSpPr>
            <a:spLocks noChangeArrowheads="1"/>
          </p:cNvSpPr>
          <p:nvPr/>
        </p:nvSpPr>
        <p:spPr bwMode="auto">
          <a:xfrm>
            <a:off x="685800" y="476885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62000" y="484505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 dirty="0">
                <a:solidFill>
                  <a:srgbClr val="FF3300"/>
                </a:solidFill>
              </a:rPr>
              <a:t>Step 3</a:t>
            </a:r>
            <a:r>
              <a:rPr lang="en-US" b="1" dirty="0"/>
              <a:t>:  Add the equations.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4662488" y="4357688"/>
            <a:ext cx="3795712" cy="1662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4724400" y="4432300"/>
            <a:ext cx="36576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/>
              <a:t>Subtract to eliminate x.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/>
              <a:t>          4x +  y </a:t>
            </a:r>
            <a:r>
              <a:rPr lang="en-US" sz="800" b="1" dirty="0"/>
              <a:t> </a:t>
            </a:r>
            <a:r>
              <a:rPr lang="en-US" b="1" dirty="0"/>
              <a:t>= 7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u="sng" dirty="0"/>
              <a:t>     (</a:t>
            </a:r>
            <a:r>
              <a:rPr lang="en-US" b="1" u="sng" dirty="0">
                <a:solidFill>
                  <a:srgbClr val="FF0000"/>
                </a:solidFill>
              </a:rPr>
              <a:t>-</a:t>
            </a:r>
            <a:r>
              <a:rPr lang="en-US" b="1" u="sng" dirty="0"/>
              <a:t>) 4x + 2y = 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/>
              <a:t>                 3y</a:t>
            </a:r>
            <a:r>
              <a:rPr lang="en-US" sz="800" b="1" dirty="0"/>
              <a:t> </a:t>
            </a:r>
            <a:r>
              <a:rPr lang="en-US" b="1" dirty="0"/>
              <a:t> = 9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 dirty="0"/>
              <a:t>                   </a:t>
            </a:r>
            <a:r>
              <a:rPr lang="en-US" b="1" dirty="0">
                <a:solidFill>
                  <a:srgbClr val="FF0000"/>
                </a:solidFill>
              </a:rPr>
              <a:t>y = 3</a:t>
            </a: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H="1">
            <a:off x="5943600" y="4802188"/>
            <a:ext cx="152400" cy="522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AutoShape 29"/>
          <p:cNvSpPr>
            <a:spLocks noChangeArrowheads="1"/>
          </p:cNvSpPr>
          <p:nvPr/>
        </p:nvSpPr>
        <p:spPr bwMode="auto">
          <a:xfrm>
            <a:off x="7315200" y="5334000"/>
            <a:ext cx="1752600" cy="914400"/>
          </a:xfrm>
          <a:prstGeom prst="wedgeRoundRectCallout">
            <a:avLst>
              <a:gd name="adj1" fmla="val -58694"/>
              <a:gd name="adj2" fmla="val -694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/>
              <a:t>Multiply either equation by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1" grpId="0" animBg="1"/>
      <p:bldP spid="26643" grpId="0"/>
      <p:bldP spid="26644" grpId="0" animBg="1"/>
      <p:bldP spid="26645" grpId="0"/>
      <p:bldP spid="26646" grpId="0" animBg="1"/>
      <p:bldP spid="26647" grpId="0"/>
      <p:bldP spid="26648" grpId="0" animBg="1"/>
      <p:bldP spid="26649" grpId="0"/>
      <p:bldP spid="26650" grpId="0" animBg="1"/>
      <p:bldP spid="26652" grpId="0" animBg="1"/>
      <p:bldP spid="266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en-US" sz="3800"/>
              <a:t>2) Solve the system using elimination.</a:t>
            </a:r>
            <a:endParaRPr lang="en-US" sz="380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685800" y="3132138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62000" y="3208338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662488" y="2682875"/>
            <a:ext cx="3795712" cy="173672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2682875"/>
            <a:ext cx="3657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4x + y = 7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4x + (</a:t>
            </a:r>
            <a:r>
              <a:rPr lang="en-US" sz="2400">
                <a:solidFill>
                  <a:srgbClr val="FF0000"/>
                </a:solidFill>
              </a:rPr>
              <a:t>3</a:t>
            </a:r>
            <a:r>
              <a:rPr lang="en-US" sz="2400"/>
              <a:t>) = 7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4x = 4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>
                <a:solidFill>
                  <a:srgbClr val="FF0000"/>
                </a:solidFill>
              </a:rPr>
              <a:t>x = 1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685800" y="48387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62000" y="49149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662488" y="4648200"/>
            <a:ext cx="3795712" cy="1295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724400" y="46863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 b="1">
                <a:solidFill>
                  <a:srgbClr val="FF0000"/>
                </a:solidFill>
              </a:rPr>
              <a:t>(1, 3)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4(</a:t>
            </a:r>
            <a:r>
              <a:rPr lang="en-US" sz="2400">
                <a:solidFill>
                  <a:srgbClr val="FF0000"/>
                </a:solidFill>
              </a:rPr>
              <a:t>1</a:t>
            </a:r>
            <a:r>
              <a:rPr lang="en-US" sz="2400"/>
              <a:t>) + (</a:t>
            </a:r>
            <a:r>
              <a:rPr lang="en-US" sz="2400">
                <a:solidFill>
                  <a:srgbClr val="FF0000"/>
                </a:solidFill>
              </a:rPr>
              <a:t>3</a:t>
            </a:r>
            <a:r>
              <a:rPr lang="en-US" sz="2400"/>
              <a:t>) = 7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4(</a:t>
            </a:r>
            <a:r>
              <a:rPr lang="en-US" sz="2400">
                <a:solidFill>
                  <a:srgbClr val="FF0000"/>
                </a:solidFill>
              </a:rPr>
              <a:t>1</a:t>
            </a:r>
            <a:r>
              <a:rPr lang="en-US" sz="2400"/>
              <a:t>) - 2(</a:t>
            </a:r>
            <a:r>
              <a:rPr lang="en-US" sz="2400">
                <a:solidFill>
                  <a:srgbClr val="FF0000"/>
                </a:solidFill>
              </a:rPr>
              <a:t>3</a:t>
            </a:r>
            <a:r>
              <a:rPr lang="en-US" sz="2400"/>
              <a:t>) = -2</a:t>
            </a:r>
          </a:p>
        </p:txBody>
      </p:sp>
      <p:sp>
        <p:nvSpPr>
          <p:cNvPr id="34827" name="CorShape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>
            <a:off x="7747000" y="5105400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828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7747000" y="5521325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609600" y="12954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altLang="en-US" sz="3200"/>
              <a:t>4x + y = 7</a:t>
            </a:r>
          </a:p>
          <a:p>
            <a:pPr marL="342900" indent="-342900" algn="ctr">
              <a:spcBef>
                <a:spcPct val="20000"/>
              </a:spcBef>
              <a:buSzPct val="80000"/>
              <a:buFont typeface="Arial" charset="0"/>
              <a:buNone/>
            </a:pPr>
            <a:r>
              <a:rPr lang="en-US" altLang="en-US" sz="3200"/>
              <a:t>4x – 2y = -2</a:t>
            </a: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build="allAtOnce"/>
      <p:bldP spid="34823" grpId="0" animBg="1"/>
      <p:bldP spid="34824" grpId="0"/>
      <p:bldP spid="34825" grpId="0" animBg="1"/>
      <p:bldP spid="3482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/>
              <a:t>What is the first step when solving with elimination?</a:t>
            </a:r>
          </a:p>
        </p:txBody>
      </p:sp>
      <p:sp>
        <p:nvSpPr>
          <p:cNvPr id="33879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111125" y="4787900"/>
            <a:ext cx="431800" cy="431800"/>
          </a:xfrm>
          <a:custGeom>
            <a:avLst/>
            <a:gdLst>
              <a:gd name="T0" fmla="*/ 367030 w 960"/>
              <a:gd name="T1" fmla="*/ 262835 h 1104"/>
              <a:gd name="T2" fmla="*/ 431800 w 960"/>
              <a:gd name="T3" fmla="*/ 131417 h 1104"/>
              <a:gd name="T4" fmla="*/ 259080 w 960"/>
              <a:gd name="T5" fmla="*/ 0 h 1104"/>
              <a:gd name="T6" fmla="*/ 0 w 960"/>
              <a:gd name="T7" fmla="*/ 356704 h 1104"/>
              <a:gd name="T8" fmla="*/ 0 w 960"/>
              <a:gd name="T9" fmla="*/ 431800 h 1104"/>
              <a:gd name="T10" fmla="*/ 280670 w 960"/>
              <a:gd name="T11" fmla="*/ 131417 h 1104"/>
              <a:gd name="T12" fmla="*/ 367030 w 960"/>
              <a:gd name="T13" fmla="*/ 262835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0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76400"/>
            <a:ext cx="4953000" cy="3810000"/>
          </a:xfrm>
        </p:spPr>
        <p:txBody>
          <a:bodyPr/>
          <a:lstStyle/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400"/>
              <a:t>Add or subtract the equations.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400"/>
              <a:t>Plug numbers into the equation.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400"/>
              <a:t>Solve for a variable.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400"/>
              <a:t>Check your answer.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400"/>
              <a:t>Determine which variable to eliminate.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400"/>
              <a:t>Put the equations in standard form.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83"/>
  <p:tag name="FONTSIZE" val="24"/>
  <p:tag name="BULLETTYPE" val="ppBulletArabicPeriod"/>
  <p:tag name="ANSWERTEXT" val="Add or subtract the equations.&#10;Plug numbers into the equation.&#10;Solve for a variable.&#10;Check your answer.&#10;Determine which variable to eliminate.&#10;Put the equations in standard form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8F446F3F1D1493E94DE85B94972E870"/>
  <p:tag name="SLIDEID" val="A8F446F3F1D1493E94DE85B94972E870"/>
  <p:tag name="SLIDEORDER" val="1"/>
  <p:tag name="SLIDETYPE" val="Q"/>
  <p:tag name="DEMOGRAPHIC" val="False"/>
  <p:tag name="SPEEDSCORING" val="False"/>
  <p:tag name="VALUES" val="Incorrect¤Incorrect¤Incorrect¤Correct"/>
  <p:tag name="RESPONSESGATHERED" val="False"/>
  <p:tag name="QUESTIONALIAS" val="Solve using elimination."/>
  <p:tag name="ANSWERSALIAS" val="(2, 2)¤(9, 3)¤(4, 5)¤(5, 4)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0"/>
  <p:tag name="FONTSIZE" val="28"/>
  <p:tag name="BULLETTYPE" val="ppBulletArabicPeriod"/>
  <p:tag name="ANSWERTEXT" val="(2, 2)&#10;(9, 3)&#10;(4, 5)&#10;(5, 4)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8F446F3F1D1493E94DE85B94972E870"/>
  <p:tag name="SLIDETYPE" val="Q"/>
  <p:tag name="DEMOGRAPHIC" val="False"/>
  <p:tag name="SPEEDSCORING" val="False"/>
  <p:tag name="SLIDEORDER" val="3"/>
  <p:tag name="SLIDEGUID" val="F9BE1E8D6A91410FA772B0DB373AE1BE"/>
  <p:tag name="VALUES" val="Incorrect¤Incorrect¤Incorrect¤Incorrect¤Incorrect¤Correct"/>
  <p:tag name="RESPONSESGATHERED" val="False"/>
  <p:tag name="QUESTIONALIAS" val="What is the first step when solving with elimination?"/>
  <p:tag name="ANSWERSALIAS" val="Add or subtract the equations.¤Plug numbers into the equation.¤Solve for a variable.¤Check your answer.¤Determine which variable to eliminate.¤Put the equations in standard form."/>
</p:tagLst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587</TotalTime>
  <Words>581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Wingdings</vt:lpstr>
      <vt:lpstr>Radial</vt:lpstr>
      <vt:lpstr>Objective</vt:lpstr>
      <vt:lpstr>Solving Systems of Equations</vt:lpstr>
      <vt:lpstr>Solving a system of equations by elimination using addition.</vt:lpstr>
      <vt:lpstr>1) Solve the system using elimination.</vt:lpstr>
      <vt:lpstr>1) Solve the system using elimination.</vt:lpstr>
      <vt:lpstr>Solve using elimination.</vt:lpstr>
      <vt:lpstr>2) Solve the system using elimination.</vt:lpstr>
      <vt:lpstr>2) Solve the system using elimination.</vt:lpstr>
      <vt:lpstr>What is the first step when solving with elimination?</vt:lpstr>
    </vt:vector>
  </TitlesOfParts>
  <Company>Henrico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 Systems with Elimination</dc:title>
  <dc:creator>Skip Tyler</dc:creator>
  <cp:lastModifiedBy>Qayumi, Enayat</cp:lastModifiedBy>
  <cp:revision>69</cp:revision>
  <dcterms:created xsi:type="dcterms:W3CDTF">2007-07-17T15:07:53Z</dcterms:created>
  <dcterms:modified xsi:type="dcterms:W3CDTF">2021-02-05T17:59:13Z</dcterms:modified>
</cp:coreProperties>
</file>