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80" r:id="rId3"/>
    <p:sldId id="268" r:id="rId4"/>
    <p:sldId id="264" r:id="rId5"/>
    <p:sldId id="273" r:id="rId6"/>
    <p:sldId id="274" r:id="rId7"/>
    <p:sldId id="275" r:id="rId8"/>
    <p:sldId id="276" r:id="rId9"/>
    <p:sldId id="263" r:id="rId10"/>
    <p:sldId id="272" r:id="rId11"/>
    <p:sldId id="277" r:id="rId12"/>
    <p:sldId id="27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8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8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25012 w 4917"/>
                <a:gd name="T3" fmla="*/ 0 h 1000"/>
                <a:gd name="T4" fmla="*/ 27850 w 4917"/>
                <a:gd name="T5" fmla="*/ 576 h 1000"/>
                <a:gd name="T6" fmla="*/ 25018 w 4917"/>
                <a:gd name="T7" fmla="*/ 1152 h 1000"/>
                <a:gd name="T8" fmla="*/ 0 w 4917"/>
                <a:gd name="T9" fmla="*/ 1152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84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B9E0E6-4557-43BB-9DE9-7DA6F8170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D6D7A-A72D-49D7-B6B3-DE7846B0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07788-5B98-4AEE-917F-2A1DF7610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DE1C2-3B68-4084-B0C4-389A57243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1A41-2741-4515-B06D-00BFD28D5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54E43-CBAE-415F-B5DC-4EBFB6BAA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58A4D-8D71-489F-AA76-9032C3450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0337C-3CBE-4E9F-8D68-F9D9B834F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3105-F18F-4518-9DD6-9A7C2D4F9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E6B00-37D9-4767-A900-C2D51693E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55F65-AEF8-4819-80E2-8818D2C52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lumMod val="9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84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34939 w 7000"/>
                <a:gd name="T3" fmla="*/ 0 h 1000"/>
                <a:gd name="T4" fmla="*/ 37632 w 7000"/>
                <a:gd name="T5" fmla="*/ 384 h 1000"/>
                <a:gd name="T6" fmla="*/ 34944 w 7000"/>
                <a:gd name="T7" fmla="*/ 768 h 1000"/>
                <a:gd name="T8" fmla="*/ 0 w 7000"/>
                <a:gd name="T9" fmla="*/ 76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84" charset="0"/>
              </a:defRPr>
            </a:lvl1pPr>
          </a:lstStyle>
          <a:p>
            <a:pPr>
              <a:defRPr/>
            </a:pPr>
            <a:fld id="{80FFFCD8-D7D4-409B-A675-8D6AED10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84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84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84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84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100" b="1"/>
              <a:t>Objective</a:t>
            </a:r>
            <a:endParaRPr lang="en-US" sz="38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pPr algn="ctr" eaLnBrk="1" hangingPunct="1">
              <a:buFont typeface="Wingdings" pitchFamily="84" charset="2"/>
              <a:buNone/>
            </a:pPr>
            <a:endParaRPr lang="en-US" b="1" dirty="0"/>
          </a:p>
          <a:p>
            <a:pPr algn="ctr" eaLnBrk="1" hangingPunct="1">
              <a:buFont typeface="Wingdings" pitchFamily="84" charset="2"/>
              <a:buNone/>
            </a:pPr>
            <a:r>
              <a:rPr lang="en-US" dirty="0"/>
              <a:t>To solve systems of equations using </a:t>
            </a:r>
            <a:r>
              <a:rPr lang="en-US" dirty="0">
                <a:solidFill>
                  <a:srgbClr val="FF0000"/>
                </a:solidFill>
              </a:rPr>
              <a:t>substitution</a:t>
            </a:r>
            <a:r>
              <a:rPr lang="en-US" dirty="0"/>
              <a:t>.</a:t>
            </a:r>
          </a:p>
          <a:p>
            <a:pPr algn="ctr" eaLnBrk="1" hangingPunct="1">
              <a:buFont typeface="Wingdings" pitchFamily="84" charset="2"/>
              <a:buNone/>
            </a:pPr>
            <a:endParaRPr lang="en-US" dirty="0"/>
          </a:p>
          <a:p>
            <a:pPr algn="ctr" eaLnBrk="1" hangingPunct="1">
              <a:buFont typeface="Wingdings" pitchFamily="84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/>
              <a:t>If you solved the first equation for x, what would be substituted into the bottom equation.</a:t>
            </a:r>
          </a:p>
        </p:txBody>
      </p:sp>
      <p:sp>
        <p:nvSpPr>
          <p:cNvPr id="12291" name="Text Box 72"/>
          <p:cNvSpPr txBox="1">
            <a:spLocks noChangeArrowheads="1"/>
          </p:cNvSpPr>
          <p:nvPr/>
        </p:nvSpPr>
        <p:spPr bwMode="auto">
          <a:xfrm>
            <a:off x="1524000" y="1676400"/>
            <a:ext cx="3048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2x + 4y = 4</a:t>
            </a:r>
          </a:p>
          <a:p>
            <a:r>
              <a:rPr lang="en-US" sz="3200"/>
              <a:t>3x + 2y = 22</a:t>
            </a:r>
          </a:p>
        </p:txBody>
      </p:sp>
      <p:sp>
        <p:nvSpPr>
          <p:cNvPr id="24656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223838" y="3927475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5181600" cy="2819400"/>
          </a:xfrm>
        </p:spPr>
        <p:txBody>
          <a:bodyPr/>
          <a:lstStyle/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/>
              <a:t>-4y + 4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/>
              <a:t>-2y + 2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/>
              <a:t>-2x + 4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/>
              <a:t>-2y+ 22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3) Solve the system using substitution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5720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sz="2800"/>
              <a:t>x = 3 – y </a:t>
            </a:r>
          </a:p>
          <a:p>
            <a:pPr algn="ctr">
              <a:buClrTx/>
              <a:buFont typeface="Arial" charset="0"/>
              <a:buNone/>
            </a:pPr>
            <a:r>
              <a:rPr lang="en-US" sz="2800"/>
              <a:t>x + y = 7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85800" y="22860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62488" y="22860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2362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Solve an equation for one variable.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685800" y="3200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762000" y="3276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4662488" y="32004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724400" y="23622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The first equation is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already solved for x!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724400" y="3276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x + y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(</a:t>
            </a:r>
            <a:r>
              <a:rPr lang="en-US" sz="2400" b="1">
                <a:solidFill>
                  <a:srgbClr val="FF0000"/>
                </a:solidFill>
              </a:rPr>
              <a:t>3 – y</a:t>
            </a:r>
            <a:r>
              <a:rPr lang="en-US" sz="2400"/>
              <a:t>) + y = 7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685800" y="4419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762000" y="4495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662488" y="4114800"/>
            <a:ext cx="3795712" cy="1447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648200" y="41529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3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The variables were eliminated!!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This is a special case.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Does 3 = 7? FALSE!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762000" y="5668963"/>
            <a:ext cx="7454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/>
              <a:t>When the result is FALSE, the answer is </a:t>
            </a:r>
            <a:r>
              <a:rPr lang="en-US" sz="2200">
                <a:solidFill>
                  <a:srgbClr val="FF0000"/>
                </a:solidFill>
              </a:rPr>
              <a:t>NO SOLUTIONS</a:t>
            </a:r>
            <a:r>
              <a:rPr lang="en-US" sz="2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build="p"/>
      <p:bldP spid="29703" grpId="0" animBg="1"/>
      <p:bldP spid="29704" grpId="0"/>
      <p:bldP spid="29705" grpId="0" animBg="1"/>
      <p:bldP spid="29706" grpId="0"/>
      <p:bldP spid="29707" grpId="0"/>
      <p:bldP spid="29708" grpId="0" animBg="1"/>
      <p:bldP spid="29709" grpId="0"/>
      <p:bldP spid="29710" grpId="0" animBg="1"/>
      <p:bldP spid="297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3) Solve the system using substitution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5720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 sz="2800"/>
              <a:t>2x + y = 4 </a:t>
            </a:r>
          </a:p>
          <a:p>
            <a:pPr algn="ctr">
              <a:buClrTx/>
              <a:buFont typeface="Arial" charset="0"/>
              <a:buNone/>
            </a:pPr>
            <a:r>
              <a:rPr lang="en-US" sz="2800"/>
              <a:t>4x + 2y = 8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685800" y="22860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662488" y="2286000"/>
            <a:ext cx="3795712" cy="12954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762000" y="2362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Solve an equation for one variable.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685800" y="3657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762000" y="3733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662488" y="3657600"/>
            <a:ext cx="3795712" cy="762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724400" y="23622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The first equation is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easiest to solved for y!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y = -2x + 4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724400" y="3657600"/>
            <a:ext cx="37338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+ 2y = 8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+ 2(</a:t>
            </a:r>
            <a:r>
              <a:rPr lang="en-US" sz="2400">
                <a:solidFill>
                  <a:srgbClr val="FF0000"/>
                </a:solidFill>
              </a:rPr>
              <a:t>-2x + 4</a:t>
            </a:r>
            <a:r>
              <a:rPr lang="en-US" sz="2400"/>
              <a:t>) = 8</a:t>
            </a:r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685800" y="4800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762000" y="4876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31763" name="Rectangle 19"/>
          <p:cNvSpPr>
            <a:spLocks noChangeArrowheads="1"/>
          </p:cNvSpPr>
          <p:nvPr/>
        </p:nvSpPr>
        <p:spPr bwMode="auto">
          <a:xfrm>
            <a:off x="4662488" y="4495800"/>
            <a:ext cx="3795712" cy="14478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4648200" y="4533900"/>
            <a:ext cx="3810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– 4x + 8 = 8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8 = 8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This is also a special case.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Does 8 = 8? TRUE!</a:t>
            </a:r>
          </a:p>
        </p:txBody>
      </p:sp>
      <p:sp>
        <p:nvSpPr>
          <p:cNvPr id="31765" name="Text Box 21"/>
          <p:cNvSpPr txBox="1">
            <a:spLocks noChangeArrowheads="1"/>
          </p:cNvSpPr>
          <p:nvPr/>
        </p:nvSpPr>
        <p:spPr bwMode="auto">
          <a:xfrm>
            <a:off x="330200" y="6324600"/>
            <a:ext cx="850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When the result is TRUE, the answer is </a:t>
            </a:r>
            <a:r>
              <a:rPr lang="en-US" sz="2000" b="1">
                <a:solidFill>
                  <a:srgbClr val="FF0000"/>
                </a:solidFill>
              </a:rPr>
              <a:t>INFINITELY MANY SOLUTIONS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build="p"/>
      <p:bldP spid="31751" grpId="0" animBg="1"/>
      <p:bldP spid="31752" grpId="0"/>
      <p:bldP spid="31753" grpId="0" animBg="1"/>
      <p:bldP spid="31754" grpId="0" build="allAtOnce"/>
      <p:bldP spid="31755" grpId="0" build="allAtOnce"/>
      <p:bldP spid="31761" grpId="0" animBg="1"/>
      <p:bldP spid="31762" grpId="0"/>
      <p:bldP spid="31763" grpId="0" animBg="1"/>
      <p:bldP spid="317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33F8A3BC-4390-4CB7-802A-193EA3546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fld id="{7A1EB601-01C0-43A0-805E-6F0443A0A2CF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F03D015-2763-46D9-A8FC-1F3E4288B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b="1" dirty="0">
                <a:latin typeface="Bradley Hand ITC" panose="03070402050302030203" pitchFamily="66" charset="0"/>
                <a:ea typeface="ＭＳ Ｐゴシック" charset="0"/>
                <a:cs typeface="+mn-cs"/>
              </a:rPr>
              <a:t>Systems of Linear Equations</a:t>
            </a:r>
            <a:r>
              <a:rPr lang="en-US" dirty="0">
                <a:ea typeface="ＭＳ Ｐゴシック" charset="0"/>
                <a:cs typeface="+mn-cs"/>
              </a:rPr>
              <a:t>: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There are three ways to </a:t>
            </a:r>
            <a:r>
              <a:rPr lang="en-US" sz="2800" b="1" dirty="0">
                <a:ea typeface="ＭＳ Ｐゴシック" charset="0"/>
                <a:cs typeface="+mn-cs"/>
              </a:rPr>
              <a:t>solve systems of linear equations</a:t>
            </a:r>
            <a:r>
              <a:rPr lang="en-US" sz="2800" dirty="0">
                <a:ea typeface="ＭＳ Ｐゴシック" charset="0"/>
                <a:cs typeface="+mn-cs"/>
              </a:rPr>
              <a:t>:</a:t>
            </a:r>
          </a:p>
          <a:p>
            <a:pPr marL="0" indent="0" eaLnBrk="1" hangingPunct="1">
              <a:defRPr/>
            </a:pPr>
            <a:endParaRPr lang="en-US" sz="2800" dirty="0">
              <a:ea typeface="ＭＳ Ｐゴシック" charset="0"/>
              <a:cs typeface="+mn-cs"/>
            </a:endParaRP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1.  By graphing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2.  By substitution</a:t>
            </a:r>
          </a:p>
          <a:p>
            <a:pPr marL="0" indent="0" eaLnBrk="1" hangingPunct="1">
              <a:defRPr/>
            </a:pPr>
            <a:r>
              <a:rPr lang="en-US" sz="2800" dirty="0">
                <a:ea typeface="ＭＳ Ｐゴシック" charset="0"/>
                <a:cs typeface="+mn-cs"/>
              </a:rPr>
              <a:t>3.  By elimination</a:t>
            </a:r>
          </a:p>
          <a:p>
            <a:pPr marL="0" indent="0" eaLnBrk="1" hangingPunct="1">
              <a:defRPr/>
            </a:pPr>
            <a:endParaRPr lang="en-US" sz="2800" dirty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7" name="AutoShape 27"/>
          <p:cNvSpPr>
            <a:spLocks noChangeArrowheads="1"/>
          </p:cNvSpPr>
          <p:nvPr/>
        </p:nvSpPr>
        <p:spPr bwMode="auto">
          <a:xfrm>
            <a:off x="685800" y="14478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262937" cy="914400"/>
          </a:xfrm>
        </p:spPr>
        <p:txBody>
          <a:bodyPr/>
          <a:lstStyle/>
          <a:p>
            <a:pPr eaLnBrk="1" hangingPunct="1"/>
            <a:r>
              <a:rPr lang="en-US" sz="3100"/>
              <a:t>Solving a system of equations by </a:t>
            </a:r>
            <a:r>
              <a:rPr lang="en-US" sz="3100">
                <a:solidFill>
                  <a:schemeClr val="bg1"/>
                </a:solidFill>
              </a:rPr>
              <a:t>substitution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662488" y="14478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3276600" cy="685800"/>
          </a:xfrm>
          <a:noFill/>
        </p:spPr>
        <p:txBody>
          <a:bodyPr anchor="ctr"/>
          <a:lstStyle/>
          <a:p>
            <a:pPr eaLnBrk="1" hangingPunct="1">
              <a:buFont typeface="Wingdings" pitchFamily="84" charset="2"/>
              <a:buNone/>
            </a:pPr>
            <a:r>
              <a:rPr lang="en-US" sz="1800" b="1">
                <a:solidFill>
                  <a:srgbClr val="FF3300"/>
                </a:solidFill>
              </a:rPr>
              <a:t>Step 1</a:t>
            </a:r>
            <a:r>
              <a:rPr lang="en-US" sz="1800" b="1"/>
              <a:t>:  Solve an equation for one variable.</a:t>
            </a:r>
          </a:p>
        </p:txBody>
      </p:sp>
      <p:sp>
        <p:nvSpPr>
          <p:cNvPr id="20508" name="AutoShape 28"/>
          <p:cNvSpPr>
            <a:spLocks noChangeArrowheads="1"/>
          </p:cNvSpPr>
          <p:nvPr/>
        </p:nvSpPr>
        <p:spPr bwMode="auto">
          <a:xfrm>
            <a:off x="685800" y="23622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685800" y="32766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685800" y="4191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AutoShape 31"/>
          <p:cNvSpPr>
            <a:spLocks noChangeArrowheads="1"/>
          </p:cNvSpPr>
          <p:nvPr/>
        </p:nvSpPr>
        <p:spPr bwMode="auto">
          <a:xfrm>
            <a:off x="685800" y="5105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762000" y="24384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20515" name="Rectangle 35"/>
          <p:cNvSpPr>
            <a:spLocks noChangeArrowheads="1"/>
          </p:cNvSpPr>
          <p:nvPr/>
        </p:nvSpPr>
        <p:spPr bwMode="auto">
          <a:xfrm>
            <a:off x="762000" y="33528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762000" y="4267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762000" y="5181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4662488" y="23622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4662488" y="3276600"/>
            <a:ext cx="3795712" cy="838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4662488" y="4191000"/>
            <a:ext cx="3795712" cy="838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Rectangle 41"/>
          <p:cNvSpPr>
            <a:spLocks noChangeArrowheads="1"/>
          </p:cNvSpPr>
          <p:nvPr/>
        </p:nvSpPr>
        <p:spPr bwMode="auto">
          <a:xfrm>
            <a:off x="4662488" y="5105400"/>
            <a:ext cx="3795712" cy="8382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Rectangle 42"/>
          <p:cNvSpPr>
            <a:spLocks noChangeArrowheads="1"/>
          </p:cNvSpPr>
          <p:nvPr/>
        </p:nvSpPr>
        <p:spPr bwMode="auto">
          <a:xfrm>
            <a:off x="4724400" y="15240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dirty="0"/>
              <a:t>Pick the easier equation. The goal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dirty="0"/>
              <a:t>is to get y= ; x= ; etc.</a:t>
            </a:r>
          </a:p>
        </p:txBody>
      </p:sp>
      <p:sp>
        <p:nvSpPr>
          <p:cNvPr id="20523" name="Rectangle 43"/>
          <p:cNvSpPr>
            <a:spLocks noChangeArrowheads="1"/>
          </p:cNvSpPr>
          <p:nvPr/>
        </p:nvSpPr>
        <p:spPr bwMode="auto">
          <a:xfrm>
            <a:off x="4724400" y="24384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Put the equation solved in Step 1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into the other equation.</a:t>
            </a:r>
          </a:p>
        </p:txBody>
      </p:sp>
      <p:sp>
        <p:nvSpPr>
          <p:cNvPr id="20524" name="Rectangle 44"/>
          <p:cNvSpPr>
            <a:spLocks noChangeArrowheads="1"/>
          </p:cNvSpPr>
          <p:nvPr/>
        </p:nvSpPr>
        <p:spPr bwMode="auto">
          <a:xfrm>
            <a:off x="4724400" y="33528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Get the variable by itself.</a:t>
            </a:r>
          </a:p>
        </p:txBody>
      </p:sp>
      <p:sp>
        <p:nvSpPr>
          <p:cNvPr id="20525" name="Rectangle 45"/>
          <p:cNvSpPr>
            <a:spLocks noChangeArrowheads="1"/>
          </p:cNvSpPr>
          <p:nvPr/>
        </p:nvSpPr>
        <p:spPr bwMode="auto">
          <a:xfrm>
            <a:off x="4724400" y="42672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Substitute the value of the variable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into the equation.</a:t>
            </a:r>
          </a:p>
        </p:txBody>
      </p:sp>
      <p:sp>
        <p:nvSpPr>
          <p:cNvPr id="20526" name="Rectangle 46"/>
          <p:cNvSpPr>
            <a:spLocks noChangeArrowheads="1"/>
          </p:cNvSpPr>
          <p:nvPr/>
        </p:nvSpPr>
        <p:spPr bwMode="auto">
          <a:xfrm>
            <a:off x="4724400" y="5181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Substitute your ordered pair into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/>
              <a:t>BOTH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7" grpId="0" animBg="1"/>
      <p:bldP spid="20488" grpId="0" animBg="1"/>
      <p:bldP spid="20483" grpId="0" build="p"/>
      <p:bldP spid="20508" grpId="0" animBg="1"/>
      <p:bldP spid="20509" grpId="0" animBg="1"/>
      <p:bldP spid="20510" grpId="0" animBg="1"/>
      <p:bldP spid="20511" grpId="0" animBg="1"/>
      <p:bldP spid="20514" grpId="0"/>
      <p:bldP spid="20515" grpId="0"/>
      <p:bldP spid="20516" grpId="0"/>
      <p:bldP spid="20517" grpId="0"/>
      <p:bldP spid="20518" grpId="0" animBg="1"/>
      <p:bldP spid="20519" grpId="0" animBg="1"/>
      <p:bldP spid="20520" grpId="0" animBg="1"/>
      <p:bldP spid="20521" grpId="0" animBg="1"/>
      <p:bldP spid="20522" grpId="0"/>
      <p:bldP spid="20523" grpId="0"/>
      <p:bldP spid="20524" grpId="0"/>
      <p:bldP spid="20525" grpId="0"/>
      <p:bldP spid="205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1) Solve the system using substitution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/>
              <a:t>x + y = 5</a:t>
            </a:r>
          </a:p>
          <a:p>
            <a:pPr algn="ctr">
              <a:buClrTx/>
              <a:buFont typeface="Arial" charset="0"/>
              <a:buNone/>
            </a:pPr>
            <a:r>
              <a:rPr lang="en-US"/>
              <a:t>y = 3 + x</a:t>
            </a:r>
          </a:p>
          <a:p>
            <a:pPr>
              <a:buClrTx/>
              <a:buFont typeface="Arial" charset="0"/>
              <a:buNone/>
            </a:pPr>
            <a:endParaRPr lang="en-US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85800" y="26670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4662488" y="2667000"/>
            <a:ext cx="3795712" cy="83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762000" y="2743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Solve an equation for one variable.</a:t>
            </a:r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685800" y="3581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762000" y="3657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4662488" y="35814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4724400" y="27432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The second equation is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already solved for y!</a:t>
            </a:r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4724400" y="36576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x + y = 5</a:t>
            </a:r>
            <a:br>
              <a:rPr lang="en-US" sz="2400"/>
            </a:br>
            <a:r>
              <a:rPr lang="en-US" sz="2400"/>
              <a:t>x + (</a:t>
            </a:r>
            <a:r>
              <a:rPr lang="en-US" sz="2400" b="1">
                <a:solidFill>
                  <a:srgbClr val="FF0000"/>
                </a:solidFill>
              </a:rPr>
              <a:t>3 + x</a:t>
            </a:r>
            <a:r>
              <a:rPr lang="en-US" sz="2400"/>
              <a:t>) = 5</a:t>
            </a:r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685800" y="47244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762000" y="48006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4662488" y="4495800"/>
            <a:ext cx="3795712" cy="12954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Rectangle 27"/>
          <p:cNvSpPr>
            <a:spLocks noChangeArrowheads="1"/>
          </p:cNvSpPr>
          <p:nvPr/>
        </p:nvSpPr>
        <p:spPr bwMode="auto">
          <a:xfrm>
            <a:off x="4724400" y="45720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2x + 3 = 5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2x = 2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>
                <a:solidFill>
                  <a:srgbClr val="FF0000"/>
                </a:solidFill>
              </a:rPr>
              <a:t>x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378" grpId="0" build="p"/>
      <p:bldP spid="15379" grpId="0" animBg="1"/>
      <p:bldP spid="15380" grpId="0"/>
      <p:bldP spid="15381" grpId="0" animBg="1"/>
      <p:bldP spid="15382" grpId="0"/>
      <p:bldP spid="15383" grpId="0"/>
      <p:bldP spid="15384" grpId="0" animBg="1"/>
      <p:bldP spid="15385" grpId="0"/>
      <p:bldP spid="153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1) Solve the system using substitution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/>
              <a:t>x + y = 5</a:t>
            </a:r>
          </a:p>
          <a:p>
            <a:pPr algn="ctr">
              <a:buClrTx/>
              <a:buFont typeface="Arial" charset="0"/>
              <a:buNone/>
            </a:pPr>
            <a:r>
              <a:rPr lang="en-US"/>
              <a:t>y = 3 + x</a:t>
            </a:r>
          </a:p>
          <a:p>
            <a:pPr>
              <a:buClrTx/>
              <a:buFont typeface="Arial" charset="0"/>
              <a:buNone/>
            </a:pPr>
            <a:endParaRPr lang="en-US"/>
          </a:p>
        </p:txBody>
      </p:sp>
      <p:sp>
        <p:nvSpPr>
          <p:cNvPr id="7172" name="AutoShape 16"/>
          <p:cNvSpPr>
            <a:spLocks noChangeArrowheads="1"/>
          </p:cNvSpPr>
          <p:nvPr/>
        </p:nvSpPr>
        <p:spPr bwMode="auto">
          <a:xfrm>
            <a:off x="685800" y="29114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17"/>
          <p:cNvSpPr>
            <a:spLocks noChangeArrowheads="1"/>
          </p:cNvSpPr>
          <p:nvPr/>
        </p:nvSpPr>
        <p:spPr bwMode="auto">
          <a:xfrm>
            <a:off x="762000" y="29876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4662488" y="2682875"/>
            <a:ext cx="3795712" cy="12954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724400" y="2682875"/>
            <a:ext cx="365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x + 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+ y = 5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>
                <a:solidFill>
                  <a:srgbClr val="FF0000"/>
                </a:solidFill>
              </a:rPr>
              <a:t>y = 4</a:t>
            </a: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685800" y="4244975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762000" y="4321175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4662488" y="4054475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4724400" y="4092575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(1, 4)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+ (</a:t>
            </a:r>
            <a:r>
              <a:rPr lang="en-US" sz="2400">
                <a:solidFill>
                  <a:srgbClr val="FF0000"/>
                </a:solidFill>
              </a:rPr>
              <a:t>4</a:t>
            </a:r>
            <a:r>
              <a:rPr lang="en-US" sz="2400"/>
              <a:t>) = 5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(</a:t>
            </a:r>
            <a:r>
              <a:rPr lang="en-US" sz="2400">
                <a:solidFill>
                  <a:srgbClr val="FF0000"/>
                </a:solidFill>
              </a:rPr>
              <a:t>4</a:t>
            </a:r>
            <a:r>
              <a:rPr lang="en-US" sz="2400"/>
              <a:t>) = 3 + 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</a:t>
            </a:r>
          </a:p>
        </p:txBody>
      </p:sp>
      <p:sp>
        <p:nvSpPr>
          <p:cNvPr id="25624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594600" y="4511675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594600" y="49276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85800" y="5349875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The solution is (1, 4). What do you think the answer would be if you graphed the two equations?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build="allAtOnce"/>
      <p:bldP spid="25620" grpId="0" animBg="1"/>
      <p:bldP spid="25621" grpId="0"/>
      <p:bldP spid="25622" grpId="0" animBg="1"/>
      <p:bldP spid="25623" grpId="0" build="allAtOnce"/>
      <p:bldP spid="25624" grpId="0" animBg="1"/>
      <p:bldP spid="25625" grpId="0" animBg="1"/>
      <p:bldP spid="256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2) Solve the system using substitution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/>
              <a:t>3y + x = 7</a:t>
            </a:r>
          </a:p>
          <a:p>
            <a:pPr algn="ctr">
              <a:buClrTx/>
              <a:buFont typeface="Arial" charset="0"/>
              <a:buNone/>
            </a:pPr>
            <a:r>
              <a:rPr lang="en-US"/>
              <a:t>4x – 2y = 0</a:t>
            </a: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685800" y="3429000"/>
            <a:ext cx="3810000" cy="838200"/>
          </a:xfrm>
          <a:prstGeom prst="homePlate">
            <a:avLst>
              <a:gd name="adj" fmla="val 1136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662488" y="2743200"/>
            <a:ext cx="3795712" cy="21336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762000" y="3505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b="1">
                <a:solidFill>
                  <a:srgbClr val="FF3300"/>
                </a:solidFill>
              </a:rPr>
              <a:t>Step 1</a:t>
            </a:r>
            <a:r>
              <a:rPr lang="en-US" b="1"/>
              <a:t>:  Solve an equation for one variable.</a:t>
            </a: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685800" y="4953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62000" y="5029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2</a:t>
            </a:r>
            <a:r>
              <a:rPr lang="en-US" b="1"/>
              <a:t>:  Substitute</a:t>
            </a: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4662488" y="4953000"/>
            <a:ext cx="3795712" cy="838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4724400" y="2743200"/>
            <a:ext cx="365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It is easiest to solve the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first equation for x.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3y + x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u="sng"/>
              <a:t>-3y         -3y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x = -3y + 7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4724400" y="5029200"/>
            <a:ext cx="365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4x – 2y = 0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4(</a:t>
            </a:r>
            <a:r>
              <a:rPr lang="en-US" sz="2400">
                <a:solidFill>
                  <a:srgbClr val="FF0000"/>
                </a:solidFill>
              </a:rPr>
              <a:t>-3y + 7</a:t>
            </a:r>
            <a:r>
              <a:rPr lang="en-US" sz="2400"/>
              <a:t>) – 2y = 0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>
            <a:off x="5867400" y="3581400"/>
            <a:ext cx="3048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nimBg="1"/>
      <p:bldP spid="26630" grpId="0" build="p"/>
      <p:bldP spid="26631" grpId="0" animBg="1"/>
      <p:bldP spid="26632" grpId="0"/>
      <p:bldP spid="26633" grpId="0" animBg="1"/>
      <p:bldP spid="266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2) Solve the system using substitution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/>
              <a:t>3y + x = 7</a:t>
            </a:r>
          </a:p>
          <a:p>
            <a:pPr algn="ctr">
              <a:buClrTx/>
              <a:buFont typeface="Arial" charset="0"/>
              <a:buNone/>
            </a:pPr>
            <a:r>
              <a:rPr lang="en-US"/>
              <a:t>4x – 2y = 0</a:t>
            </a:r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685800" y="46228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762000" y="46990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4</a:t>
            </a:r>
            <a:r>
              <a:rPr lang="en-US" b="1"/>
              <a:t>:  Plug back in to find the other variable.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4662488" y="4129088"/>
            <a:ext cx="3795712" cy="1827212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724400" y="4127500"/>
            <a:ext cx="3733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4x – 2y = 0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4x – 2(</a:t>
            </a:r>
            <a:r>
              <a:rPr lang="en-US" sz="2000" b="1">
                <a:solidFill>
                  <a:srgbClr val="FF0000"/>
                </a:solidFill>
              </a:rPr>
              <a:t>2</a:t>
            </a:r>
            <a:r>
              <a:rPr lang="en-US" sz="2000"/>
              <a:t>) = 0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4x – 4 = 0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/>
              <a:t>4x = 4</a:t>
            </a:r>
          </a:p>
          <a:p>
            <a:pPr marL="609600" indent="-6096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000" b="1">
                <a:solidFill>
                  <a:srgbClr val="FF0000"/>
                </a:solidFill>
              </a:rPr>
              <a:t>x = 1</a:t>
            </a:r>
          </a:p>
        </p:txBody>
      </p:sp>
      <p:sp>
        <p:nvSpPr>
          <p:cNvPr id="10248" name="AutoShape 15"/>
          <p:cNvSpPr>
            <a:spLocks noChangeArrowheads="1"/>
          </p:cNvSpPr>
          <p:nvPr/>
        </p:nvSpPr>
        <p:spPr bwMode="auto">
          <a:xfrm>
            <a:off x="685800" y="28702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16"/>
          <p:cNvSpPr>
            <a:spLocks noChangeArrowheads="1"/>
          </p:cNvSpPr>
          <p:nvPr/>
        </p:nvSpPr>
        <p:spPr bwMode="auto">
          <a:xfrm>
            <a:off x="762000" y="29464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3</a:t>
            </a:r>
            <a:r>
              <a:rPr lang="en-US" b="1"/>
              <a:t>:  Solve the equation.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662488" y="2514600"/>
            <a:ext cx="3741737" cy="155098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4724400" y="2528888"/>
            <a:ext cx="363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/>
            <a:r>
              <a:rPr lang="en-US" sz="2400"/>
              <a:t>-12y + 28 – 2y = 0</a:t>
            </a:r>
          </a:p>
          <a:p>
            <a:pPr marL="342900" indent="-342900" algn="ctr"/>
            <a:r>
              <a:rPr lang="en-US" sz="2400"/>
              <a:t>-14y + 28 = 0</a:t>
            </a:r>
          </a:p>
          <a:p>
            <a:pPr marL="342900" indent="-342900" algn="ctr"/>
            <a:r>
              <a:rPr lang="en-US" sz="2400"/>
              <a:t>-14y = -28</a:t>
            </a:r>
          </a:p>
          <a:p>
            <a:pPr marL="342900" indent="-342900" algn="ctr"/>
            <a:r>
              <a:rPr lang="en-US" sz="2400" b="1">
                <a:solidFill>
                  <a:srgbClr val="FF0000"/>
                </a:solidFill>
              </a:rPr>
              <a:t>y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/>
      <p:bldP spid="27654" grpId="0" animBg="1"/>
      <p:bldP spid="27655" grpId="0" build="allAtOnce"/>
      <p:bldP spid="276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305800" cy="914400"/>
          </a:xfrm>
        </p:spPr>
        <p:txBody>
          <a:bodyPr/>
          <a:lstStyle/>
          <a:p>
            <a:pPr eaLnBrk="1" hangingPunct="1"/>
            <a:r>
              <a:rPr lang="en-US" sz="3800"/>
              <a:t>2) Solve the system using substitution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algn="ctr">
              <a:buClrTx/>
              <a:buFont typeface="Arial" charset="0"/>
              <a:buNone/>
            </a:pPr>
            <a:r>
              <a:rPr lang="en-US"/>
              <a:t>3y + x = 7</a:t>
            </a:r>
          </a:p>
          <a:p>
            <a:pPr algn="ctr">
              <a:buClrTx/>
              <a:buFont typeface="Arial" charset="0"/>
              <a:buNone/>
            </a:pPr>
            <a:r>
              <a:rPr lang="en-US"/>
              <a:t>4x – 2y = 0</a:t>
            </a:r>
          </a:p>
        </p:txBody>
      </p:sp>
      <p:sp>
        <p:nvSpPr>
          <p:cNvPr id="11268" name="AutoShape 8"/>
          <p:cNvSpPr>
            <a:spLocks noChangeArrowheads="1"/>
          </p:cNvSpPr>
          <p:nvPr/>
        </p:nvSpPr>
        <p:spPr bwMode="auto">
          <a:xfrm>
            <a:off x="685800" y="2667000"/>
            <a:ext cx="3810000" cy="838200"/>
          </a:xfrm>
          <a:prstGeom prst="homePlate">
            <a:avLst>
              <a:gd name="adj" fmla="val 11363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9"/>
          <p:cNvSpPr>
            <a:spLocks noChangeArrowheads="1"/>
          </p:cNvSpPr>
          <p:nvPr/>
        </p:nvSpPr>
        <p:spPr bwMode="auto">
          <a:xfrm>
            <a:off x="762000" y="2743200"/>
            <a:ext cx="327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/>
            <a:r>
              <a:rPr lang="en-US" b="1">
                <a:solidFill>
                  <a:srgbClr val="FF3300"/>
                </a:solidFill>
              </a:rPr>
              <a:t>Step 5</a:t>
            </a:r>
            <a:r>
              <a:rPr lang="en-US" b="1"/>
              <a:t>:  Check your solution.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4662488" y="2667000"/>
            <a:ext cx="3795712" cy="12954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724400" y="2743200"/>
            <a:ext cx="365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 b="1">
                <a:solidFill>
                  <a:srgbClr val="FF0000"/>
                </a:solidFill>
              </a:rPr>
              <a:t>(1, 2)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3(</a:t>
            </a:r>
            <a:r>
              <a:rPr lang="en-US" sz="2400">
                <a:solidFill>
                  <a:srgbClr val="FF0000"/>
                </a:solidFill>
              </a:rPr>
              <a:t>2</a:t>
            </a:r>
            <a:r>
              <a:rPr lang="en-US" sz="2400"/>
              <a:t>) + 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= 7</a:t>
            </a:r>
          </a:p>
          <a:p>
            <a:pPr marL="342900" indent="-342900" algn="ctr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84" charset="2"/>
              <a:buNone/>
            </a:pPr>
            <a:r>
              <a:rPr lang="en-US" sz="2400"/>
              <a:t>4(</a:t>
            </a:r>
            <a:r>
              <a:rPr lang="en-US" sz="2400">
                <a:solidFill>
                  <a:srgbClr val="FF0000"/>
                </a:solidFill>
              </a:rPr>
              <a:t>1</a:t>
            </a:r>
            <a:r>
              <a:rPr lang="en-US" sz="2400"/>
              <a:t>) – 2(</a:t>
            </a:r>
            <a:r>
              <a:rPr lang="en-US" sz="2400">
                <a:solidFill>
                  <a:srgbClr val="FF0000"/>
                </a:solidFill>
              </a:rPr>
              <a:t>2</a:t>
            </a:r>
            <a:r>
              <a:rPr lang="en-US" sz="2400"/>
              <a:t>) = 0</a:t>
            </a:r>
          </a:p>
        </p:txBody>
      </p:sp>
      <p:sp>
        <p:nvSpPr>
          <p:cNvPr id="28684" name="CorShape1"/>
          <p:cNvSpPr>
            <a:spLocks/>
          </p:cNvSpPr>
          <p:nvPr>
            <p:custDataLst>
              <p:tags r:id="rId1"/>
            </p:custDataLst>
          </p:nvPr>
        </p:nvSpPr>
        <p:spPr bwMode="auto">
          <a:xfrm rot="10800000">
            <a:off x="7670800" y="31750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7696200" y="3581400"/>
            <a:ext cx="254000" cy="254000"/>
          </a:xfrm>
          <a:custGeom>
            <a:avLst/>
            <a:gdLst>
              <a:gd name="T0" fmla="*/ 215900 w 960"/>
              <a:gd name="T1" fmla="*/ 154609 h 1104"/>
              <a:gd name="T2" fmla="*/ 254000 w 960"/>
              <a:gd name="T3" fmla="*/ 77304 h 1104"/>
              <a:gd name="T4" fmla="*/ 152400 w 960"/>
              <a:gd name="T5" fmla="*/ 0 h 1104"/>
              <a:gd name="T6" fmla="*/ 0 w 960"/>
              <a:gd name="T7" fmla="*/ 209826 h 1104"/>
              <a:gd name="T8" fmla="*/ 0 w 960"/>
              <a:gd name="T9" fmla="*/ 254000 h 1104"/>
              <a:gd name="T10" fmla="*/ 165100 w 960"/>
              <a:gd name="T11" fmla="*/ 77304 h 1104"/>
              <a:gd name="T12" fmla="*/ 215900 w 960"/>
              <a:gd name="T13" fmla="*/ 154609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09600" y="4267200"/>
            <a:ext cx="7772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/>
              <a:t>When is solving systems by substitution easier to do than graphing?</a:t>
            </a:r>
          </a:p>
          <a:p>
            <a:pPr algn="ctr"/>
            <a:r>
              <a:rPr lang="en-US" sz="2800">
                <a:solidFill>
                  <a:srgbClr val="000066"/>
                </a:solidFill>
              </a:rPr>
              <a:t>When </a:t>
            </a:r>
            <a:r>
              <a:rPr lang="en-US" sz="2800" u="sng">
                <a:solidFill>
                  <a:srgbClr val="000066"/>
                </a:solidFill>
              </a:rPr>
              <a:t>only one</a:t>
            </a:r>
            <a:r>
              <a:rPr lang="en-US" sz="2800">
                <a:solidFill>
                  <a:srgbClr val="000066"/>
                </a:solidFill>
              </a:rPr>
              <a:t> of the equations has a variable already isolated (like in example #1).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2" grpId="0" animBg="1"/>
      <p:bldP spid="28683" grpId="0" build="allAtOnce"/>
      <p:bldP spid="28684" grpId="0" animBg="1"/>
      <p:bldP spid="28685" grpId="0" animBg="1"/>
      <p:bldP spid="2869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800"/>
              <a:t>Which answer checks correctly?</a:t>
            </a:r>
          </a:p>
        </p:txBody>
      </p:sp>
      <p:sp>
        <p:nvSpPr>
          <p:cNvPr id="8195" name="Text Box 115"/>
          <p:cNvSpPr txBox="1">
            <a:spLocks noChangeArrowheads="1"/>
          </p:cNvSpPr>
          <p:nvPr/>
        </p:nvSpPr>
        <p:spPr bwMode="auto">
          <a:xfrm>
            <a:off x="533400" y="1812925"/>
            <a:ext cx="3902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/>
              <a:t>3x – y = 4</a:t>
            </a:r>
          </a:p>
          <a:p>
            <a:pPr algn="ctr"/>
            <a:r>
              <a:rPr lang="en-US" sz="4000"/>
              <a:t>x = 4y - 17</a:t>
            </a:r>
          </a:p>
        </p:txBody>
      </p:sp>
      <p:sp>
        <p:nvSpPr>
          <p:cNvPr id="14453" name="CorShape1"/>
          <p:cNvSpPr>
            <a:spLocks/>
          </p:cNvSpPr>
          <p:nvPr>
            <p:custDataLst>
              <p:tags r:id="rId2"/>
            </p:custDataLst>
          </p:nvPr>
        </p:nvSpPr>
        <p:spPr bwMode="auto">
          <a:xfrm rot="10800000">
            <a:off x="228600" y="4800600"/>
            <a:ext cx="292100" cy="292100"/>
          </a:xfrm>
          <a:custGeom>
            <a:avLst/>
            <a:gdLst>
              <a:gd name="T0" fmla="*/ 248285 w 960"/>
              <a:gd name="T1" fmla="*/ 177800 h 1104"/>
              <a:gd name="T2" fmla="*/ 292100 w 960"/>
              <a:gd name="T3" fmla="*/ 88900 h 1104"/>
              <a:gd name="T4" fmla="*/ 175260 w 960"/>
              <a:gd name="T5" fmla="*/ 0 h 1104"/>
              <a:gd name="T6" fmla="*/ 0 w 960"/>
              <a:gd name="T7" fmla="*/ 241300 h 1104"/>
              <a:gd name="T8" fmla="*/ 0 w 960"/>
              <a:gd name="T9" fmla="*/ 292100 h 1104"/>
              <a:gd name="T10" fmla="*/ 189865 w 960"/>
              <a:gd name="T11" fmla="*/ 88900 h 1104"/>
              <a:gd name="T12" fmla="*/ 248285 w 960"/>
              <a:gd name="T13" fmla="*/ 17780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960" h="1104">
                <a:moveTo>
                  <a:pt x="816" y="672"/>
                </a:moveTo>
                <a:lnTo>
                  <a:pt x="960" y="336"/>
                </a:lnTo>
                <a:lnTo>
                  <a:pt x="576" y="0"/>
                </a:lnTo>
                <a:lnTo>
                  <a:pt x="0" y="912"/>
                </a:lnTo>
                <a:lnTo>
                  <a:pt x="0" y="1104"/>
                </a:lnTo>
                <a:lnTo>
                  <a:pt x="624" y="336"/>
                </a:lnTo>
                <a:lnTo>
                  <a:pt x="816" y="672"/>
                </a:lnTo>
                <a:close/>
              </a:path>
            </a:pathLst>
          </a:custGeom>
          <a:solidFill>
            <a:srgbClr val="00C8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657600"/>
            <a:ext cx="4876800" cy="2209800"/>
          </a:xfrm>
        </p:spPr>
        <p:txBody>
          <a:bodyPr/>
          <a:lstStyle/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(2, 2)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(5, 3)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(3, 5)</a:t>
            </a:r>
          </a:p>
          <a:p>
            <a:pPr marL="609600" indent="-609600" eaLnBrk="1" hangingPunct="1">
              <a:buFont typeface="Wingdings" pitchFamily="84" charset="2"/>
              <a:buAutoNum type="arabicPeriod"/>
            </a:pPr>
            <a:r>
              <a:rPr lang="en-US" sz="2800"/>
              <a:t>(3, -5)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5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32"/>
  <p:tag name="BULLETTYPE" val="ppBulletArabicPeriod"/>
  <p:tag name="ANSWERTEXT" val="-4y + 4&#10;-2y + 2&#10;-2x + 4&#10;-2y+ 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8F446F3F1D1493E94DE85B94972E870"/>
  <p:tag name="SLIDEID" val="A8F446F3F1D1493E94DE85B94972E870"/>
  <p:tag name="SLIDEORDER" val="1"/>
  <p:tag name="SLIDETYPE" val="Q"/>
  <p:tag name="DEMOGRAPHIC" val="False"/>
  <p:tag name="SPEEDSCORING" val="False"/>
  <p:tag name="VALUES" val="Correct¤Incorrect¤Incorrect¤Incorrect"/>
  <p:tag name="QUESTIONALIAS" val="Which answer checks correctly?"/>
  <p:tag name="ANSWERSALIAS" val="(2, 2)¤(5, 3)¤(3, 5)¤(3, -5)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1"/>
  <p:tag name="FONTSIZE" val="28"/>
  <p:tag name="BULLETTYPE" val="ppBulletArabicPeriod"/>
  <p:tag name="ANSWERTEXT" val="(2, 2)&#10;(5, 3)&#10;(3, 5)&#10;(3, -5)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8F446F3F1D1493E94DE85B94972E870"/>
  <p:tag name="SLIDETYPE" val="Q"/>
  <p:tag name="DEMOGRAPHIC" val="False"/>
  <p:tag name="SPEEDSCORING" val="False"/>
  <p:tag name="SLIDEORDER" val="2"/>
  <p:tag name="SLIDEGUID" val="580679C7B9014BC88EC961FF2FE33AF8"/>
  <p:tag name="VALUES" val="Incorrect¤Correct¤Incorrect¤Incorrect"/>
  <p:tag name="QUESTIONALIAS" val="If you solved the first equation for x, what would be substituted into the bottom equation."/>
  <p:tag name="ANSWERSALIAS" val="-4y + 4¤-2y + 2¤-2x + 4¤-2y+ 22"/>
  <p:tag name="RESPONSESGATHERED" val="False"/>
</p:tagLst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486</TotalTime>
  <Words>805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Bradley Hand ITC</vt:lpstr>
      <vt:lpstr>Times New Roman</vt:lpstr>
      <vt:lpstr>Wingdings</vt:lpstr>
      <vt:lpstr>Radial</vt:lpstr>
      <vt:lpstr>Objective</vt:lpstr>
      <vt:lpstr>PowerPoint Presentation</vt:lpstr>
      <vt:lpstr>Solving a system of equations by substitution</vt:lpstr>
      <vt:lpstr>1) Solve the system using substitution</vt:lpstr>
      <vt:lpstr>1) Solve the system using substitution</vt:lpstr>
      <vt:lpstr>2) Solve the system using substitution</vt:lpstr>
      <vt:lpstr>2) Solve the system using substitution</vt:lpstr>
      <vt:lpstr>2) Solve the system using substitution</vt:lpstr>
      <vt:lpstr>Which answer checks correctly?</vt:lpstr>
      <vt:lpstr>If you solved the first equation for x, what would be substituted into the bottom equation.</vt:lpstr>
      <vt:lpstr>3) Solve the system using substitution</vt:lpstr>
      <vt:lpstr>3) Solve the system using substitution</vt:lpstr>
    </vt:vector>
  </TitlesOfParts>
  <Company>Henrico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with Substitution</dc:title>
  <dc:creator>Skip Tyler</dc:creator>
  <cp:lastModifiedBy>Qayumi, Enayat</cp:lastModifiedBy>
  <cp:revision>55</cp:revision>
  <dcterms:created xsi:type="dcterms:W3CDTF">2007-07-17T15:07:53Z</dcterms:created>
  <dcterms:modified xsi:type="dcterms:W3CDTF">2021-02-01T17:57:59Z</dcterms:modified>
</cp:coreProperties>
</file>