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73" r:id="rId2"/>
    <p:sldId id="256" r:id="rId3"/>
    <p:sldId id="261" r:id="rId4"/>
    <p:sldId id="380" r:id="rId5"/>
    <p:sldId id="381" r:id="rId6"/>
    <p:sldId id="382" r:id="rId7"/>
    <p:sldId id="383" r:id="rId8"/>
    <p:sldId id="384" r:id="rId9"/>
    <p:sldId id="385" r:id="rId10"/>
    <p:sldId id="37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33FF"/>
    <a:srgbClr val="FF00FF"/>
    <a:srgbClr val="CC66FF"/>
    <a:srgbClr val="CC99FF"/>
    <a:srgbClr val="FF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4BA59D1F-F590-40C4-8D61-0F26E5251E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571244F9-F905-4C9E-83BA-E60A12C80B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xmlns="" id="{4F521DE1-0DAD-4EA3-8544-F6C4B6EC16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/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85A42308-1A9F-4523-B20B-15B17B92DF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EA9A4F33-6C56-4374-830A-F6CD39BC63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741FB48B-6AED-4D32-B0AE-342B760C5B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CBE1CFC-7960-4847-A5A2-0B19B6E75A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32519CAA-81A7-4D20-8502-84F778A5A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9FD154A9-E06F-4590-8AE4-6DC3F3D2F7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9D840-D6BB-4B5F-94A8-C40D5C46F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8BE78-4D04-4272-B4D2-EAE93FC59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72FD1-C484-4904-B563-A30EA36A6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5B7AD-BE7F-4C44-ABE7-D4484941B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33625-5D26-4584-81CE-0B9447B9C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685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D9D54-BACC-470A-AB3B-7B53D705C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2E405-7197-4576-8965-110C66081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4D230-2639-46EA-B350-845AEB7BD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C5F64-6B69-4A11-9408-694271982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D8406-FABF-42F0-8BF1-EF27A55A6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F1FCB-CB56-4251-8973-EC417D4DE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65000"/>
              </a:srgbClr>
            </a:gs>
            <a:gs pos="50000">
              <a:srgbClr val="B9F5DB"/>
            </a:gs>
            <a:gs pos="100000">
              <a:srgbClr val="FFFF00">
                <a:alpha val="57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F4115C1D-7C10-414B-8621-91FA54E6C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5800"/>
            <a:ext cx="7772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6925" y="64801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3FE63E3-D826-49FF-AD14-97617AD170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63550" indent="-635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3pPr>
      <a:lvl4pPr marL="1377950" indent="-635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4pPr>
      <a:lvl5pPr marL="1827213" indent="1588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5pPr>
      <a:lvl6pPr marL="22844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6pPr>
      <a:lvl7pPr marL="27416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7pPr>
      <a:lvl8pPr marL="31988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8pPr>
      <a:lvl9pPr marL="36560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5.png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6FF676FD-AC29-49E4-9920-108ADAF49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382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144097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2637E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xmlns="" id="{C5D704E3-A0CD-4B37-9E2B-B4021048F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534400" cy="5486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600" dirty="0">
                <a:solidFill>
                  <a:schemeClr val="hlink"/>
                </a:solidFill>
                <a:latin typeface="Times New Roman" charset="0"/>
                <a:ea typeface="ＭＳ Ｐゴシック" charset="0"/>
                <a:cs typeface="+mn-cs"/>
              </a:rPr>
              <a:t>	</a:t>
            </a:r>
            <a:r>
              <a:rPr lang="en-US" sz="3600" dirty="0" smtClean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Warm-up</a:t>
            </a:r>
          </a:p>
          <a:p>
            <a:pPr>
              <a:lnSpc>
                <a:spcPct val="80000"/>
              </a:lnSpc>
              <a:defRPr/>
            </a:pPr>
            <a:endParaRPr lang="en-US" sz="3600" dirty="0">
              <a:solidFill>
                <a:schemeClr val="hlink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chemeClr val="hlink"/>
                </a:solidFill>
                <a:latin typeface="Times New Roman" charset="0"/>
                <a:ea typeface="ＭＳ Ｐゴシック" charset="0"/>
                <a:cs typeface="+mn-cs"/>
              </a:rPr>
              <a:t>	</a:t>
            </a:r>
            <a:r>
              <a:rPr lang="en-US" sz="2300" dirty="0">
                <a:latin typeface="Times New Roman" charset="0"/>
                <a:ea typeface="ＭＳ Ｐゴシック" charset="0"/>
                <a:cs typeface="+mn-cs"/>
              </a:rPr>
              <a:t>The solution set of a linear system of equations contains all ordered pairs that satisfy all the equations at the same time. </a:t>
            </a:r>
            <a:endParaRPr lang="en-US" sz="2300" dirty="0" smtClean="0"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3600" dirty="0"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Decide if each ordered pair is </a:t>
            </a:r>
            <a:r>
              <a:rPr lang="en-US" sz="23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a solution of the given system?</a:t>
            </a:r>
            <a:r>
              <a:rPr lang="en-US" sz="2300" dirty="0">
                <a:solidFill>
                  <a:srgbClr val="FE2CF9"/>
                </a:solidFill>
                <a:latin typeface="Times New Roman" charset="0"/>
                <a:ea typeface="ＭＳ Ｐゴシック" charset="0"/>
                <a:cs typeface="+mn-cs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FE2CF9"/>
                </a:solidFill>
                <a:latin typeface="Times New Roman" charset="0"/>
                <a:ea typeface="ＭＳ Ｐゴシック" charset="0"/>
                <a:cs typeface="+mn-cs"/>
              </a:rPr>
              <a:t>			</a:t>
            </a:r>
            <a:r>
              <a:rPr lang="en-US" sz="23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2x + y = -6	</a:t>
            </a:r>
            <a:r>
              <a:rPr lang="en-US" sz="1800" dirty="0">
                <a:solidFill>
                  <a:srgbClr val="FE2CF9"/>
                </a:solidFill>
                <a:latin typeface="Times New Roman" charset="0"/>
                <a:ea typeface="ＭＳ Ｐゴシック" charset="0"/>
                <a:cs typeface="+mn-cs"/>
              </a:rPr>
              <a:t>Substitute the ordered pair into each equation.</a:t>
            </a:r>
            <a:endParaRPr lang="en-US" sz="1800" dirty="0">
              <a:solidFill>
                <a:srgbClr val="134BFF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			 x + 3y = 2	</a:t>
            </a:r>
            <a:r>
              <a:rPr lang="en-US" sz="1800" dirty="0">
                <a:solidFill>
                  <a:srgbClr val="FE2CF9"/>
                </a:solidFill>
                <a:latin typeface="Times New Roman" charset="0"/>
                <a:ea typeface="ＭＳ Ｐゴシック" charset="0"/>
                <a:cs typeface="+mn-cs"/>
              </a:rPr>
              <a:t>Both equations must be satisfied.</a:t>
            </a:r>
            <a:endParaRPr lang="en-US" sz="2300" dirty="0">
              <a:solidFill>
                <a:srgbClr val="134BFF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A) (-4, 2)			B) (3, -12)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		</a:t>
            </a:r>
            <a:r>
              <a:rPr lang="en-US" sz="2300" dirty="0">
                <a:latin typeface="Times New Roman" charset="0"/>
                <a:ea typeface="ＭＳ Ｐゴシック" charset="0"/>
                <a:cs typeface="+mn-cs"/>
              </a:rPr>
              <a:t>2(-4) + 2 = -6			2(3) + (-12) = -6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+mn-cs"/>
              </a:rPr>
              <a:t>		(-4) + 3(2) = 2			  (3) + 3(-12) = 2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FE2CF9"/>
                </a:solidFill>
                <a:latin typeface="Times New Roman" charset="0"/>
                <a:ea typeface="ＭＳ Ｐゴシック" charset="0"/>
                <a:cs typeface="+mn-cs"/>
              </a:rPr>
              <a:t>			</a:t>
            </a:r>
            <a:r>
              <a:rPr lang="en-US" sz="2300" b="1" dirty="0">
                <a:solidFill>
                  <a:srgbClr val="7030A0"/>
                </a:solidFill>
                <a:latin typeface="Times New Roman" charset="0"/>
                <a:ea typeface="ＭＳ Ｐゴシック" charset="0"/>
                <a:cs typeface="+mn-cs"/>
              </a:rPr>
              <a:t>-6 = -6				     -6 = -6				 2 = 2	        			    -33 </a:t>
            </a:r>
            <a:r>
              <a:rPr lang="en-US" sz="2300" b="1" dirty="0">
                <a:solidFill>
                  <a:srgbClr val="7030A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 -6</a:t>
            </a:r>
            <a:r>
              <a:rPr lang="en-US" sz="2300" b="1" dirty="0">
                <a:solidFill>
                  <a:srgbClr val="7030A0"/>
                </a:solidFill>
                <a:latin typeface="Times New Roman" charset="0"/>
                <a:ea typeface="ＭＳ Ｐゴシック" charset="0"/>
                <a:cs typeface="+mn-cs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300" b="1" dirty="0">
                <a:solidFill>
                  <a:srgbClr val="7030A0"/>
                </a:solidFill>
                <a:latin typeface="Times New Roman" charset="0"/>
                <a:ea typeface="ＭＳ Ｐゴシック" charset="0"/>
                <a:cs typeface="+mn-cs"/>
              </a:rPr>
              <a:t>		</a:t>
            </a:r>
            <a:r>
              <a:rPr lang="en-US" sz="2300" b="1" dirty="0">
                <a:solidFill>
                  <a:srgbClr val="7030A0"/>
                </a:solidFill>
                <a:latin typeface="Times New Roman" charset="0"/>
                <a:ea typeface="ＭＳ Ｐゴシック" charset="0"/>
                <a:cs typeface="+mn-cs"/>
                <a:sym typeface="Symbol" charset="0"/>
              </a:rPr>
              <a:t> Yes					 No</a:t>
            </a:r>
            <a:endParaRPr lang="en-US" sz="2300" b="1" dirty="0">
              <a:solidFill>
                <a:srgbClr val="7030A0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300" b="1" dirty="0">
              <a:solidFill>
                <a:srgbClr val="7030A0"/>
              </a:solidFill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smtClean="0">
                <a:latin typeface="+mj-lt"/>
              </a:rPr>
              <a:t>Your Turn</a:t>
            </a:r>
            <a:endParaRPr lang="en-US" altLang="en-US" sz="4000" b="1" dirty="0">
              <a:latin typeface="+mj-lt"/>
            </a:endParaRPr>
          </a:p>
        </p:txBody>
      </p:sp>
      <p:graphicFrame>
        <p:nvGraphicFramePr>
          <p:cNvPr id="6147" name="Object 241"/>
          <p:cNvGraphicFramePr>
            <a:graphicFrameLocks noChangeAspect="1"/>
          </p:cNvGraphicFramePr>
          <p:nvPr/>
        </p:nvGraphicFramePr>
        <p:xfrm>
          <a:off x="228600" y="1528763"/>
          <a:ext cx="2011363" cy="925512"/>
        </p:xfrm>
        <a:graphic>
          <a:graphicData uri="http://schemas.openxmlformats.org/presentationml/2006/ole">
            <p:oleObj spid="_x0000_s6147" name="Equation" r:id="rId4" imgW="990600" imgH="457200" progId="Equation.DSMT4">
              <p:embed/>
            </p:oleObj>
          </a:graphicData>
        </a:graphic>
      </p:graphicFrame>
      <p:sp>
        <p:nvSpPr>
          <p:cNvPr id="6148" name="Rectangle 243"/>
          <p:cNvSpPr>
            <a:spLocks noChangeArrowheads="1"/>
          </p:cNvSpPr>
          <p:nvPr/>
        </p:nvSpPr>
        <p:spPr bwMode="auto">
          <a:xfrm>
            <a:off x="95250" y="762000"/>
            <a:ext cx="413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b="1">
                <a:cs typeface="Times New Roman" pitchFamily="84" charset="0"/>
              </a:rPr>
              <a:t>Solve the system by graphing. </a:t>
            </a:r>
            <a:endParaRPr lang="en-US" altLang="en-US">
              <a:cs typeface="Times New Roman" pitchFamily="84" charset="0"/>
            </a:endParaRPr>
          </a:p>
        </p:txBody>
      </p:sp>
      <p:pic>
        <p:nvPicPr>
          <p:cNvPr id="6149" name="Picture 2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127375"/>
            <a:ext cx="35052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229" name="Object 245"/>
          <p:cNvGraphicFramePr>
            <a:graphicFrameLocks noChangeAspect="1"/>
          </p:cNvGraphicFramePr>
          <p:nvPr/>
        </p:nvGraphicFramePr>
        <p:xfrm>
          <a:off x="2452688" y="1343025"/>
          <a:ext cx="817562" cy="766763"/>
        </p:xfrm>
        <a:graphic>
          <a:graphicData uri="http://schemas.openxmlformats.org/presentationml/2006/ole">
            <p:oleObj spid="_x0000_s6150" name="Equation" r:id="rId6" imgW="418918" imgH="393529" progId="Equation.DSMT4">
              <p:embed/>
            </p:oleObj>
          </a:graphicData>
        </a:graphic>
      </p:graphicFrame>
      <p:sp>
        <p:nvSpPr>
          <p:cNvPr id="42230" name="Oval 246"/>
          <p:cNvSpPr>
            <a:spLocks noChangeArrowheads="1"/>
          </p:cNvSpPr>
          <p:nvPr/>
        </p:nvSpPr>
        <p:spPr bwMode="auto">
          <a:xfrm>
            <a:off x="2452688" y="5605463"/>
            <a:ext cx="119062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31" name="Oval 247"/>
          <p:cNvSpPr>
            <a:spLocks noChangeArrowheads="1"/>
          </p:cNvSpPr>
          <p:nvPr/>
        </p:nvSpPr>
        <p:spPr bwMode="auto">
          <a:xfrm>
            <a:off x="2624138" y="4938713"/>
            <a:ext cx="119062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32" name="Oval 248"/>
          <p:cNvSpPr>
            <a:spLocks noChangeArrowheads="1"/>
          </p:cNvSpPr>
          <p:nvPr/>
        </p:nvSpPr>
        <p:spPr bwMode="auto">
          <a:xfrm>
            <a:off x="2801938" y="4243388"/>
            <a:ext cx="119062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33" name="Line 249"/>
          <p:cNvSpPr>
            <a:spLocks noChangeShapeType="1"/>
          </p:cNvSpPr>
          <p:nvPr/>
        </p:nvSpPr>
        <p:spPr bwMode="auto">
          <a:xfrm flipV="1">
            <a:off x="2300288" y="3124200"/>
            <a:ext cx="823912" cy="3384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34" name="Oval 250"/>
          <p:cNvSpPr>
            <a:spLocks noChangeArrowheads="1"/>
          </p:cNvSpPr>
          <p:nvPr/>
        </p:nvSpPr>
        <p:spPr bwMode="auto">
          <a:xfrm>
            <a:off x="2957513" y="3576638"/>
            <a:ext cx="119062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35" name="Oval 251"/>
          <p:cNvSpPr>
            <a:spLocks noChangeArrowheads="1"/>
          </p:cNvSpPr>
          <p:nvPr/>
        </p:nvSpPr>
        <p:spPr bwMode="auto">
          <a:xfrm>
            <a:off x="2286000" y="6276975"/>
            <a:ext cx="119063" cy="1095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aphicFrame>
        <p:nvGraphicFramePr>
          <p:cNvPr id="42236" name="Object 252"/>
          <p:cNvGraphicFramePr>
            <a:graphicFrameLocks noChangeAspect="1"/>
          </p:cNvGraphicFramePr>
          <p:nvPr/>
        </p:nvGraphicFramePr>
        <p:xfrm>
          <a:off x="2519363" y="2071688"/>
          <a:ext cx="1016000" cy="765175"/>
        </p:xfrm>
        <a:graphic>
          <a:graphicData uri="http://schemas.openxmlformats.org/presentationml/2006/ole">
            <p:oleObj spid="_x0000_s6157" name="Equation" r:id="rId7" imgW="520474" imgH="393529" progId="Equation.DSMT4">
              <p:embed/>
            </p:oleObj>
          </a:graphicData>
        </a:graphic>
      </p:graphicFrame>
      <p:sp>
        <p:nvSpPr>
          <p:cNvPr id="42237" name="Oval 253"/>
          <p:cNvSpPr>
            <a:spLocks noChangeArrowheads="1"/>
          </p:cNvSpPr>
          <p:nvPr/>
        </p:nvSpPr>
        <p:spPr bwMode="auto">
          <a:xfrm>
            <a:off x="2624138" y="3905250"/>
            <a:ext cx="119062" cy="1095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38" name="Oval 254"/>
          <p:cNvSpPr>
            <a:spLocks noChangeArrowheads="1"/>
          </p:cNvSpPr>
          <p:nvPr/>
        </p:nvSpPr>
        <p:spPr bwMode="auto">
          <a:xfrm>
            <a:off x="2801938" y="4243388"/>
            <a:ext cx="119062" cy="1095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39" name="Oval 255"/>
          <p:cNvSpPr>
            <a:spLocks noChangeArrowheads="1"/>
          </p:cNvSpPr>
          <p:nvPr/>
        </p:nvSpPr>
        <p:spPr bwMode="auto">
          <a:xfrm>
            <a:off x="2276475" y="3248025"/>
            <a:ext cx="119063" cy="1095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40" name="Line 256"/>
          <p:cNvSpPr>
            <a:spLocks noChangeShapeType="1"/>
          </p:cNvSpPr>
          <p:nvPr/>
        </p:nvSpPr>
        <p:spPr bwMode="auto">
          <a:xfrm flipH="1" flipV="1">
            <a:off x="2209800" y="3109913"/>
            <a:ext cx="1905000" cy="3443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41" name="Oval 257"/>
          <p:cNvSpPr>
            <a:spLocks noChangeArrowheads="1"/>
          </p:cNvSpPr>
          <p:nvPr/>
        </p:nvSpPr>
        <p:spPr bwMode="auto">
          <a:xfrm>
            <a:off x="2452688" y="3581400"/>
            <a:ext cx="119062" cy="1095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42" name="Oval 258"/>
          <p:cNvSpPr>
            <a:spLocks noChangeArrowheads="1"/>
          </p:cNvSpPr>
          <p:nvPr/>
        </p:nvSpPr>
        <p:spPr bwMode="auto">
          <a:xfrm>
            <a:off x="2728913" y="4176713"/>
            <a:ext cx="265112" cy="242887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aphicFrame>
        <p:nvGraphicFramePr>
          <p:cNvPr id="42243" name="Object 259"/>
          <p:cNvGraphicFramePr>
            <a:graphicFrameLocks noChangeAspect="1"/>
          </p:cNvGraphicFramePr>
          <p:nvPr/>
        </p:nvGraphicFramePr>
        <p:xfrm>
          <a:off x="3124200" y="3962400"/>
          <a:ext cx="841375" cy="541338"/>
        </p:xfrm>
        <a:graphic>
          <a:graphicData uri="http://schemas.openxmlformats.org/presentationml/2006/ole">
            <p:oleObj spid="_x0000_s6164" name="Equation" r:id="rId8" imgW="393529" imgH="253890" progId="Equation.DSMT4">
              <p:embed/>
            </p:oleObj>
          </a:graphicData>
        </a:graphic>
      </p:graphicFrame>
      <p:graphicFrame>
        <p:nvGraphicFramePr>
          <p:cNvPr id="42244" name="Object 260"/>
          <p:cNvGraphicFramePr>
            <a:graphicFrameLocks noChangeAspect="1"/>
          </p:cNvGraphicFramePr>
          <p:nvPr/>
        </p:nvGraphicFramePr>
        <p:xfrm>
          <a:off x="3654425" y="1533525"/>
          <a:ext cx="841375" cy="346075"/>
        </p:xfrm>
        <a:graphic>
          <a:graphicData uri="http://schemas.openxmlformats.org/presentationml/2006/ole">
            <p:oleObj spid="_x0000_s6165" name="Equation" r:id="rId9" imgW="431425" imgH="177646" progId="Equation.DSMT4">
              <p:embed/>
            </p:oleObj>
          </a:graphicData>
        </a:graphic>
      </p:graphicFrame>
      <p:graphicFrame>
        <p:nvGraphicFramePr>
          <p:cNvPr id="42245" name="Object 261"/>
          <p:cNvGraphicFramePr>
            <a:graphicFrameLocks noChangeAspect="1"/>
          </p:cNvGraphicFramePr>
          <p:nvPr/>
        </p:nvGraphicFramePr>
        <p:xfrm>
          <a:off x="3678238" y="2262188"/>
          <a:ext cx="693737" cy="346075"/>
        </p:xfrm>
        <a:graphic>
          <a:graphicData uri="http://schemas.openxmlformats.org/presentationml/2006/ole">
            <p:oleObj spid="_x0000_s6166" name="Equation" r:id="rId10" imgW="355138" imgH="177569" progId="Equation.DSMT4">
              <p:embed/>
            </p:oleObj>
          </a:graphicData>
        </a:graphic>
      </p:graphicFrame>
      <p:graphicFrame>
        <p:nvGraphicFramePr>
          <p:cNvPr id="6167" name="Object 281"/>
          <p:cNvGraphicFramePr>
            <a:graphicFrameLocks noChangeAspect="1"/>
          </p:cNvGraphicFramePr>
          <p:nvPr/>
        </p:nvGraphicFramePr>
        <p:xfrm>
          <a:off x="4700588" y="1111250"/>
          <a:ext cx="2233612" cy="1770063"/>
        </p:xfrm>
        <a:graphic>
          <a:graphicData uri="http://schemas.openxmlformats.org/presentationml/2006/ole">
            <p:oleObj spid="_x0000_s6167" name="Equation" r:id="rId11" imgW="1054100" imgH="838200" progId="Equation.DSMT4">
              <p:embed/>
            </p:oleObj>
          </a:graphicData>
        </a:graphic>
      </p:graphicFrame>
      <p:pic>
        <p:nvPicPr>
          <p:cNvPr id="6168" name="Picture 2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127375"/>
            <a:ext cx="35052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267" name="Object 283"/>
          <p:cNvGraphicFramePr>
            <a:graphicFrameLocks noChangeAspect="1"/>
          </p:cNvGraphicFramePr>
          <p:nvPr/>
        </p:nvGraphicFramePr>
        <p:xfrm>
          <a:off x="7132638" y="1195388"/>
          <a:ext cx="817562" cy="766762"/>
        </p:xfrm>
        <a:graphic>
          <a:graphicData uri="http://schemas.openxmlformats.org/presentationml/2006/ole">
            <p:oleObj spid="_x0000_s6169" name="Equation" r:id="rId12" imgW="418918" imgH="393529" progId="Equation.DSMT4">
              <p:embed/>
            </p:oleObj>
          </a:graphicData>
        </a:graphic>
      </p:graphicFrame>
      <p:sp>
        <p:nvSpPr>
          <p:cNvPr id="42268" name="Oval 284"/>
          <p:cNvSpPr>
            <a:spLocks noChangeArrowheads="1"/>
          </p:cNvSpPr>
          <p:nvPr/>
        </p:nvSpPr>
        <p:spPr bwMode="auto">
          <a:xfrm>
            <a:off x="6872288" y="4252913"/>
            <a:ext cx="119062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69" name="Oval 285"/>
          <p:cNvSpPr>
            <a:spLocks noChangeArrowheads="1"/>
          </p:cNvSpPr>
          <p:nvPr/>
        </p:nvSpPr>
        <p:spPr bwMode="auto">
          <a:xfrm>
            <a:off x="7229475" y="3748088"/>
            <a:ext cx="119063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70" name="Oval 286"/>
          <p:cNvSpPr>
            <a:spLocks noChangeArrowheads="1"/>
          </p:cNvSpPr>
          <p:nvPr/>
        </p:nvSpPr>
        <p:spPr bwMode="auto">
          <a:xfrm>
            <a:off x="7558088" y="3257550"/>
            <a:ext cx="119062" cy="1095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71" name="Line 287"/>
          <p:cNvSpPr>
            <a:spLocks noChangeShapeType="1"/>
          </p:cNvSpPr>
          <p:nvPr/>
        </p:nvSpPr>
        <p:spPr bwMode="auto">
          <a:xfrm flipV="1">
            <a:off x="5424488" y="3109913"/>
            <a:ext cx="2333625" cy="3443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72" name="Oval 288"/>
          <p:cNvSpPr>
            <a:spLocks noChangeArrowheads="1"/>
          </p:cNvSpPr>
          <p:nvPr/>
        </p:nvSpPr>
        <p:spPr bwMode="auto">
          <a:xfrm>
            <a:off x="6538913" y="4767263"/>
            <a:ext cx="119062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73" name="Oval 289"/>
          <p:cNvSpPr>
            <a:spLocks noChangeArrowheads="1"/>
          </p:cNvSpPr>
          <p:nvPr/>
        </p:nvSpPr>
        <p:spPr bwMode="auto">
          <a:xfrm>
            <a:off x="6191250" y="5281613"/>
            <a:ext cx="119063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aphicFrame>
        <p:nvGraphicFramePr>
          <p:cNvPr id="42274" name="Object 290"/>
          <p:cNvGraphicFramePr>
            <a:graphicFrameLocks noChangeAspect="1"/>
          </p:cNvGraphicFramePr>
          <p:nvPr/>
        </p:nvGraphicFramePr>
        <p:xfrm>
          <a:off x="7140575" y="2057400"/>
          <a:ext cx="1014413" cy="765175"/>
        </p:xfrm>
        <a:graphic>
          <a:graphicData uri="http://schemas.openxmlformats.org/presentationml/2006/ole">
            <p:oleObj spid="_x0000_s6176" name="Equation" r:id="rId13" imgW="520474" imgH="393529" progId="Equation.DSMT4">
              <p:embed/>
            </p:oleObj>
          </a:graphicData>
        </a:graphic>
      </p:graphicFrame>
      <p:sp>
        <p:nvSpPr>
          <p:cNvPr id="42275" name="Oval 291"/>
          <p:cNvSpPr>
            <a:spLocks noChangeArrowheads="1"/>
          </p:cNvSpPr>
          <p:nvPr/>
        </p:nvSpPr>
        <p:spPr bwMode="auto">
          <a:xfrm>
            <a:off x="6877050" y="5610225"/>
            <a:ext cx="119063" cy="1095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76" name="Oval 292"/>
          <p:cNvSpPr>
            <a:spLocks noChangeArrowheads="1"/>
          </p:cNvSpPr>
          <p:nvPr/>
        </p:nvSpPr>
        <p:spPr bwMode="auto">
          <a:xfrm>
            <a:off x="7219950" y="5786438"/>
            <a:ext cx="119063" cy="1095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77" name="Oval 293"/>
          <p:cNvSpPr>
            <a:spLocks noChangeArrowheads="1"/>
          </p:cNvSpPr>
          <p:nvPr/>
        </p:nvSpPr>
        <p:spPr bwMode="auto">
          <a:xfrm>
            <a:off x="6538913" y="5453063"/>
            <a:ext cx="119062" cy="1095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78" name="Line 294"/>
          <p:cNvSpPr>
            <a:spLocks noChangeShapeType="1"/>
          </p:cNvSpPr>
          <p:nvPr/>
        </p:nvSpPr>
        <p:spPr bwMode="auto">
          <a:xfrm flipH="1" flipV="1">
            <a:off x="5119688" y="4800600"/>
            <a:ext cx="3533775" cy="1719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79" name="Oval 295"/>
          <p:cNvSpPr>
            <a:spLocks noChangeArrowheads="1"/>
          </p:cNvSpPr>
          <p:nvPr/>
        </p:nvSpPr>
        <p:spPr bwMode="auto">
          <a:xfrm>
            <a:off x="7558088" y="5938838"/>
            <a:ext cx="119062" cy="1095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2280" name="Oval 296"/>
          <p:cNvSpPr>
            <a:spLocks noChangeArrowheads="1"/>
          </p:cNvSpPr>
          <p:nvPr/>
        </p:nvSpPr>
        <p:spPr bwMode="auto">
          <a:xfrm>
            <a:off x="6121400" y="5214938"/>
            <a:ext cx="265113" cy="242887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aphicFrame>
        <p:nvGraphicFramePr>
          <p:cNvPr id="42281" name="Object 297"/>
          <p:cNvGraphicFramePr>
            <a:graphicFrameLocks noChangeAspect="1"/>
          </p:cNvGraphicFramePr>
          <p:nvPr/>
        </p:nvGraphicFramePr>
        <p:xfrm>
          <a:off x="5319713" y="4267200"/>
          <a:ext cx="1247775" cy="541338"/>
        </p:xfrm>
        <a:graphic>
          <a:graphicData uri="http://schemas.openxmlformats.org/presentationml/2006/ole">
            <p:oleObj spid="_x0000_s6183" name="Equation" r:id="rId14" imgW="583947" imgH="253890" progId="Equation.DSMT4">
              <p:embed/>
            </p:oleObj>
          </a:graphicData>
        </a:graphic>
      </p:graphicFrame>
      <p:graphicFrame>
        <p:nvGraphicFramePr>
          <p:cNvPr id="42282" name="Object 298"/>
          <p:cNvGraphicFramePr>
            <a:graphicFrameLocks noChangeAspect="1"/>
          </p:cNvGraphicFramePr>
          <p:nvPr/>
        </p:nvGraphicFramePr>
        <p:xfrm>
          <a:off x="8235950" y="1404938"/>
          <a:ext cx="668338" cy="346075"/>
        </p:xfrm>
        <a:graphic>
          <a:graphicData uri="http://schemas.openxmlformats.org/presentationml/2006/ole">
            <p:oleObj spid="_x0000_s6184" name="Equation" r:id="rId15" imgW="342603" imgH="177646" progId="Equation.DSMT4">
              <p:embed/>
            </p:oleObj>
          </a:graphicData>
        </a:graphic>
      </p:graphicFrame>
      <p:graphicFrame>
        <p:nvGraphicFramePr>
          <p:cNvPr id="42283" name="Object 299"/>
          <p:cNvGraphicFramePr>
            <a:graphicFrameLocks noChangeAspect="1"/>
          </p:cNvGraphicFramePr>
          <p:nvPr/>
        </p:nvGraphicFramePr>
        <p:xfrm>
          <a:off x="8224838" y="2247900"/>
          <a:ext cx="842962" cy="346075"/>
        </p:xfrm>
        <a:graphic>
          <a:graphicData uri="http://schemas.openxmlformats.org/presentationml/2006/ole">
            <p:oleObj spid="_x0000_s6185" name="Equation" r:id="rId16" imgW="431425" imgH="177646" progId="Equation.DSMT4">
              <p:embed/>
            </p:oleObj>
          </a:graphicData>
        </a:graphic>
      </p:graphicFrame>
      <p:sp>
        <p:nvSpPr>
          <p:cNvPr id="42284" name="Oval 300"/>
          <p:cNvSpPr>
            <a:spLocks noChangeArrowheads="1"/>
          </p:cNvSpPr>
          <p:nvPr/>
        </p:nvSpPr>
        <p:spPr bwMode="auto">
          <a:xfrm>
            <a:off x="6191250" y="5276850"/>
            <a:ext cx="119063" cy="1095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3" name="Oval 286"/>
          <p:cNvSpPr>
            <a:spLocks noChangeArrowheads="1"/>
          </p:cNvSpPr>
          <p:nvPr/>
        </p:nvSpPr>
        <p:spPr bwMode="auto">
          <a:xfrm>
            <a:off x="5838825" y="5791200"/>
            <a:ext cx="119063" cy="1095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4" name="Oval 286"/>
          <p:cNvSpPr>
            <a:spLocks noChangeArrowheads="1"/>
          </p:cNvSpPr>
          <p:nvPr/>
        </p:nvSpPr>
        <p:spPr bwMode="auto">
          <a:xfrm>
            <a:off x="5486400" y="6291263"/>
            <a:ext cx="119063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4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2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2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4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4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30" grpId="0" animBg="1"/>
      <p:bldP spid="42231" grpId="0" animBg="1"/>
      <p:bldP spid="42232" grpId="0" animBg="1"/>
      <p:bldP spid="42233" grpId="0" animBg="1"/>
      <p:bldP spid="42234" grpId="0" animBg="1"/>
      <p:bldP spid="42235" grpId="0" animBg="1"/>
      <p:bldP spid="42237" grpId="0" animBg="1"/>
      <p:bldP spid="42238" grpId="0" animBg="1"/>
      <p:bldP spid="42239" grpId="0" animBg="1"/>
      <p:bldP spid="42240" grpId="0" animBg="1"/>
      <p:bldP spid="42241" grpId="0" animBg="1"/>
      <p:bldP spid="42242" grpId="0" animBg="1"/>
      <p:bldP spid="42268" grpId="0" animBg="1"/>
      <p:bldP spid="42269" grpId="0" animBg="1"/>
      <p:bldP spid="42270" grpId="0" animBg="1"/>
      <p:bldP spid="42271" grpId="0" animBg="1"/>
      <p:bldP spid="42272" grpId="0" animBg="1"/>
      <p:bldP spid="42273" grpId="0" animBg="1"/>
      <p:bldP spid="42275" grpId="0" animBg="1"/>
      <p:bldP spid="42276" grpId="0" animBg="1"/>
      <p:bldP spid="42277" grpId="0" animBg="1"/>
      <p:bldP spid="42278" grpId="0" animBg="1"/>
      <p:bldP spid="42279" grpId="0" animBg="1"/>
      <p:bldP spid="42280" grpId="0" animBg="1"/>
      <p:bldP spid="42284" grpId="0" animBg="1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xmlns="" id="{A1478A34-2270-49A3-9716-E5894161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A14EEB2F-46EF-40CC-A57B-3431DC4903F1}" type="slidenum">
              <a:rPr lang="en-US"/>
              <a:pPr/>
              <a:t>2</a:t>
            </a:fld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A6B85273-CB53-4B20-8E4C-891A30F22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en-US" sz="4800" b="1" dirty="0" smtClean="0">
                <a:latin typeface="+mj-lt"/>
              </a:rPr>
              <a:t>Solving Linear </a:t>
            </a:r>
            <a:r>
              <a:rPr lang="en-US" sz="4800" b="1" dirty="0">
                <a:latin typeface="+mj-lt"/>
              </a:rPr>
              <a:t>Systems</a:t>
            </a:r>
          </a:p>
          <a:p>
            <a:pPr marL="0" indent="0"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1600200" y="1905000"/>
            <a:ext cx="64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en-US" dirty="0" smtClean="0"/>
              <a:t>Solving </a:t>
            </a:r>
            <a:r>
              <a:rPr lang="en-US" altLang="en-US" dirty="0"/>
              <a:t>Systems of Equations by Graphing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xmlns="" id="{33F8A3BC-4390-4CB7-802A-193EA354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A1EB601-01C0-43A0-805E-6F0443A0A2CF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FF03D015-2763-46D9-A8FC-1F3E4288B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b="1" dirty="0">
                <a:latin typeface="Bradley Hand ITC" panose="03070402050302030203" pitchFamily="66" charset="0"/>
                <a:ea typeface="ＭＳ Ｐゴシック" charset="0"/>
                <a:cs typeface="+mn-cs"/>
              </a:rPr>
              <a:t>Systems of Linear Equations</a:t>
            </a:r>
            <a:r>
              <a:rPr lang="en-US" dirty="0">
                <a:ea typeface="ＭＳ Ｐゴシック" charset="0"/>
                <a:cs typeface="+mn-cs"/>
              </a:rPr>
              <a:t>:</a:t>
            </a: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There are </a:t>
            </a:r>
            <a:r>
              <a:rPr lang="en-US" sz="2800" dirty="0" smtClean="0">
                <a:ea typeface="ＭＳ Ｐゴシック" charset="0"/>
                <a:cs typeface="+mn-cs"/>
              </a:rPr>
              <a:t>three </a:t>
            </a:r>
            <a:r>
              <a:rPr lang="en-US" sz="2800" dirty="0">
                <a:ea typeface="ＭＳ Ｐゴシック" charset="0"/>
                <a:cs typeface="+mn-cs"/>
              </a:rPr>
              <a:t>ways to </a:t>
            </a:r>
            <a:r>
              <a:rPr lang="en-US" sz="2800" b="1" dirty="0">
                <a:ea typeface="ＭＳ Ｐゴシック" charset="0"/>
                <a:cs typeface="+mn-cs"/>
              </a:rPr>
              <a:t>solve systems of linear equations</a:t>
            </a:r>
            <a:r>
              <a:rPr lang="en-US" sz="2800" dirty="0" smtClean="0">
                <a:ea typeface="ＭＳ Ｐゴシック" charset="0"/>
                <a:cs typeface="+mn-cs"/>
              </a:rPr>
              <a:t>:</a:t>
            </a:r>
          </a:p>
          <a:p>
            <a:pPr marL="0" indent="0" eaLnBrk="1" hangingPunct="1"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1.  By graphing</a:t>
            </a: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2.  By substitution</a:t>
            </a: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3.  </a:t>
            </a:r>
            <a:r>
              <a:rPr lang="en-US" sz="2800" dirty="0">
                <a:ea typeface="ＭＳ Ｐゴシック" charset="0"/>
                <a:cs typeface="+mn-cs"/>
              </a:rPr>
              <a:t>By </a:t>
            </a:r>
            <a:r>
              <a:rPr lang="en-US" sz="2800" dirty="0" smtClean="0">
                <a:ea typeface="ＭＳ Ｐゴシック" charset="0"/>
                <a:cs typeface="+mn-cs"/>
              </a:rPr>
              <a:t>elimination</a:t>
            </a:r>
            <a:endParaRPr lang="en-US" sz="2800" dirty="0">
              <a:ea typeface="ＭＳ Ｐゴシック" charset="0"/>
              <a:cs typeface="+mn-cs"/>
            </a:endParaRPr>
          </a:p>
          <a:p>
            <a:pPr marL="0" indent="0" eaLnBrk="1" hangingPunct="1">
              <a:defRPr/>
            </a:pPr>
            <a:endParaRPr lang="en-US" sz="2800" dirty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534988" y="3638550"/>
            <a:ext cx="3995737" cy="1085850"/>
          </a:xfrm>
          <a:prstGeom prst="rightArrow">
            <a:avLst>
              <a:gd name="adj1" fmla="val 47111"/>
              <a:gd name="adj2" fmla="val 88742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534988" y="4705350"/>
            <a:ext cx="3995737" cy="1085850"/>
          </a:xfrm>
          <a:prstGeom prst="rightArrow">
            <a:avLst>
              <a:gd name="adj1" fmla="val 47111"/>
              <a:gd name="adj2" fmla="val 88742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dirty="0" smtClean="0"/>
              <a:t>Solving a system of equations by </a:t>
            </a:r>
            <a:r>
              <a:rPr lang="en-US" sz="3100" dirty="0" smtClean="0">
                <a:solidFill>
                  <a:srgbClr val="FF0000"/>
                </a:solidFill>
              </a:rPr>
              <a:t>graphing</a:t>
            </a:r>
            <a:r>
              <a:rPr lang="en-US" sz="3100" dirty="0" smtClean="0"/>
              <a:t>.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419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smtClean="0"/>
              <a:t>There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rgbClr val="FF3300"/>
                </a:solidFill>
              </a:rPr>
              <a:t>3 steps</a:t>
            </a:r>
            <a:r>
              <a:rPr lang="en-US" dirty="0" smtClean="0"/>
              <a:t> to solving a system using a graph.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00575" y="3849688"/>
            <a:ext cx="3946525" cy="663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600575" y="4737100"/>
            <a:ext cx="3946525" cy="10223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600575" y="2611438"/>
            <a:ext cx="3948113" cy="968375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533400" y="2552700"/>
            <a:ext cx="3995738" cy="1085850"/>
          </a:xfrm>
          <a:prstGeom prst="rightArrow">
            <a:avLst>
              <a:gd name="adj1" fmla="val 47111"/>
              <a:gd name="adj2" fmla="val 88742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68325" y="2897188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84" charset="0"/>
              </a:rPr>
              <a:t>Step 1</a:t>
            </a:r>
            <a:r>
              <a:rPr lang="en-US" sz="2000" b="1">
                <a:latin typeface="Times New Roman" pitchFamily="84" charset="0"/>
              </a:rPr>
              <a:t>:  Graph both equations.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68325" y="3983038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84" charset="0"/>
              </a:rPr>
              <a:t>Step 2</a:t>
            </a:r>
            <a:r>
              <a:rPr lang="en-US" sz="2000" b="1">
                <a:latin typeface="Times New Roman" pitchFamily="84" charset="0"/>
              </a:rPr>
              <a:t>:  Do the graphs intersect?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68325" y="5049838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84" charset="0"/>
              </a:rPr>
              <a:t>Step 3</a:t>
            </a:r>
            <a:r>
              <a:rPr lang="en-US" sz="2000" b="1">
                <a:latin typeface="Times New Roman" pitchFamily="84" charset="0"/>
              </a:rPr>
              <a:t>:  Check your solution.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600575" y="2592388"/>
            <a:ext cx="3968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84" charset="0"/>
              </a:rPr>
              <a:t>Graph using slope and </a:t>
            </a:r>
            <a:r>
              <a:rPr lang="en-US" sz="2000" i="1">
                <a:latin typeface="Times New Roman" pitchFamily="84" charset="0"/>
              </a:rPr>
              <a:t>y</a:t>
            </a:r>
            <a:r>
              <a:rPr lang="en-US" sz="2000">
                <a:latin typeface="Times New Roman" pitchFamily="84" charset="0"/>
              </a:rPr>
              <a:t> – intercept or x- and y-intercepts. Be sure to use a ruler and graph paper!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4600575" y="3830638"/>
            <a:ext cx="3968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84" charset="0"/>
              </a:rPr>
              <a:t>This is the solution!  LABEL the solution!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4600575" y="4745038"/>
            <a:ext cx="3968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84" charset="0"/>
              </a:rPr>
              <a:t>Substitute the </a:t>
            </a:r>
            <a:r>
              <a:rPr lang="en-US" sz="2000" i="1">
                <a:latin typeface="Times New Roman" pitchFamily="84" charset="0"/>
              </a:rPr>
              <a:t>x</a:t>
            </a:r>
            <a:r>
              <a:rPr lang="en-US" sz="2000">
                <a:latin typeface="Times New Roman" pitchFamily="84" charset="0"/>
              </a:rPr>
              <a:t> and </a:t>
            </a:r>
            <a:r>
              <a:rPr lang="en-US" sz="2000" i="1">
                <a:latin typeface="Times New Roman" pitchFamily="84" charset="0"/>
              </a:rPr>
              <a:t>y</a:t>
            </a:r>
            <a:r>
              <a:rPr lang="en-US" sz="2000">
                <a:latin typeface="Times New Roman" pitchFamily="84" charset="0"/>
              </a:rPr>
              <a:t> values into both equations to verify the point is a solution to both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 animBg="1"/>
      <p:bldP spid="20504" grpId="0" animBg="1"/>
      <p:bldP spid="20485" grpId="0" animBg="1"/>
      <p:bldP spid="20487" grpId="0" animBg="1"/>
      <p:bldP spid="20488" grpId="0" animBg="1"/>
      <p:bldP spid="20489" grpId="0" animBg="1"/>
      <p:bldP spid="20495" grpId="0"/>
      <p:bldP spid="20496" grpId="0"/>
      <p:bldP spid="20497" grpId="0"/>
      <p:bldP spid="20499" grpId="0"/>
      <p:bldP spid="20500" grpId="0"/>
      <p:bldP spid="205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1) Find the solution to the following system:</a:t>
            </a:r>
            <a:endParaRPr lang="en-US" sz="3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2x + y = 4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x - y = 2</a:t>
            </a:r>
          </a:p>
          <a:p>
            <a:pPr>
              <a:buClrTx/>
              <a:buFont typeface="Arial" charset="0"/>
              <a:buNone/>
            </a:pPr>
            <a:r>
              <a:rPr lang="en-US" smtClean="0"/>
              <a:t>Graph both equations. I will graph using </a:t>
            </a:r>
            <a:br>
              <a:rPr lang="en-US" smtClean="0"/>
            </a:br>
            <a:r>
              <a:rPr lang="en-US" smtClean="0"/>
              <a:t>x- and y-intercepts (plug in zeros).</a:t>
            </a:r>
          </a:p>
          <a:p>
            <a:pPr>
              <a:buClrTx/>
              <a:buFont typeface="Arial" charset="0"/>
              <a:buNone/>
            </a:pPr>
            <a:endParaRPr lang="en-US" smtClean="0"/>
          </a:p>
          <a:p>
            <a:pPr>
              <a:buClrTx/>
              <a:buFont typeface="Arial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algn="ctr">
              <a:buClrTx/>
              <a:buFont typeface="Arial" charset="0"/>
              <a:buNone/>
            </a:pPr>
            <a:r>
              <a:rPr lang="en-US" smtClean="0"/>
              <a:t>Graph the ordered pairs.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4038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200"/>
              <a:t>2x + y = 4</a:t>
            </a:r>
          </a:p>
          <a:p>
            <a:pPr algn="ctr"/>
            <a:r>
              <a:rPr lang="en-US" sz="3200">
                <a:solidFill>
                  <a:srgbClr val="FF0000"/>
                </a:solidFill>
              </a:rPr>
              <a:t>(0, 4)</a:t>
            </a:r>
            <a:r>
              <a:rPr lang="en-US" sz="3200"/>
              <a:t> and </a:t>
            </a:r>
            <a:r>
              <a:rPr lang="en-US" sz="3200">
                <a:solidFill>
                  <a:srgbClr val="FF0000"/>
                </a:solidFill>
              </a:rPr>
              <a:t>(2, 0)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76800" y="4038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200"/>
              <a:t>x – y = 2</a:t>
            </a:r>
          </a:p>
          <a:p>
            <a:pPr algn="ctr"/>
            <a:r>
              <a:rPr lang="en-US" sz="3200">
                <a:solidFill>
                  <a:srgbClr val="FF0000"/>
                </a:solidFill>
              </a:rPr>
              <a:t>(0, -2)</a:t>
            </a:r>
            <a:r>
              <a:rPr lang="en-US" sz="3200"/>
              <a:t> and </a:t>
            </a:r>
            <a:r>
              <a:rPr lang="en-US" sz="3200">
                <a:solidFill>
                  <a:srgbClr val="FF0000"/>
                </a:solidFill>
              </a:rPr>
              <a:t>(2, 0)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Graph the equations.</a:t>
            </a:r>
            <a:endParaRPr lang="en-US" sz="3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419600"/>
          </a:xfrm>
        </p:spPr>
        <p:txBody>
          <a:bodyPr/>
          <a:lstStyle/>
          <a:p>
            <a:pPr eaLnBrk="1" hangingPunct="1">
              <a:buFont typeface="Wingdings" pitchFamily="84" charset="2"/>
              <a:buNone/>
            </a:pPr>
            <a:r>
              <a:rPr lang="en-US" altLang="en-US" smtClean="0"/>
              <a:t>2x + y = 4</a:t>
            </a:r>
          </a:p>
          <a:p>
            <a:pPr eaLnBrk="1" hangingPunct="1">
              <a:buFont typeface="Wingdings" pitchFamily="84" charset="2"/>
              <a:buNone/>
            </a:pPr>
            <a:r>
              <a:rPr lang="en-US" smtClean="0">
                <a:solidFill>
                  <a:srgbClr val="FF0000"/>
                </a:solidFill>
              </a:rPr>
              <a:t>(0, 4)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(2, 0)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mtClean="0"/>
              <a:t>x - y =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(0, -2)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(2, 0)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mtClean="0"/>
              <a:t>Where do the lines intersect?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(2, 0)</a:t>
            </a: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828800"/>
            <a:ext cx="24669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Oval 8"/>
          <p:cNvSpPr>
            <a:spLocks noChangeArrowheads="1"/>
          </p:cNvSpPr>
          <p:nvPr/>
        </p:nvSpPr>
        <p:spPr bwMode="auto">
          <a:xfrm>
            <a:off x="6019800" y="2085975"/>
            <a:ext cx="101600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9"/>
          <p:cNvSpPr>
            <a:spLocks noChangeArrowheads="1"/>
          </p:cNvSpPr>
          <p:nvPr/>
        </p:nvSpPr>
        <p:spPr bwMode="auto">
          <a:xfrm>
            <a:off x="6019800" y="3871913"/>
            <a:ext cx="101600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6846888" y="3276600"/>
            <a:ext cx="101600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 rot="3326096">
            <a:off x="5845969" y="2204244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2x + y = 4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 rot="-2182160">
            <a:off x="5410200" y="358775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 – y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Check your answer!</a:t>
            </a:r>
            <a:endParaRPr lang="en-US" sz="3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5029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en-US" altLang="en-US" sz="3000" smtClean="0"/>
              <a:t>To check your answer, plug the point back into both equations.</a:t>
            </a:r>
          </a:p>
          <a:p>
            <a:pPr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altLang="en-US" sz="3000" smtClean="0"/>
          </a:p>
          <a:p>
            <a:pPr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en-US" altLang="en-US" sz="3000" smtClean="0"/>
              <a:t>2x + y = 4 </a:t>
            </a:r>
          </a:p>
          <a:p>
            <a:pPr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en-US" altLang="en-US" sz="3000" smtClean="0"/>
              <a:t>2(</a:t>
            </a:r>
            <a:r>
              <a:rPr lang="en-US" altLang="en-US" sz="3000" smtClean="0">
                <a:solidFill>
                  <a:srgbClr val="FF0000"/>
                </a:solidFill>
              </a:rPr>
              <a:t>2</a:t>
            </a:r>
            <a:r>
              <a:rPr lang="en-US" altLang="en-US" sz="3000" smtClean="0"/>
              <a:t>) + (</a:t>
            </a:r>
            <a:r>
              <a:rPr lang="en-US" altLang="en-US" sz="3000" smtClean="0">
                <a:solidFill>
                  <a:srgbClr val="FF0000"/>
                </a:solidFill>
              </a:rPr>
              <a:t>0</a:t>
            </a:r>
            <a:r>
              <a:rPr lang="en-US" altLang="en-US" sz="3000" smtClean="0"/>
              <a:t>) = 4</a:t>
            </a:r>
            <a:endParaRPr lang="en-US" altLang="en-US" sz="2800" smtClean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000" smtClean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smtClean="0"/>
              <a:t>x - y = 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smtClean="0"/>
              <a:t>(</a:t>
            </a:r>
            <a:r>
              <a:rPr lang="en-US" altLang="en-US" sz="3000" smtClean="0">
                <a:solidFill>
                  <a:srgbClr val="FF0000"/>
                </a:solidFill>
              </a:rPr>
              <a:t>2</a:t>
            </a:r>
            <a:r>
              <a:rPr lang="en-US" altLang="en-US" sz="3000" smtClean="0"/>
              <a:t>) – (</a:t>
            </a:r>
            <a:r>
              <a:rPr lang="en-US" altLang="en-US" sz="3000" smtClean="0">
                <a:solidFill>
                  <a:srgbClr val="FF0000"/>
                </a:solidFill>
              </a:rPr>
              <a:t>0</a:t>
            </a:r>
            <a:r>
              <a:rPr lang="en-US" altLang="en-US" sz="3000" smtClean="0"/>
              <a:t>) = 2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38825" y="1828800"/>
            <a:ext cx="2466975" cy="2409825"/>
            <a:chOff x="3312" y="1152"/>
            <a:chExt cx="1554" cy="1518"/>
          </a:xfrm>
        </p:grpSpPr>
        <p:pic>
          <p:nvPicPr>
            <p:cNvPr id="1127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12" y="1152"/>
              <a:ext cx="1554" cy="1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273" name="Oval 5"/>
            <p:cNvSpPr>
              <a:spLocks noChangeArrowheads="1"/>
            </p:cNvSpPr>
            <p:nvPr/>
          </p:nvSpPr>
          <p:spPr bwMode="auto">
            <a:xfrm>
              <a:off x="3792" y="1314"/>
              <a:ext cx="64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Oval 6"/>
            <p:cNvSpPr>
              <a:spLocks noChangeArrowheads="1"/>
            </p:cNvSpPr>
            <p:nvPr/>
          </p:nvSpPr>
          <p:spPr bwMode="auto">
            <a:xfrm>
              <a:off x="3792" y="2439"/>
              <a:ext cx="64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7"/>
            <p:cNvSpPr>
              <a:spLocks noChangeArrowheads="1"/>
            </p:cNvSpPr>
            <p:nvPr/>
          </p:nvSpPr>
          <p:spPr bwMode="auto">
            <a:xfrm>
              <a:off x="4313" y="2064"/>
              <a:ext cx="64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0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3200400" y="41275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3124200" y="54102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114800" y="5181600"/>
            <a:ext cx="406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33CC"/>
                </a:solidFill>
              </a:rPr>
              <a:t>Nice job…let’s try another!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 animBg="1"/>
      <p:bldP spid="184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2) Find the solution to the following system:</a:t>
            </a:r>
            <a:endParaRPr lang="en-US" sz="38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dirty="0" smtClean="0"/>
              <a:t>y = 2x – 3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dirty="0" smtClean="0"/>
              <a:t>-2x + y = 1</a:t>
            </a:r>
          </a:p>
          <a:p>
            <a:pPr>
              <a:buClrTx/>
              <a:buFont typeface="Arial" charset="0"/>
              <a:buNone/>
            </a:pPr>
            <a:r>
              <a:rPr lang="en-US" dirty="0" smtClean="0"/>
              <a:t>You can put both </a:t>
            </a:r>
            <a:r>
              <a:rPr lang="en-US" dirty="0" smtClean="0"/>
              <a:t>equations in slope-intercept or </a:t>
            </a:r>
            <a:r>
              <a:rPr lang="en-US" dirty="0" smtClean="0"/>
              <a:t>if it makes the problem easier. </a:t>
            </a:r>
            <a:r>
              <a:rPr lang="en-US" dirty="0" smtClean="0"/>
              <a:t>I’ll do slope-intercept form </a:t>
            </a:r>
            <a:r>
              <a:rPr lang="en-US" dirty="0" smtClean="0"/>
              <a:t>for the 2nd </a:t>
            </a:r>
            <a:r>
              <a:rPr lang="en-US" dirty="0" smtClean="0"/>
              <a:t>one!</a:t>
            </a:r>
          </a:p>
          <a:p>
            <a:pPr algn="ctr">
              <a:buClrTx/>
              <a:buFont typeface="Arial" charset="0"/>
              <a:buNone/>
            </a:pPr>
            <a:r>
              <a:rPr lang="en-US" dirty="0" smtClean="0"/>
              <a:t>y = 2x – 3</a:t>
            </a:r>
          </a:p>
          <a:p>
            <a:pPr algn="ctr">
              <a:buClrTx/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y = 2x + 1</a:t>
            </a:r>
          </a:p>
          <a:p>
            <a:pPr algn="ctr">
              <a:buClrTx/>
              <a:buFont typeface="Arial" charset="0"/>
              <a:buNone/>
            </a:pPr>
            <a:r>
              <a:rPr lang="en-US" dirty="0" smtClean="0"/>
              <a:t>Graph using slope and y-intercept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Graph the equations.</a:t>
            </a:r>
            <a:endParaRPr lang="en-US" sz="3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5486400" cy="3429000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Arial" charset="0"/>
              <a:buNone/>
            </a:pPr>
            <a:r>
              <a:rPr lang="en-US" smtClean="0"/>
              <a:t>y = 2x – 3</a:t>
            </a:r>
          </a:p>
          <a:p>
            <a:pPr>
              <a:lnSpc>
                <a:spcPct val="90000"/>
              </a:lnSpc>
              <a:buClrTx/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m = 2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b = -3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smtClean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mtClean="0"/>
              <a:t>y = 2x + 1</a:t>
            </a:r>
          </a:p>
          <a:p>
            <a:pPr>
              <a:lnSpc>
                <a:spcPct val="90000"/>
              </a:lnSpc>
              <a:buClrTx/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m = 2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b = 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mtClean="0"/>
              <a:t>Where do the lines intersect?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No solution!</a:t>
            </a:r>
            <a:endParaRPr lang="en-US" altLang="en-US" smtClean="0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1075" y="1524000"/>
            <a:ext cx="20923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33400" y="4979988"/>
            <a:ext cx="79248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 dirty="0">
                <a:solidFill>
                  <a:srgbClr val="3333CC"/>
                </a:solidFill>
              </a:rPr>
              <a:t>Notice that the slopes are the same with different y-intercepts.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417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MS PGothic</vt:lpstr>
      <vt:lpstr>Arial</vt:lpstr>
      <vt:lpstr>Bradley Hand ITC</vt:lpstr>
      <vt:lpstr>Symbol</vt:lpstr>
      <vt:lpstr>Wingdings</vt:lpstr>
      <vt:lpstr>Default Design</vt:lpstr>
      <vt:lpstr>MathType 6.0 Equation</vt:lpstr>
      <vt:lpstr>Slide 1</vt:lpstr>
      <vt:lpstr>Slide 2</vt:lpstr>
      <vt:lpstr>Slide 3</vt:lpstr>
      <vt:lpstr>Solving a system of equations by graphing.</vt:lpstr>
      <vt:lpstr>1) Find the solution to the following system:</vt:lpstr>
      <vt:lpstr>Graph the equations.</vt:lpstr>
      <vt:lpstr>Check your answer!</vt:lpstr>
      <vt:lpstr>2) Find the solution to the following system:</vt:lpstr>
      <vt:lpstr>Graph the equations.</vt:lpstr>
      <vt:lpstr>Slide 10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myname</dc:creator>
  <cp:lastModifiedBy>12096509412</cp:lastModifiedBy>
  <cp:revision>72</cp:revision>
  <dcterms:created xsi:type="dcterms:W3CDTF">2001-06-19T04:27:51Z</dcterms:created>
  <dcterms:modified xsi:type="dcterms:W3CDTF">2021-01-28T06:14:30Z</dcterms:modified>
</cp:coreProperties>
</file>