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377" r:id="rId3"/>
    <p:sldId id="374" r:id="rId4"/>
    <p:sldId id="372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8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FF00FF"/>
    <a:srgbClr val="CC66FF"/>
    <a:srgbClr val="CC99FF"/>
    <a:srgbClr val="FF0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9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BA59D1F-F590-40C4-8D61-0F26E5251E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71244F9-F905-4C9E-83BA-E60A12C80B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4F521DE1-0DAD-4EA3-8544-F6C4B6EC16C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5A42308-1A9F-4523-B20B-15B17B92DF6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A9A4F33-6C56-4374-830A-F6CD39BC634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741FB48B-6AED-4D32-B0AE-342B760C5B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AF0C1B8-C720-464B-91BC-3282A6B2E5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E234D63A-72FF-478D-BE28-7E1ED4E50D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D88D7711-27C1-40A2-9F2E-23BC10D9E9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19A5DB09-76B7-4EB1-9276-6BDACA110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  <a:cs typeface="+mn-cs"/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6EB8F969-A648-4C9C-8BD5-40B9EC77E4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7F99A-B213-4D50-945E-141509D75C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A8E22-07CF-4922-9486-52017FAB2E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83175-F1C2-417A-A22E-9495B1C2E9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4EB1D-4E0D-4C78-94B5-4037DC9B8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CDB3D-823D-4D32-B3E7-9DD03C65E4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685800"/>
            <a:ext cx="38100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38100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14172-887C-4743-9D73-F5E1A8238C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700BF-9A01-4C5A-96BB-0B6F96731B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CE816-B9BD-48BA-9759-F05B07DCE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67F98-69DE-470D-A329-3DA56631A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ABB43-9A45-45BB-9279-34106C249F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E310F-5515-4486-BC02-2006FF9421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AF3C7"/>
            </a:gs>
            <a:gs pos="50000">
              <a:srgbClr val="B9F5DB"/>
            </a:gs>
            <a:gs pos="100000">
              <a:srgbClr val="DDFAE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F4115C1D-7C10-414B-8621-91FA54E6C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685800"/>
            <a:ext cx="7772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F2D1E2-AD94-4411-9942-0F69104DA9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56637C9-0ED1-4F27-A03A-9317C966E43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8F7066F-ACE2-4A9C-94F7-1294C2453F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46925" y="648017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249ED56-5D7D-4402-B569-77F0BB1235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463550" indent="-635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MS PGothic" pitchFamily="34" charset="-128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MS PGothic" pitchFamily="34" charset="-128"/>
        </a:defRPr>
      </a:lvl3pPr>
      <a:lvl4pPr marL="1377950" indent="-635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MS PGothic" pitchFamily="34" charset="-128"/>
        </a:defRPr>
      </a:lvl4pPr>
      <a:lvl5pPr marL="1827213" indent="1588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MS PGothic" pitchFamily="34" charset="-128"/>
        </a:defRPr>
      </a:lvl5pPr>
      <a:lvl6pPr marL="2284413" indent="1588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6pPr>
      <a:lvl7pPr marL="2741613" indent="1588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7pPr>
      <a:lvl8pPr marL="3198813" indent="1588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8pPr>
      <a:lvl9pPr marL="3656013" indent="1588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>
            <a:extLst>
              <a:ext uri="{FF2B5EF4-FFF2-40B4-BE49-F238E27FC236}">
                <a16:creationId xmlns:a16="http://schemas.microsoft.com/office/drawing/2014/main" id="{A1478A34-2270-49A3-9716-E5894161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11C883B9-C4F8-4820-946D-2718026C00B6}" type="slidenum">
              <a:rPr lang="en-US"/>
              <a:pPr/>
              <a:t>1</a:t>
            </a:fld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6B85273-CB53-4B20-8E4C-891A30F22C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marL="0" indent="0" algn="ctr" eaLnBrk="1" hangingPunct="1">
              <a:defRPr/>
            </a:pPr>
            <a:r>
              <a:rPr lang="en-US" sz="4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System of Linear Equations</a:t>
            </a:r>
          </a:p>
          <a:p>
            <a:pPr marL="0" indent="0" eaLnBrk="1" hangingPunct="1">
              <a:defRPr/>
            </a:pP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481888" cy="736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4000" dirty="0"/>
              <a:t>	</a:t>
            </a:r>
            <a:r>
              <a:rPr lang="en-US" altLang="en-US" sz="4000" b="1" dirty="0"/>
              <a:t>Systems of Equations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460E8D4-AC82-4DD3-9263-48562905E0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77200" cy="5245100"/>
          </a:xfrm>
        </p:spPr>
        <p:txBody>
          <a:bodyPr/>
          <a:lstStyle/>
          <a:p>
            <a:pPr defTabSz="339725" eaLnBrk="1" hangingPunct="1">
              <a:tabLst>
                <a:tab pos="1544638" algn="l"/>
              </a:tabLst>
              <a:defRPr/>
            </a:pPr>
            <a:r>
              <a:rPr lang="en-US" sz="2800" dirty="0">
                <a:ea typeface="ＭＳ Ｐゴシック" charset="0"/>
                <a:cs typeface="+mn-cs"/>
              </a:rPr>
              <a:t>A </a:t>
            </a:r>
            <a:r>
              <a:rPr lang="en-US" sz="2800" b="1" dirty="0">
                <a:ea typeface="ＭＳ Ｐゴシック" charset="0"/>
                <a:cs typeface="+mn-cs"/>
              </a:rPr>
              <a:t>system of equations </a:t>
            </a:r>
            <a:r>
              <a:rPr lang="en-US" sz="2800" dirty="0">
                <a:ea typeface="ＭＳ Ｐゴシック" charset="0"/>
                <a:cs typeface="+mn-cs"/>
              </a:rPr>
              <a:t>is when you are working with 2 more equations at the same time.</a:t>
            </a:r>
          </a:p>
          <a:p>
            <a:pPr defTabSz="339725" eaLnBrk="1" hangingPunct="1">
              <a:tabLst>
                <a:tab pos="1544638" algn="l"/>
              </a:tabLst>
              <a:defRPr/>
            </a:pPr>
            <a:endParaRPr lang="en-US" sz="2800" dirty="0">
              <a:ea typeface="ＭＳ Ｐゴシック" charset="0"/>
              <a:cs typeface="+mn-cs"/>
            </a:endParaRPr>
          </a:p>
          <a:p>
            <a:pPr defTabSz="339725" eaLnBrk="1" hangingPunct="1">
              <a:tabLst>
                <a:tab pos="1544638" algn="l"/>
              </a:tabLst>
              <a:defRPr/>
            </a:pPr>
            <a:endParaRPr lang="en-US" sz="2800" dirty="0">
              <a:ea typeface="ＭＳ Ｐゴシック" charset="0"/>
              <a:cs typeface="+mn-cs"/>
            </a:endParaRPr>
          </a:p>
          <a:p>
            <a:pPr defTabSz="339725" eaLnBrk="1" hangingPunct="1">
              <a:spcBef>
                <a:spcPct val="50000"/>
              </a:spcBef>
              <a:tabLst>
                <a:tab pos="1544638" algn="l"/>
              </a:tabLst>
              <a:defRPr/>
            </a:pPr>
            <a:r>
              <a:rPr lang="en-US" sz="2800" u="sng" dirty="0">
                <a:ea typeface="ＭＳ Ｐゴシック" charset="0"/>
              </a:rPr>
              <a:t>A solution</a:t>
            </a:r>
            <a:r>
              <a:rPr lang="en-US" sz="2800" dirty="0">
                <a:ea typeface="ＭＳ Ｐゴシック" charset="0"/>
              </a:rPr>
              <a:t> to a system of equations is an </a:t>
            </a:r>
            <a:r>
              <a:rPr lang="en-US" sz="2800" b="1" i="1" dirty="0">
                <a:ea typeface="ＭＳ Ｐゴシック" charset="0"/>
              </a:rPr>
              <a:t>ordered pair </a:t>
            </a:r>
            <a:r>
              <a:rPr lang="en-US" sz="2800" dirty="0">
                <a:ea typeface="ＭＳ Ｐゴシック" charset="0"/>
              </a:rPr>
              <a:t> that satisfy all the equations in the system.</a:t>
            </a:r>
          </a:p>
        </p:txBody>
      </p:sp>
      <p:graphicFrame>
        <p:nvGraphicFramePr>
          <p:cNvPr id="7172" name="Object 241"/>
          <p:cNvGraphicFramePr>
            <a:graphicFrameLocks noChangeAspect="1"/>
          </p:cNvGraphicFramePr>
          <p:nvPr/>
        </p:nvGraphicFramePr>
        <p:xfrm>
          <a:off x="1524000" y="2133600"/>
          <a:ext cx="330041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1625400" imgH="457200" progId="Equation.DSMT4">
                  <p:embed/>
                </p:oleObj>
              </mc:Choice>
              <mc:Fallback>
                <p:oleObj name="Equation" r:id="rId3" imgW="1625400" imgH="457200" progId="Equation.DSMT4">
                  <p:embed/>
                  <p:pic>
                    <p:nvPicPr>
                      <p:cNvPr id="0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33600"/>
                        <a:ext cx="3300413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36DB04A-CF3C-41D3-857D-146B04F8C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8382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44097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2637E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713A1412-8EA2-4981-9E5A-3F2D3ED6368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52400"/>
            <a:ext cx="8915400" cy="62484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solidFill>
                  <a:schemeClr val="hlink"/>
                </a:solidFill>
                <a:latin typeface="Times New Roman" pitchFamily="18" charset="0"/>
              </a:rPr>
              <a:t>	</a:t>
            </a:r>
            <a:r>
              <a:rPr lang="en-US" sz="3600" dirty="0">
                <a:solidFill>
                  <a:srgbClr val="134BFF"/>
                </a:solidFill>
                <a:latin typeface="Times New Roman" pitchFamily="18" charset="0"/>
              </a:rPr>
              <a:t>Solutions of Linear Systems – 3 possibilities</a:t>
            </a:r>
            <a:endParaRPr lang="en-US" sz="3600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sz="2500" dirty="0">
                <a:solidFill>
                  <a:schemeClr val="hlink"/>
                </a:solidFill>
                <a:latin typeface="Times New Roman" pitchFamily="18" charset="0"/>
              </a:rPr>
              <a:t>	</a:t>
            </a:r>
            <a:endParaRPr lang="en-US" sz="2500" dirty="0">
              <a:solidFill>
                <a:srgbClr val="134BFF"/>
              </a:solidFill>
              <a:latin typeface="Times New Roman" pitchFamily="18" charset="0"/>
            </a:endParaRPr>
          </a:p>
        </p:txBody>
      </p:sp>
      <p:pic>
        <p:nvPicPr>
          <p:cNvPr id="15364" name="Picture 7" descr="C:\Documents and Settings\wbeston\My Documents\Mat 131\Chapter4-P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191000"/>
            <a:ext cx="693420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1295400"/>
            <a:ext cx="7315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defRPr/>
            </a:pPr>
            <a:r>
              <a:rPr lang="en-US" sz="2800" dirty="0">
                <a:ea typeface="ＭＳ Ｐゴシック" charset="0"/>
              </a:rPr>
              <a:t>A system of linear equations can have: </a:t>
            </a:r>
          </a:p>
          <a:p>
            <a:pPr marL="571500" lvl="2" eaLnBrk="1" hangingPunct="1">
              <a:defRPr/>
            </a:pPr>
            <a:r>
              <a:rPr lang="en-US" sz="2800" dirty="0">
                <a:ea typeface="ＭＳ Ｐゴシック" charset="0"/>
              </a:rPr>
              <a:t>1.  Exactly one solution</a:t>
            </a:r>
          </a:p>
          <a:p>
            <a:pPr marL="571500" lvl="2" eaLnBrk="1" hangingPunct="1">
              <a:defRPr/>
            </a:pPr>
            <a:r>
              <a:rPr lang="en-US" sz="2800" dirty="0">
                <a:ea typeface="ＭＳ Ｐゴシック" charset="0"/>
              </a:rPr>
              <a:t>2.  No solutions</a:t>
            </a:r>
          </a:p>
          <a:p>
            <a:pPr marL="571500" lvl="2" eaLnBrk="1" hangingPunct="1">
              <a:defRPr/>
            </a:pPr>
            <a:r>
              <a:rPr lang="en-US" sz="2800" dirty="0">
                <a:ea typeface="ＭＳ Ｐゴシック" charset="0"/>
              </a:rPr>
              <a:t>3.  Infinitely many solutions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1C06A5-5B36-43E0-8336-9CE565A7AAB6}"/>
              </a:ext>
            </a:extLst>
          </p:cNvPr>
          <p:cNvSpPr/>
          <p:nvPr/>
        </p:nvSpPr>
        <p:spPr>
          <a:xfrm>
            <a:off x="914400" y="4191000"/>
            <a:ext cx="2286000" cy="2514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DACA68-7583-46BC-9298-DF7166E3B25A}"/>
              </a:ext>
            </a:extLst>
          </p:cNvPr>
          <p:cNvSpPr/>
          <p:nvPr/>
        </p:nvSpPr>
        <p:spPr>
          <a:xfrm>
            <a:off x="3200400" y="4191000"/>
            <a:ext cx="2286000" cy="2514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EEE6A9-E398-4E97-92E5-ABD914009EA2}"/>
              </a:ext>
            </a:extLst>
          </p:cNvPr>
          <p:cNvSpPr/>
          <p:nvPr/>
        </p:nvSpPr>
        <p:spPr>
          <a:xfrm>
            <a:off x="5486400" y="4205079"/>
            <a:ext cx="2286000" cy="2514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604E622-992E-45B6-91E8-B5AD3532C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8382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44097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2637E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41AF7E1-264E-4B24-A54A-232C8153E6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763000" cy="609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  <a:ea typeface="ＭＳ Ｐゴシック" charset="0"/>
                <a:cs typeface="+mj-cs"/>
              </a:rPr>
              <a:t>Verifying a solution to a System of Equations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53C8E649-163F-4541-A67D-2F79F9222C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841375"/>
            <a:ext cx="8534400" cy="647382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>
                <a:solidFill>
                  <a:schemeClr val="hlink"/>
                </a:solidFill>
                <a:latin typeface="Times New Roman" charset="0"/>
                <a:ea typeface="ＭＳ Ｐゴシック" charset="0"/>
                <a:cs typeface="+mn-cs"/>
              </a:rPr>
              <a:t>	</a:t>
            </a:r>
            <a:r>
              <a:rPr lang="en-US" sz="2100" dirty="0">
                <a:solidFill>
                  <a:schemeClr val="hlink"/>
                </a:solidFill>
                <a:latin typeface="Times New Roman" charset="0"/>
                <a:ea typeface="ＭＳ Ｐゴシック" charset="0"/>
                <a:cs typeface="+mn-cs"/>
              </a:rPr>
              <a:t>	</a:t>
            </a:r>
            <a:r>
              <a:rPr lang="en-US" sz="2100" dirty="0">
                <a:latin typeface="Times New Roman" charset="0"/>
                <a:ea typeface="ＭＳ Ｐゴシック" charset="0"/>
                <a:cs typeface="+mn-cs"/>
              </a:rPr>
              <a:t>Verify that the point of intersection is a solution of each system.</a:t>
            </a:r>
          </a:p>
          <a:p>
            <a:pPr>
              <a:lnSpc>
                <a:spcPct val="80000"/>
              </a:lnSpc>
              <a:defRPr/>
            </a:pPr>
            <a:r>
              <a:rPr lang="en-US" sz="2100" dirty="0">
                <a:latin typeface="Times New Roman" charset="0"/>
                <a:ea typeface="ＭＳ Ｐゴシック" charset="0"/>
                <a:cs typeface="+mn-cs"/>
              </a:rPr>
              <a:t> </a:t>
            </a:r>
            <a:endParaRPr lang="en-US" dirty="0">
              <a:latin typeface="Times New Roman" charset="0"/>
              <a:ea typeface="ＭＳ Ｐゴシック" charset="0"/>
              <a:cs typeface="+mn-cs"/>
            </a:endParaRPr>
          </a:p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FE2CF9"/>
                </a:solidFill>
                <a:latin typeface="Times New Roman" charset="0"/>
                <a:ea typeface="ＭＳ Ｐゴシック" charset="0"/>
                <a:cs typeface="+mn-cs"/>
              </a:rPr>
              <a:t>A)     </a:t>
            </a:r>
            <a:r>
              <a:rPr lang="en-US" sz="2400" dirty="0">
                <a:solidFill>
                  <a:srgbClr val="134BFF"/>
                </a:solidFill>
                <a:latin typeface="Times New Roman" charset="0"/>
                <a:ea typeface="ＭＳ Ｐゴシック" charset="0"/>
                <a:cs typeface="+mn-cs"/>
              </a:rPr>
              <a:t>x + y = 5			</a:t>
            </a:r>
            <a:r>
              <a:rPr lang="en-US" sz="2400" dirty="0">
                <a:solidFill>
                  <a:srgbClr val="FE2CF9"/>
                </a:solidFill>
                <a:latin typeface="Times New Roman" charset="0"/>
                <a:ea typeface="ＭＳ Ｐゴシック" charset="0"/>
                <a:cs typeface="+mn-cs"/>
              </a:rPr>
              <a:t>B) 	</a:t>
            </a:r>
            <a:r>
              <a:rPr lang="en-US" sz="2400" dirty="0">
                <a:solidFill>
                  <a:srgbClr val="134BFF"/>
                </a:solidFill>
                <a:latin typeface="Times New Roman" charset="0"/>
                <a:ea typeface="ＭＳ Ｐゴシック" charset="0"/>
                <a:cs typeface="+mn-cs"/>
              </a:rPr>
              <a:t>2x + y = -5		</a:t>
            </a:r>
          </a:p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rgbClr val="134BFF"/>
                </a:solidFill>
                <a:latin typeface="Times New Roman" charset="0"/>
                <a:ea typeface="ＭＳ Ｐゴシック" charset="0"/>
                <a:cs typeface="+mn-cs"/>
              </a:rPr>
              <a:t>	    2x - y = 4			-x + 3y = 6</a:t>
            </a:r>
          </a:p>
          <a:p>
            <a:pPr>
              <a:lnSpc>
                <a:spcPct val="80000"/>
              </a:lnSpc>
              <a:defRPr/>
            </a:pPr>
            <a:endParaRPr lang="en-US" sz="2400" dirty="0">
              <a:solidFill>
                <a:srgbClr val="134BFF"/>
              </a:solidFill>
              <a:latin typeface="Times New Roman" charset="0"/>
              <a:ea typeface="ＭＳ Ｐゴシック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n-US" sz="2400" dirty="0">
              <a:solidFill>
                <a:srgbClr val="134BFF"/>
              </a:solidFill>
              <a:latin typeface="Times New Roman" charset="0"/>
              <a:ea typeface="ＭＳ Ｐゴシック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n-US" sz="2400" dirty="0">
              <a:solidFill>
                <a:srgbClr val="134BFF"/>
              </a:solidFill>
              <a:latin typeface="Times New Roman" charset="0"/>
              <a:ea typeface="ＭＳ Ｐゴシック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n-US" sz="2400" dirty="0">
              <a:solidFill>
                <a:srgbClr val="134BFF"/>
              </a:solidFill>
              <a:latin typeface="Times New Roman" charset="0"/>
              <a:ea typeface="ＭＳ Ｐゴシック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n-US" sz="2400" dirty="0">
              <a:solidFill>
                <a:srgbClr val="134BFF"/>
              </a:solidFill>
              <a:latin typeface="Times New Roman" charset="0"/>
              <a:ea typeface="ＭＳ Ｐゴシック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n-US" sz="2400" dirty="0">
              <a:solidFill>
                <a:schemeClr val="hlink"/>
              </a:solidFill>
              <a:latin typeface="Times New Roman" charset="0"/>
              <a:ea typeface="ＭＳ Ｐゴシック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n-US" sz="2400" dirty="0">
              <a:solidFill>
                <a:schemeClr val="hlink"/>
              </a:solidFill>
              <a:latin typeface="Times New Roman" charset="0"/>
              <a:ea typeface="ＭＳ Ｐゴシック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n-US" sz="2400" dirty="0">
              <a:solidFill>
                <a:schemeClr val="hlink"/>
              </a:solidFill>
              <a:latin typeface="Times New Roman" charset="0"/>
              <a:ea typeface="ＭＳ Ｐゴシック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n-US" sz="2400" dirty="0">
              <a:solidFill>
                <a:schemeClr val="hlink"/>
              </a:solidFill>
              <a:latin typeface="Times New Roman" charset="0"/>
              <a:ea typeface="ＭＳ Ｐゴシック" charset="0"/>
              <a:cs typeface="+mn-cs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b="1" dirty="0">
                <a:latin typeface="Times New Roman" charset="0"/>
                <a:ea typeface="ＭＳ Ｐゴシック" charset="0"/>
                <a:cs typeface="+mn-cs"/>
              </a:rPr>
              <a:t>Is (3, 2) the Solution?		  Is (-3, 1) the Solution? </a:t>
            </a:r>
            <a:r>
              <a:rPr lang="en-US" sz="2400" dirty="0">
                <a:solidFill>
                  <a:srgbClr val="134BFF"/>
                </a:solidFill>
                <a:latin typeface="Times New Roman" charset="0"/>
                <a:ea typeface="ＭＳ Ｐゴシック" charset="0"/>
                <a:cs typeface="+mn-cs"/>
              </a:rPr>
              <a:t>	</a:t>
            </a:r>
            <a:r>
              <a:rPr lang="en-US" sz="2100" dirty="0">
                <a:solidFill>
                  <a:srgbClr val="134BFF"/>
                </a:solidFill>
                <a:latin typeface="Times New Roman" charset="0"/>
                <a:ea typeface="ＭＳ Ｐゴシック" charset="0"/>
                <a:cs typeface="+mn-cs"/>
              </a:rPr>
              <a:t>	</a:t>
            </a:r>
          </a:p>
        </p:txBody>
      </p:sp>
      <p:pic>
        <p:nvPicPr>
          <p:cNvPr id="11269" name="Picture 5" descr="C:\Documents and Settings\wbeston\My Documents\Mat 131\Chapter4-P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438400"/>
            <a:ext cx="2743200" cy="263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C:\Documents and Settings\wbeston\My Documents\Mat 131\Chapter4-P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2514600"/>
            <a:ext cx="27432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90800" y="1524000"/>
          <a:ext cx="129091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6" imgW="812520" imgH="431640" progId="Equation.DSMT4">
                  <p:embed/>
                </p:oleObj>
              </mc:Choice>
              <mc:Fallback>
                <p:oleObj name="Equation" r:id="rId6" imgW="81252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524000"/>
                        <a:ext cx="129091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6781800" y="1524000"/>
          <a:ext cx="16732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8" imgW="1054080" imgH="431640" progId="Equation.DSMT4">
                  <p:embed/>
                </p:oleObj>
              </mc:Choice>
              <mc:Fallback>
                <p:oleObj name="Equation" r:id="rId8" imgW="105408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524000"/>
                        <a:ext cx="16732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73</Words>
  <Application>Microsoft Office PowerPoint</Application>
  <PresentationFormat>On-screen Show (4:3)</PresentationFormat>
  <Paragraphs>28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Default Design</vt:lpstr>
      <vt:lpstr>Equation</vt:lpstr>
      <vt:lpstr>PowerPoint Presentation</vt:lpstr>
      <vt:lpstr> Systems of Equations</vt:lpstr>
      <vt:lpstr>PowerPoint Presentation</vt:lpstr>
      <vt:lpstr>Verifying a solution to a System of Equations</vt:lpstr>
    </vt:vector>
  </TitlesOfParts>
  <Company>mycompany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myname</dc:creator>
  <cp:lastModifiedBy>Qayumi, Enayat</cp:lastModifiedBy>
  <cp:revision>78</cp:revision>
  <dcterms:created xsi:type="dcterms:W3CDTF">2001-06-19T04:27:51Z</dcterms:created>
  <dcterms:modified xsi:type="dcterms:W3CDTF">2021-01-27T16:27:57Z</dcterms:modified>
</cp:coreProperties>
</file>