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7" autoAdjust="0"/>
  </p:normalViewPr>
  <p:slideViewPr>
    <p:cSldViewPr>
      <p:cViewPr varScale="1">
        <p:scale>
          <a:sx n="63" d="100"/>
          <a:sy n="63" d="100"/>
        </p:scale>
        <p:origin x="4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A4C423-5888-45CB-A616-D750763BFD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D52407-7396-477F-B856-05147902E7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0032C3-D0B1-4948-8096-E2CEF32B3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C3A49-E18D-4568-A16E-FC43B80AB1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8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7ADD53-ED38-44F4-BE44-B0DF92660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405084-B396-42DB-A4BF-0C890DBCB9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C1A13-217D-4019-A6EB-442935A3ED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DC2D5-7661-4CC0-B420-A82E86DF9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56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867C9E-BAB3-4EE5-A9DF-579AB4338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C1FDB5-B849-41E5-B82E-6572A2192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892ADC-6A68-4A57-9ED3-7AD431D980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62424-B502-4C55-B437-68602622A2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48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39872A-E5C6-46EA-B2D2-F24908B079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C163F8-BBBB-44E8-8BA8-35670B72F6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6B7962-AF21-4B06-8B5C-BA8E9BC96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D1530-B722-4A77-9FC9-A1998E41EA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80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9250CE-C9F8-4A5E-ADCB-7F99C6DE86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35DD88-3224-4805-BD2A-D80D85328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CD2402-6D21-4BF8-969C-BADEBF9233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C5EA0-75BA-40C3-8BF2-54FD236539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25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A6433-5875-4FB6-B85C-ED9E641B2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5FB097-5977-481A-A3FC-5ADFFE745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B59E46-000C-4219-AF6A-80E664CAC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7B689-338A-46F3-8606-322D93BCD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2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090B9C0-D904-43BE-9B2B-DF900EBAB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5D5B53C-2119-4E20-AF7A-75D09A08AA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4AC9DA5-89FF-4D29-A8C6-D0DC1713E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3BBA2-C279-41DD-974B-1D2B176FF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27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CF6A16-6834-46C1-AE7C-4121FE4E4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4B8282-1E5A-422D-B6AE-366ABE0E4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E3D763-4599-4C4C-979E-871895326C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1DB76-F9A2-4857-98F3-256A227945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7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B36AA72-A8AA-48AE-A617-F6721C8A9E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60DDE7-979E-4270-BBF6-DEFD57F91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ADD665-4AAF-4147-8F37-9999E6865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7E41B-1819-4B03-9762-73742CE763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39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C7847D-7B7C-485B-A07B-3EEE4EFBF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4B39F3-46E4-43E3-A6E3-946797A35E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466A0A-04F7-41D3-BE32-751CB1BD2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BCA67-8560-4E16-8B2F-F1DC9FF5B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72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D98324-77D3-49CF-8246-AC06CF56D0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09B0FE-7140-488D-8FEF-4AD035726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745E44-DAAB-4222-917F-739F07B27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70EE-646A-4125-A613-B208B1621E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60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>
                <a:lumMod val="52000"/>
                <a:lumOff val="48000"/>
              </a:srgbClr>
            </a:gs>
            <a:gs pos="42000">
              <a:schemeClr val="accent1">
                <a:lumMod val="45000"/>
                <a:lumOff val="55000"/>
              </a:schemeClr>
            </a:gs>
            <a:gs pos="70000">
              <a:schemeClr val="accent2">
                <a:lumMod val="51000"/>
                <a:lumOff val="49000"/>
                <a:alpha val="79000"/>
              </a:schemeClr>
            </a:gs>
            <a:gs pos="100000">
              <a:srgbClr val="7030A0">
                <a:alpha val="3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D84EBB1-31C5-448E-94F6-A3581FCF8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100DBB0-79D0-43C5-AEF2-86358FE4D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7FC593-7219-438E-8724-7F985A931B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B70543-BEDA-4075-8B61-7DA93221D2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485FF0-5F6D-415F-AEBE-D44D0CEC1F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1648E9-404E-443C-9FD2-CE81E37AA6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wmf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09F2844B-A4CB-4B40-91B0-F7D8AE794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7162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003366"/>
                </a:solidFill>
                <a:latin typeface="+mn-lt"/>
              </a:rPr>
              <a:t>Synthetic Division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6FC7AD-5C2F-4B8D-AD06-B5B041498E2B}"/>
              </a:ext>
            </a:extLst>
          </p:cNvPr>
          <p:cNvSpPr txBox="1"/>
          <p:nvPr/>
        </p:nvSpPr>
        <p:spPr>
          <a:xfrm>
            <a:off x="1547664" y="1916832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Alternative to Long Division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Has Limitations!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Don’t forget your place holder zero’s!</a:t>
            </a:r>
          </a:p>
        </p:txBody>
      </p:sp>
    </p:spTree>
  </p:cSld>
  <p:clrMapOvr>
    <a:masterClrMapping/>
  </p:clrMapOvr>
  <p:transition advTm="53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57DF7153-4CD1-41D7-8761-8B55D2373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010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List all coefficients (numbers in front of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's) and the constant along the top.  If a term is missing, put in a 0.</a:t>
            </a:r>
          </a:p>
        </p:txBody>
      </p:sp>
      <p:sp>
        <p:nvSpPr>
          <p:cNvPr id="1029" name="Text Box 3">
            <a:extLst>
              <a:ext uri="{FF2B5EF4-FFF2-40B4-BE49-F238E27FC236}">
                <a16:creationId xmlns:a16="http://schemas.microsoft.com/office/drawing/2014/main" id="{5E664DB4-E5AA-4E4B-938C-AACF51A26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7526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AE6EACAC-29BD-4643-B834-41DC925BDDEF}"/>
              </a:ext>
            </a:extLst>
          </p:cNvPr>
          <p:cNvGrpSpPr>
            <a:grpSpLocks/>
          </p:cNvGrpSpPr>
          <p:nvPr/>
        </p:nvGrpSpPr>
        <p:grpSpPr bwMode="auto">
          <a:xfrm>
            <a:off x="0" y="1600200"/>
            <a:ext cx="8534400" cy="1524000"/>
            <a:chOff x="0" y="1008"/>
            <a:chExt cx="5376" cy="960"/>
          </a:xfrm>
        </p:grpSpPr>
        <p:sp>
          <p:nvSpPr>
            <p:cNvPr id="1072" name="AutoShape 5">
              <a:extLst>
                <a:ext uri="{FF2B5EF4-FFF2-40B4-BE49-F238E27FC236}">
                  <a16:creationId xmlns:a16="http://schemas.microsoft.com/office/drawing/2014/main" id="{9614E56F-D747-4DC7-A98C-363B69062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88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7C8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3" name="Text Box 6">
              <a:extLst>
                <a:ext uri="{FF2B5EF4-FFF2-40B4-BE49-F238E27FC236}">
                  <a16:creationId xmlns:a16="http://schemas.microsoft.com/office/drawing/2014/main" id="{11487A8D-B7A8-4F96-9BE4-D835281FE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008"/>
              <a:ext cx="1680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Set divisor = 0 and solve.  Put answer here.</a:t>
              </a:r>
            </a:p>
          </p:txBody>
        </p:sp>
        <p:sp>
          <p:nvSpPr>
            <p:cNvPr id="1074" name="Line 7">
              <a:extLst>
                <a:ext uri="{FF2B5EF4-FFF2-40B4-BE49-F238E27FC236}">
                  <a16:creationId xmlns:a16="http://schemas.microsoft.com/office/drawing/2014/main" id="{D8D30428-2C34-4800-B96A-F0B9F7B9C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728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Text Box 8">
              <a:extLst>
                <a:ext uri="{FF2B5EF4-FFF2-40B4-BE49-F238E27FC236}">
                  <a16:creationId xmlns:a16="http://schemas.microsoft.com/office/drawing/2014/main" id="{1C0D75CE-491D-42E6-83BA-B47B273ACF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84"/>
              <a:ext cx="1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x</a:t>
              </a:r>
              <a:r>
                <a:rPr lang="en-US" altLang="en-US">
                  <a:solidFill>
                    <a:srgbClr val="FF0000"/>
                  </a:solidFill>
                </a:rPr>
                <a:t> + 3 = 0 so</a:t>
              </a:r>
              <a:r>
                <a:rPr lang="en-US" altLang="en-US" i="1">
                  <a:solidFill>
                    <a:srgbClr val="FF0000"/>
                  </a:solidFill>
                </a:rPr>
                <a:t> x</a:t>
              </a:r>
              <a:r>
                <a:rPr lang="en-US" altLang="en-US">
                  <a:solidFill>
                    <a:srgbClr val="FF0000"/>
                  </a:solidFill>
                </a:rPr>
                <a:t> = - 3</a:t>
              </a:r>
            </a:p>
          </p:txBody>
        </p:sp>
      </p:grpSp>
      <p:sp>
        <p:nvSpPr>
          <p:cNvPr id="1031" name="Text Box 9">
            <a:extLst>
              <a:ext uri="{FF2B5EF4-FFF2-40B4-BE49-F238E27FC236}">
                <a16:creationId xmlns:a16="http://schemas.microsoft.com/office/drawing/2014/main" id="{0E350874-A6F6-4D3A-AF8F-3240418E3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2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3366"/>
                </a:solidFill>
                <a:latin typeface="Arial Black" panose="020B0A04020102020204" pitchFamily="34" charset="0"/>
              </a:rPr>
              <a:t>Synthetic Division</a:t>
            </a:r>
          </a:p>
        </p:txBody>
      </p:sp>
      <p:sp>
        <p:nvSpPr>
          <p:cNvPr id="1032" name="Text Box 10">
            <a:extLst>
              <a:ext uri="{FF2B5EF4-FFF2-40B4-BE49-F238E27FC236}">
                <a16:creationId xmlns:a16="http://schemas.microsoft.com/office/drawing/2014/main" id="{9E578876-12A5-40F1-BABA-184AD25A5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10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There is a shortcut for long division as long as the divisor is </a:t>
            </a:r>
            <a:r>
              <a:rPr lang="en-US" altLang="en-US" sz="2300" i="1">
                <a:solidFill>
                  <a:srgbClr val="003366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 – </a:t>
            </a:r>
            <a:r>
              <a:rPr lang="en-US" altLang="en-US" sz="2300" i="1">
                <a:solidFill>
                  <a:srgbClr val="003366"/>
                </a:solidFill>
                <a:latin typeface="Arial" panose="020B0604020202020204" pitchFamily="34" charset="0"/>
              </a:rPr>
              <a:t>h</a:t>
            </a: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 where </a:t>
            </a:r>
            <a:r>
              <a:rPr lang="en-US" altLang="en-US" sz="2300" i="1">
                <a:solidFill>
                  <a:srgbClr val="003366"/>
                </a:solidFill>
                <a:latin typeface="Arial" panose="020B0604020202020204" pitchFamily="34" charset="0"/>
              </a:rPr>
              <a:t>h</a:t>
            </a: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 is some number.  </a:t>
            </a:r>
            <a:r>
              <a:rPr lang="en-US" altLang="en-US" sz="2300" dirty="0">
                <a:solidFill>
                  <a:srgbClr val="003366"/>
                </a:solidFill>
                <a:latin typeface="Arial" panose="020B0604020202020204" pitchFamily="34" charset="0"/>
              </a:rPr>
              <a:t>(Can't have any powers on </a:t>
            </a:r>
            <a:r>
              <a:rPr lang="en-US" altLang="en-US" sz="2300" i="1" dirty="0">
                <a:solidFill>
                  <a:srgbClr val="003366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300" dirty="0">
                <a:solidFill>
                  <a:srgbClr val="003366"/>
                </a:solidFill>
                <a:latin typeface="Arial" panose="020B0604020202020204" pitchFamily="34" charset="0"/>
              </a:rPr>
              <a:t>).</a:t>
            </a:r>
          </a:p>
        </p:txBody>
      </p:sp>
      <p:graphicFrame>
        <p:nvGraphicFramePr>
          <p:cNvPr id="1026" name="Object 11">
            <a:extLst>
              <a:ext uri="{FF2B5EF4-FFF2-40B4-BE49-F238E27FC236}">
                <a16:creationId xmlns:a16="http://schemas.microsoft.com/office/drawing/2014/main" id="{19E3D912-7076-4864-9863-6653F180B6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676400"/>
          <a:ext cx="29718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4" imgW="1066680" imgH="419040" progId="Equation.3">
                  <p:embed/>
                </p:oleObj>
              </mc:Choice>
              <mc:Fallback>
                <p:oleObj name="Equation" r:id="rId4" imgW="106668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76400"/>
                        <a:ext cx="2971800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Line 12">
            <a:extLst>
              <a:ext uri="{FF2B5EF4-FFF2-40B4-BE49-F238E27FC236}">
                <a16:creationId xmlns:a16="http://schemas.microsoft.com/office/drawing/2014/main" id="{95C56332-A5B9-481B-B134-0648828CA4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048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3">
            <a:extLst>
              <a:ext uri="{FF2B5EF4-FFF2-40B4-BE49-F238E27FC236}">
                <a16:creationId xmlns:a16="http://schemas.microsoft.com/office/drawing/2014/main" id="{34BB63C3-D26B-4DCC-9147-37C43EFC4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1910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CD5369C4-F509-4172-BAF4-871C0DBCE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9718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- 3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38C358FE-80B4-4CAE-89B3-0317D6C9D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7180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       6        8        -2</a:t>
            </a: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12519113-B84F-4762-B0B5-7E361CF73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267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</a:t>
            </a:r>
          </a:p>
        </p:txBody>
      </p:sp>
      <p:grpSp>
        <p:nvGrpSpPr>
          <p:cNvPr id="3" name="Group 17">
            <a:extLst>
              <a:ext uri="{FF2B5EF4-FFF2-40B4-BE49-F238E27FC236}">
                <a16:creationId xmlns:a16="http://schemas.microsoft.com/office/drawing/2014/main" id="{6ADD3A44-5DF6-4119-B08D-08D24FA7B68F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505200"/>
            <a:ext cx="5334000" cy="685800"/>
            <a:chOff x="1344" y="2208"/>
            <a:chExt cx="3360" cy="432"/>
          </a:xfrm>
        </p:grpSpPr>
        <p:sp>
          <p:nvSpPr>
            <p:cNvPr id="1070" name="Line 18">
              <a:extLst>
                <a:ext uri="{FF2B5EF4-FFF2-40B4-BE49-F238E27FC236}">
                  <a16:creationId xmlns:a16="http://schemas.microsoft.com/office/drawing/2014/main" id="{C4040CD9-AB21-4930-BC7E-E799D7A0B0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208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Text Box 19">
              <a:extLst>
                <a:ext uri="{FF2B5EF4-FFF2-40B4-BE49-F238E27FC236}">
                  <a16:creationId xmlns:a16="http://schemas.microsoft.com/office/drawing/2014/main" id="{D3D83120-B5A4-4085-AF9E-6DD6ED27D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256"/>
              <a:ext cx="3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Bring first number down below line</a:t>
              </a:r>
            </a:p>
          </p:txBody>
        </p:sp>
      </p:grpSp>
      <p:sp>
        <p:nvSpPr>
          <p:cNvPr id="4116" name="Line 20">
            <a:extLst>
              <a:ext uri="{FF2B5EF4-FFF2-40B4-BE49-F238E27FC236}">
                <a16:creationId xmlns:a16="http://schemas.microsoft.com/office/drawing/2014/main" id="{7A46415D-6F7C-4FCB-BB1F-4A680AE0EB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209800"/>
            <a:ext cx="457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21">
            <a:extLst>
              <a:ext uri="{FF2B5EF4-FFF2-40B4-BE49-F238E27FC236}">
                <a16:creationId xmlns:a16="http://schemas.microsoft.com/office/drawing/2014/main" id="{9243378F-C0BE-4591-83C4-CA89901A56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2133600"/>
            <a:ext cx="5334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22">
            <a:extLst>
              <a:ext uri="{FF2B5EF4-FFF2-40B4-BE49-F238E27FC236}">
                <a16:creationId xmlns:a16="http://schemas.microsoft.com/office/drawing/2014/main" id="{55166C45-6E78-4E40-93A3-6CB5DED9B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2133600"/>
            <a:ext cx="533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Line 23">
            <a:extLst>
              <a:ext uri="{FF2B5EF4-FFF2-40B4-BE49-F238E27FC236}">
                <a16:creationId xmlns:a16="http://schemas.microsoft.com/office/drawing/2014/main" id="{B5A00E21-B469-41DC-945F-338753B85F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2133600"/>
            <a:ext cx="152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24">
            <a:extLst>
              <a:ext uri="{FF2B5EF4-FFF2-40B4-BE49-F238E27FC236}">
                <a16:creationId xmlns:a16="http://schemas.microsoft.com/office/drawing/2014/main" id="{A6532ACC-7872-43E5-8199-FFD099F063DA}"/>
              </a:ext>
            </a:extLst>
          </p:cNvPr>
          <p:cNvGrpSpPr>
            <a:grpSpLocks/>
          </p:cNvGrpSpPr>
          <p:nvPr/>
        </p:nvGrpSpPr>
        <p:grpSpPr bwMode="auto">
          <a:xfrm>
            <a:off x="0" y="3505200"/>
            <a:ext cx="2743200" cy="2435225"/>
            <a:chOff x="0" y="2208"/>
            <a:chExt cx="1728" cy="1534"/>
          </a:xfrm>
        </p:grpSpPr>
        <p:sp>
          <p:nvSpPr>
            <p:cNvPr id="1067" name="Line 25">
              <a:extLst>
                <a:ext uri="{FF2B5EF4-FFF2-40B4-BE49-F238E27FC236}">
                  <a16:creationId xmlns:a16="http://schemas.microsoft.com/office/drawing/2014/main" id="{066D8C65-19D1-43E9-AF65-6481343C3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208"/>
              <a:ext cx="336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Text Box 26">
              <a:extLst>
                <a:ext uri="{FF2B5EF4-FFF2-40B4-BE49-F238E27FC236}">
                  <a16:creationId xmlns:a16="http://schemas.microsoft.com/office/drawing/2014/main" id="{63EF155E-1483-4B4A-BB7C-A1E3B097F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04"/>
              <a:ext cx="960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069" name="Line 27">
              <a:extLst>
                <a:ext uri="{FF2B5EF4-FFF2-40B4-BE49-F238E27FC236}">
                  <a16:creationId xmlns:a16="http://schemas.microsoft.com/office/drawing/2014/main" id="{752BADA3-C938-4C3E-82E4-DBE9858D8D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496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4" name="Text Box 28">
            <a:extLst>
              <a:ext uri="{FF2B5EF4-FFF2-40B4-BE49-F238E27FC236}">
                <a16:creationId xmlns:a16="http://schemas.microsoft.com/office/drawing/2014/main" id="{07D63EFE-60DC-474E-8B2D-2039A408E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- 3</a:t>
            </a:r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9D0A60D1-9BD9-45E4-B49C-D631DD29B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05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4126" name="Text Box 30">
            <a:extLst>
              <a:ext uri="{FF2B5EF4-FFF2-40B4-BE49-F238E27FC236}">
                <a16:creationId xmlns:a16="http://schemas.microsoft.com/office/drawing/2014/main" id="{9619036E-7E74-4BDF-B07F-19F95650B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3</a:t>
            </a:r>
          </a:p>
        </p:txBody>
      </p:sp>
      <p:grpSp>
        <p:nvGrpSpPr>
          <p:cNvPr id="5" name="Group 31">
            <a:extLst>
              <a:ext uri="{FF2B5EF4-FFF2-40B4-BE49-F238E27FC236}">
                <a16:creationId xmlns:a16="http://schemas.microsoft.com/office/drawing/2014/main" id="{9C17D505-C899-4D9D-8868-2CA90D498D0F}"/>
              </a:ext>
            </a:extLst>
          </p:cNvPr>
          <p:cNvGrpSpPr>
            <a:grpSpLocks/>
          </p:cNvGrpSpPr>
          <p:nvPr/>
        </p:nvGrpSpPr>
        <p:grpSpPr bwMode="auto">
          <a:xfrm>
            <a:off x="0" y="3429000"/>
            <a:ext cx="3581400" cy="2663825"/>
            <a:chOff x="96" y="2160"/>
            <a:chExt cx="2256" cy="1678"/>
          </a:xfrm>
        </p:grpSpPr>
        <p:sp>
          <p:nvSpPr>
            <p:cNvPr id="1064" name="Line 32">
              <a:extLst>
                <a:ext uri="{FF2B5EF4-FFF2-40B4-BE49-F238E27FC236}">
                  <a16:creationId xmlns:a16="http://schemas.microsoft.com/office/drawing/2014/main" id="{FAE7E57F-A276-4781-AE28-E166B3C10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160"/>
              <a:ext cx="864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Text Box 33">
              <a:extLst>
                <a:ext uri="{FF2B5EF4-FFF2-40B4-BE49-F238E27FC236}">
                  <a16:creationId xmlns:a16="http://schemas.microsoft.com/office/drawing/2014/main" id="{2B208530-AB2A-4422-AD2C-4B68A491E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00"/>
              <a:ext cx="960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066" name="Line 34">
              <a:extLst>
                <a:ext uri="{FF2B5EF4-FFF2-40B4-BE49-F238E27FC236}">
                  <a16:creationId xmlns:a16="http://schemas.microsoft.com/office/drawing/2014/main" id="{46721704-ADAA-49A4-9F99-92DDBA65ED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448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1" name="Text Box 35">
            <a:extLst>
              <a:ext uri="{FF2B5EF4-FFF2-40B4-BE49-F238E27FC236}">
                <a16:creationId xmlns:a16="http://schemas.microsoft.com/office/drawing/2014/main" id="{3BB7E704-CFCD-4059-ACD4-C29FBADCD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- 9</a:t>
            </a:r>
          </a:p>
        </p:txBody>
      </p:sp>
      <p:sp>
        <p:nvSpPr>
          <p:cNvPr id="4132" name="Text Box 36">
            <a:extLst>
              <a:ext uri="{FF2B5EF4-FFF2-40B4-BE49-F238E27FC236}">
                <a16:creationId xmlns:a16="http://schemas.microsoft.com/office/drawing/2014/main" id="{5205B7C1-E5B0-443F-BB88-FFF4371E1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4133" name="Text Box 37">
            <a:extLst>
              <a:ext uri="{FF2B5EF4-FFF2-40B4-BE49-F238E27FC236}">
                <a16:creationId xmlns:a16="http://schemas.microsoft.com/office/drawing/2014/main" id="{415999E5-CD0C-47B3-929E-23DCCC4F4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- 1</a:t>
            </a:r>
          </a:p>
        </p:txBody>
      </p:sp>
      <p:sp>
        <p:nvSpPr>
          <p:cNvPr id="4134" name="Text Box 38">
            <a:extLst>
              <a:ext uri="{FF2B5EF4-FFF2-40B4-BE49-F238E27FC236}">
                <a16:creationId xmlns:a16="http://schemas.microsoft.com/office/drawing/2014/main" id="{E35D3B5E-3F5A-4D74-8714-2B72AFD07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3</a:t>
            </a:r>
          </a:p>
        </p:txBody>
      </p:sp>
      <p:sp>
        <p:nvSpPr>
          <p:cNvPr id="4135" name="Text Box 39">
            <a:extLst>
              <a:ext uri="{FF2B5EF4-FFF2-40B4-BE49-F238E27FC236}">
                <a16:creationId xmlns:a16="http://schemas.microsoft.com/office/drawing/2014/main" id="{E2769E8B-5E66-41D8-974F-E746F66DA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1</a:t>
            </a:r>
          </a:p>
        </p:txBody>
      </p:sp>
      <p:grpSp>
        <p:nvGrpSpPr>
          <p:cNvPr id="6" name="Group 40">
            <a:extLst>
              <a:ext uri="{FF2B5EF4-FFF2-40B4-BE49-F238E27FC236}">
                <a16:creationId xmlns:a16="http://schemas.microsoft.com/office/drawing/2014/main" id="{931CFE30-0B96-4496-BF94-9BAF33107989}"/>
              </a:ext>
            </a:extLst>
          </p:cNvPr>
          <p:cNvGrpSpPr>
            <a:grpSpLocks/>
          </p:cNvGrpSpPr>
          <p:nvPr/>
        </p:nvGrpSpPr>
        <p:grpSpPr bwMode="auto">
          <a:xfrm>
            <a:off x="0" y="3429000"/>
            <a:ext cx="4800600" cy="2652713"/>
            <a:chOff x="0" y="2160"/>
            <a:chExt cx="3024" cy="1671"/>
          </a:xfrm>
        </p:grpSpPr>
        <p:sp>
          <p:nvSpPr>
            <p:cNvPr id="1061" name="Line 41">
              <a:extLst>
                <a:ext uri="{FF2B5EF4-FFF2-40B4-BE49-F238E27FC236}">
                  <a16:creationId xmlns:a16="http://schemas.microsoft.com/office/drawing/2014/main" id="{4A05D1F5-652B-4B50-BD99-385938B91B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160"/>
              <a:ext cx="148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Text Box 42">
              <a:extLst>
                <a:ext uri="{FF2B5EF4-FFF2-40B4-BE49-F238E27FC236}">
                  <a16:creationId xmlns:a16="http://schemas.microsoft.com/office/drawing/2014/main" id="{ABB63BAC-E7C3-4E2C-AEBC-5BDBD636CF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93"/>
              <a:ext cx="960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063" name="Line 43">
              <a:extLst>
                <a:ext uri="{FF2B5EF4-FFF2-40B4-BE49-F238E27FC236}">
                  <a16:creationId xmlns:a16="http://schemas.microsoft.com/office/drawing/2014/main" id="{19BA650E-5EE7-408D-9FCE-8297216AF9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496"/>
              <a:ext cx="288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0" name="Text Box 44">
            <a:extLst>
              <a:ext uri="{FF2B5EF4-FFF2-40B4-BE49-F238E27FC236}">
                <a16:creationId xmlns:a16="http://schemas.microsoft.com/office/drawing/2014/main" id="{099DCF4D-7511-4982-BA04-916B10DDC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4141" name="Line 45">
            <a:extLst>
              <a:ext uri="{FF2B5EF4-FFF2-40B4-BE49-F238E27FC236}">
                <a16:creationId xmlns:a16="http://schemas.microsoft.com/office/drawing/2014/main" id="{C3E604AE-EA21-420B-95FE-04F4697511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191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2" name="Line 46">
            <a:extLst>
              <a:ext uri="{FF2B5EF4-FFF2-40B4-BE49-F238E27FC236}">
                <a16:creationId xmlns:a16="http://schemas.microsoft.com/office/drawing/2014/main" id="{23F3568C-09D7-4F0C-9042-9BED4FF14F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45720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3" name="Text Box 47">
            <a:extLst>
              <a:ext uri="{FF2B5EF4-FFF2-40B4-BE49-F238E27FC236}">
                <a16:creationId xmlns:a16="http://schemas.microsoft.com/office/drawing/2014/main" id="{A05FFE35-2F5A-4A2C-8299-2BAC841F7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343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This is the remainder</a:t>
            </a:r>
          </a:p>
        </p:txBody>
      </p:sp>
      <p:sp>
        <p:nvSpPr>
          <p:cNvPr id="4144" name="Text Box 48">
            <a:extLst>
              <a:ext uri="{FF2B5EF4-FFF2-40B4-BE49-F238E27FC236}">
                <a16:creationId xmlns:a16="http://schemas.microsoft.com/office/drawing/2014/main" id="{8FF62B84-EBF7-436E-BB5E-7372460CC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29200"/>
            <a:ext cx="655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Put variables back in (one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was divided out in process so first number is one less power than original problem).</a:t>
            </a:r>
          </a:p>
        </p:txBody>
      </p:sp>
      <p:sp>
        <p:nvSpPr>
          <p:cNvPr id="4145" name="Text Box 49">
            <a:extLst>
              <a:ext uri="{FF2B5EF4-FFF2-40B4-BE49-F238E27FC236}">
                <a16:creationId xmlns:a16="http://schemas.microsoft.com/office/drawing/2014/main" id="{96152C51-8440-4AC5-A95B-2931A8734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2672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2</a:t>
            </a:r>
            <a:r>
              <a:rPr lang="en-US" altLang="en-US" sz="3200">
                <a:solidFill>
                  <a:srgbClr val="FF0000"/>
                </a:solidFill>
              </a:rPr>
              <a:t> +   </a:t>
            </a:r>
            <a:r>
              <a:rPr lang="en-US" altLang="en-US" sz="3200" i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146" name="Text Box 50">
            <a:extLst>
              <a:ext uri="{FF2B5EF4-FFF2-40B4-BE49-F238E27FC236}">
                <a16:creationId xmlns:a16="http://schemas.microsoft.com/office/drawing/2014/main" id="{45E8C9D7-64AF-4035-B279-6B7799451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05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So the answer is:  </a:t>
            </a:r>
          </a:p>
        </p:txBody>
      </p:sp>
      <p:graphicFrame>
        <p:nvGraphicFramePr>
          <p:cNvPr id="4147" name="Object 51">
            <a:extLst>
              <a:ext uri="{FF2B5EF4-FFF2-40B4-BE49-F238E27FC236}">
                <a16:creationId xmlns:a16="http://schemas.microsoft.com/office/drawing/2014/main" id="{31C7C0E6-A4C7-4EA5-9DE9-385423F5EB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81600"/>
          <a:ext cx="37338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6" imgW="1104840" imgH="393480" progId="Equation.3">
                  <p:embed/>
                </p:oleObj>
              </mc:Choice>
              <mc:Fallback>
                <p:oleObj name="Equation" r:id="rId6" imgW="1104840" imgH="39348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81600"/>
                        <a:ext cx="3733800" cy="1330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advTm="726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10" grpId="0" autoUpdateAnimBg="0"/>
      <p:bldP spid="4111" grpId="0" autoUpdateAnimBg="0"/>
      <p:bldP spid="4112" grpId="0" autoUpdateAnimBg="0"/>
      <p:bldP spid="4124" grpId="0" autoUpdateAnimBg="0"/>
      <p:bldP spid="4125" grpId="0" autoUpdateAnimBg="0"/>
      <p:bldP spid="4126" grpId="0" autoUpdateAnimBg="0"/>
      <p:bldP spid="4131" grpId="0" autoUpdateAnimBg="0"/>
      <p:bldP spid="4132" grpId="0" autoUpdateAnimBg="0"/>
      <p:bldP spid="4133" grpId="0" autoUpdateAnimBg="0"/>
      <p:bldP spid="4134" grpId="0" autoUpdateAnimBg="0"/>
      <p:bldP spid="4135" grpId="0" autoUpdateAnimBg="0"/>
      <p:bldP spid="4140" grpId="0" autoUpdateAnimBg="0"/>
      <p:bldP spid="4143" grpId="0" autoUpdateAnimBg="0"/>
      <p:bldP spid="4144" grpId="0" autoUpdateAnimBg="0"/>
      <p:bldP spid="4145" grpId="0" autoUpdateAnimBg="0"/>
      <p:bldP spid="41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C9BB06BF-6A3F-4D87-9404-BDD5CF198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010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List all coefficients (numbers in front of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's) and the constant along the top.  Don't forget the 0's for missing terms.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6E460357-4A3B-4A61-B5C9-CD78A9EF7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7526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6B38C22-1F9C-4235-9048-C4127FF5711D}"/>
              </a:ext>
            </a:extLst>
          </p:cNvPr>
          <p:cNvGrpSpPr>
            <a:grpSpLocks/>
          </p:cNvGrpSpPr>
          <p:nvPr/>
        </p:nvGrpSpPr>
        <p:grpSpPr bwMode="auto">
          <a:xfrm>
            <a:off x="0" y="1600200"/>
            <a:ext cx="8534400" cy="1524000"/>
            <a:chOff x="0" y="1008"/>
            <a:chExt cx="5376" cy="960"/>
          </a:xfrm>
        </p:grpSpPr>
        <p:sp>
          <p:nvSpPr>
            <p:cNvPr id="2105" name="AutoShape 5">
              <a:extLst>
                <a:ext uri="{FF2B5EF4-FFF2-40B4-BE49-F238E27FC236}">
                  <a16:creationId xmlns:a16="http://schemas.microsoft.com/office/drawing/2014/main" id="{E96CC113-6817-4DE5-BB79-BBA63CB6A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88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7C8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6" name="Text Box 6">
              <a:extLst>
                <a:ext uri="{FF2B5EF4-FFF2-40B4-BE49-F238E27FC236}">
                  <a16:creationId xmlns:a16="http://schemas.microsoft.com/office/drawing/2014/main" id="{F74FC2E2-F07D-405F-8E2D-CA9971F1E1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008"/>
              <a:ext cx="1680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Set divisor = 0 and solve.  Put answer here.</a:t>
              </a:r>
            </a:p>
          </p:txBody>
        </p:sp>
        <p:sp>
          <p:nvSpPr>
            <p:cNvPr id="2107" name="Line 7">
              <a:extLst>
                <a:ext uri="{FF2B5EF4-FFF2-40B4-BE49-F238E27FC236}">
                  <a16:creationId xmlns:a16="http://schemas.microsoft.com/office/drawing/2014/main" id="{20EF6C74-12DC-4E94-AD78-6DD37284EC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728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Text Box 8">
              <a:extLst>
                <a:ext uri="{FF2B5EF4-FFF2-40B4-BE49-F238E27FC236}">
                  <a16:creationId xmlns:a16="http://schemas.microsoft.com/office/drawing/2014/main" id="{1FDEF1C9-F394-4999-953C-F1DAC0A60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84"/>
              <a:ext cx="1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x</a:t>
              </a:r>
              <a:r>
                <a:rPr lang="en-US" altLang="en-US">
                  <a:solidFill>
                    <a:srgbClr val="FF0000"/>
                  </a:solidFill>
                </a:rPr>
                <a:t> - 4 = 0 so</a:t>
              </a:r>
              <a:r>
                <a:rPr lang="en-US" altLang="en-US" i="1">
                  <a:solidFill>
                    <a:srgbClr val="FF0000"/>
                  </a:solidFill>
                </a:rPr>
                <a:t> x</a:t>
              </a:r>
              <a:r>
                <a:rPr lang="en-US" altLang="en-US">
                  <a:solidFill>
                    <a:srgbClr val="FF0000"/>
                  </a:solidFill>
                </a:rPr>
                <a:t> = 4</a:t>
              </a:r>
            </a:p>
          </p:txBody>
        </p:sp>
      </p:grpSp>
      <p:sp>
        <p:nvSpPr>
          <p:cNvPr id="2055" name="Text Box 9">
            <a:extLst>
              <a:ext uri="{FF2B5EF4-FFF2-40B4-BE49-F238E27FC236}">
                <a16:creationId xmlns:a16="http://schemas.microsoft.com/office/drawing/2014/main" id="{CA55D669-556C-4CB8-A78A-8F92EE3B1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34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3366"/>
                </a:solidFill>
                <a:latin typeface="Arial Black" panose="020B0A04020102020204" pitchFamily="34" charset="0"/>
              </a:rPr>
              <a:t>Let's try another Synthetic Division</a:t>
            </a:r>
          </a:p>
        </p:txBody>
      </p:sp>
      <p:graphicFrame>
        <p:nvGraphicFramePr>
          <p:cNvPr id="2050" name="Object 10">
            <a:extLst>
              <a:ext uri="{FF2B5EF4-FFF2-40B4-BE49-F238E27FC236}">
                <a16:creationId xmlns:a16="http://schemas.microsoft.com/office/drawing/2014/main" id="{CA5AC554-F5E6-447A-B0D6-F8E8519E2F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8338" y="1676400"/>
          <a:ext cx="2193925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4" imgW="787320" imgH="419040" progId="Equation.3">
                  <p:embed/>
                </p:oleObj>
              </mc:Choice>
              <mc:Fallback>
                <p:oleObj name="Equation" r:id="rId4" imgW="78732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1676400"/>
                        <a:ext cx="2193925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Line 11">
            <a:extLst>
              <a:ext uri="{FF2B5EF4-FFF2-40B4-BE49-F238E27FC236}">
                <a16:creationId xmlns:a16="http://schemas.microsoft.com/office/drawing/2014/main" id="{1E7224B6-FF1B-46C4-BF2B-6C9B431E57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048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12">
            <a:extLst>
              <a:ext uri="{FF2B5EF4-FFF2-40B4-BE49-F238E27FC236}">
                <a16:creationId xmlns:a16="http://schemas.microsoft.com/office/drawing/2014/main" id="{3D189139-3487-4538-AAA0-DB463C524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1910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6E64C6D7-F4DB-4E05-ABF3-37AB8A412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9718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4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5F387A90-120B-4700-9FE3-C88F5B15B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7180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       0       - 4        0       6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1B1564F2-A3F5-47DF-9478-05F44A548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267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</a:t>
            </a:r>
          </a:p>
        </p:txBody>
      </p:sp>
      <p:grpSp>
        <p:nvGrpSpPr>
          <p:cNvPr id="3" name="Group 16">
            <a:extLst>
              <a:ext uri="{FF2B5EF4-FFF2-40B4-BE49-F238E27FC236}">
                <a16:creationId xmlns:a16="http://schemas.microsoft.com/office/drawing/2014/main" id="{ADC3B17B-9E2E-4BFB-BED8-C12A5AD0DA8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505200"/>
            <a:ext cx="5334000" cy="685800"/>
            <a:chOff x="1344" y="2208"/>
            <a:chExt cx="3360" cy="432"/>
          </a:xfrm>
        </p:grpSpPr>
        <p:sp>
          <p:nvSpPr>
            <p:cNvPr id="2103" name="Line 17">
              <a:extLst>
                <a:ext uri="{FF2B5EF4-FFF2-40B4-BE49-F238E27FC236}">
                  <a16:creationId xmlns:a16="http://schemas.microsoft.com/office/drawing/2014/main" id="{E3F07511-9745-45B3-BC57-8263A27AF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208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Text Box 18">
              <a:extLst>
                <a:ext uri="{FF2B5EF4-FFF2-40B4-BE49-F238E27FC236}">
                  <a16:creationId xmlns:a16="http://schemas.microsoft.com/office/drawing/2014/main" id="{75666557-4BB7-44FA-B6CE-C07CF5F8B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256"/>
              <a:ext cx="3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Bring first number down below line</a:t>
              </a:r>
            </a:p>
          </p:txBody>
        </p:sp>
      </p:grpSp>
      <p:sp>
        <p:nvSpPr>
          <p:cNvPr id="5139" name="Line 19">
            <a:extLst>
              <a:ext uri="{FF2B5EF4-FFF2-40B4-BE49-F238E27FC236}">
                <a16:creationId xmlns:a16="http://schemas.microsoft.com/office/drawing/2014/main" id="{67DBC401-483D-4A98-86A2-146A6D1221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209800"/>
            <a:ext cx="838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0">
            <a:extLst>
              <a:ext uri="{FF2B5EF4-FFF2-40B4-BE49-F238E27FC236}">
                <a16:creationId xmlns:a16="http://schemas.microsoft.com/office/drawing/2014/main" id="{3D84DADC-7399-4475-B5ED-9512399232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1752600"/>
            <a:ext cx="6858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920C1DA3-63BF-40C6-A668-C9B3CF9B79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2286000"/>
            <a:ext cx="76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5C1AA6C9-AF20-42C3-9D35-3B05AE5B8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752600"/>
            <a:ext cx="4572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23">
            <a:extLst>
              <a:ext uri="{FF2B5EF4-FFF2-40B4-BE49-F238E27FC236}">
                <a16:creationId xmlns:a16="http://schemas.microsoft.com/office/drawing/2014/main" id="{79E81CFF-C53D-44F2-9B5C-1194E837BC74}"/>
              </a:ext>
            </a:extLst>
          </p:cNvPr>
          <p:cNvGrpSpPr>
            <a:grpSpLocks/>
          </p:cNvGrpSpPr>
          <p:nvPr/>
        </p:nvGrpSpPr>
        <p:grpSpPr bwMode="auto">
          <a:xfrm>
            <a:off x="0" y="3505200"/>
            <a:ext cx="2743200" cy="2435225"/>
            <a:chOff x="0" y="2208"/>
            <a:chExt cx="1728" cy="1534"/>
          </a:xfrm>
        </p:grpSpPr>
        <p:sp>
          <p:nvSpPr>
            <p:cNvPr id="2100" name="Line 24">
              <a:extLst>
                <a:ext uri="{FF2B5EF4-FFF2-40B4-BE49-F238E27FC236}">
                  <a16:creationId xmlns:a16="http://schemas.microsoft.com/office/drawing/2014/main" id="{B740FA25-8319-42C4-91F7-8FDD477D1A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208"/>
              <a:ext cx="336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Text Box 25">
              <a:extLst>
                <a:ext uri="{FF2B5EF4-FFF2-40B4-BE49-F238E27FC236}">
                  <a16:creationId xmlns:a16="http://schemas.microsoft.com/office/drawing/2014/main" id="{EDC1CFEE-5836-4F64-90AF-FF165D9A53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04"/>
              <a:ext cx="960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2102" name="Line 26">
              <a:extLst>
                <a:ext uri="{FF2B5EF4-FFF2-40B4-BE49-F238E27FC236}">
                  <a16:creationId xmlns:a16="http://schemas.microsoft.com/office/drawing/2014/main" id="{14FC36D5-561B-456C-9646-6DD0E01944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496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7" name="Text Box 27">
            <a:extLst>
              <a:ext uri="{FF2B5EF4-FFF2-40B4-BE49-F238E27FC236}">
                <a16:creationId xmlns:a16="http://schemas.microsoft.com/office/drawing/2014/main" id="{99594A31-5501-4F74-B8F6-EA90A6950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4</a:t>
            </a:r>
          </a:p>
        </p:txBody>
      </p:sp>
      <p:sp>
        <p:nvSpPr>
          <p:cNvPr id="5148" name="Text Box 28">
            <a:extLst>
              <a:ext uri="{FF2B5EF4-FFF2-40B4-BE49-F238E27FC236}">
                <a16:creationId xmlns:a16="http://schemas.microsoft.com/office/drawing/2014/main" id="{0A3E41A5-D7E6-4D21-AF79-88BFC65AE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05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5149" name="Text Box 29">
            <a:extLst>
              <a:ext uri="{FF2B5EF4-FFF2-40B4-BE49-F238E27FC236}">
                <a16:creationId xmlns:a16="http://schemas.microsoft.com/office/drawing/2014/main" id="{32816D68-C9CE-4C52-A754-3541F5B95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4</a:t>
            </a:r>
          </a:p>
        </p:txBody>
      </p:sp>
      <p:grpSp>
        <p:nvGrpSpPr>
          <p:cNvPr id="5" name="Group 30">
            <a:extLst>
              <a:ext uri="{FF2B5EF4-FFF2-40B4-BE49-F238E27FC236}">
                <a16:creationId xmlns:a16="http://schemas.microsoft.com/office/drawing/2014/main" id="{389F1AAF-7198-42E1-BC78-0D4BCFA372D0}"/>
              </a:ext>
            </a:extLst>
          </p:cNvPr>
          <p:cNvGrpSpPr>
            <a:grpSpLocks/>
          </p:cNvGrpSpPr>
          <p:nvPr/>
        </p:nvGrpSpPr>
        <p:grpSpPr bwMode="auto">
          <a:xfrm>
            <a:off x="0" y="3429000"/>
            <a:ext cx="3581400" cy="2663825"/>
            <a:chOff x="96" y="2160"/>
            <a:chExt cx="2256" cy="1678"/>
          </a:xfrm>
        </p:grpSpPr>
        <p:sp>
          <p:nvSpPr>
            <p:cNvPr id="2097" name="Line 31">
              <a:extLst>
                <a:ext uri="{FF2B5EF4-FFF2-40B4-BE49-F238E27FC236}">
                  <a16:creationId xmlns:a16="http://schemas.microsoft.com/office/drawing/2014/main" id="{2B71D651-961D-4478-A4C1-15558E07E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160"/>
              <a:ext cx="864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Text Box 32">
              <a:extLst>
                <a:ext uri="{FF2B5EF4-FFF2-40B4-BE49-F238E27FC236}">
                  <a16:creationId xmlns:a16="http://schemas.microsoft.com/office/drawing/2014/main" id="{68019140-B6A4-4B61-BBC6-5AD2184E45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00"/>
              <a:ext cx="960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2099" name="Line 33">
              <a:extLst>
                <a:ext uri="{FF2B5EF4-FFF2-40B4-BE49-F238E27FC236}">
                  <a16:creationId xmlns:a16="http://schemas.microsoft.com/office/drawing/2014/main" id="{5F3B2367-CF28-40EE-93FA-4482C20E8F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448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4" name="Text Box 34">
            <a:extLst>
              <a:ext uri="{FF2B5EF4-FFF2-40B4-BE49-F238E27FC236}">
                <a16:creationId xmlns:a16="http://schemas.microsoft.com/office/drawing/2014/main" id="{6B64C33B-DBAD-49CA-A4B0-ECDE29BE7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16</a:t>
            </a:r>
          </a:p>
        </p:txBody>
      </p:sp>
      <p:sp>
        <p:nvSpPr>
          <p:cNvPr id="5155" name="Text Box 35">
            <a:extLst>
              <a:ext uri="{FF2B5EF4-FFF2-40B4-BE49-F238E27FC236}">
                <a16:creationId xmlns:a16="http://schemas.microsoft.com/office/drawing/2014/main" id="{58F5C8B1-1B7C-48E1-9F6A-A2683318E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A2C05C14-A964-44E4-AE05-4159F6E4C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12</a:t>
            </a:r>
          </a:p>
        </p:txBody>
      </p:sp>
      <p:sp>
        <p:nvSpPr>
          <p:cNvPr id="5157" name="Text Box 37">
            <a:extLst>
              <a:ext uri="{FF2B5EF4-FFF2-40B4-BE49-F238E27FC236}">
                <a16:creationId xmlns:a16="http://schemas.microsoft.com/office/drawing/2014/main" id="{462F20C4-E8FB-428B-8A92-9FEF54115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48</a:t>
            </a:r>
          </a:p>
        </p:txBody>
      </p:sp>
      <p:sp>
        <p:nvSpPr>
          <p:cNvPr id="5158" name="Text Box 38">
            <a:extLst>
              <a:ext uri="{FF2B5EF4-FFF2-40B4-BE49-F238E27FC236}">
                <a16:creationId xmlns:a16="http://schemas.microsoft.com/office/drawing/2014/main" id="{951B0127-7F34-411A-A5F4-BE1EFF6D2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2672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48</a:t>
            </a:r>
          </a:p>
        </p:txBody>
      </p:sp>
      <p:grpSp>
        <p:nvGrpSpPr>
          <p:cNvPr id="6" name="Group 39">
            <a:extLst>
              <a:ext uri="{FF2B5EF4-FFF2-40B4-BE49-F238E27FC236}">
                <a16:creationId xmlns:a16="http://schemas.microsoft.com/office/drawing/2014/main" id="{9D842694-3DC9-42DD-A3DE-358609EC31FE}"/>
              </a:ext>
            </a:extLst>
          </p:cNvPr>
          <p:cNvGrpSpPr>
            <a:grpSpLocks/>
          </p:cNvGrpSpPr>
          <p:nvPr/>
        </p:nvGrpSpPr>
        <p:grpSpPr bwMode="auto">
          <a:xfrm>
            <a:off x="0" y="3429000"/>
            <a:ext cx="4800600" cy="2652713"/>
            <a:chOff x="0" y="2160"/>
            <a:chExt cx="3024" cy="1671"/>
          </a:xfrm>
        </p:grpSpPr>
        <p:sp>
          <p:nvSpPr>
            <p:cNvPr id="2094" name="Line 40">
              <a:extLst>
                <a:ext uri="{FF2B5EF4-FFF2-40B4-BE49-F238E27FC236}">
                  <a16:creationId xmlns:a16="http://schemas.microsoft.com/office/drawing/2014/main" id="{FC6562CD-31AF-4175-BF3F-7A68757F87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160"/>
              <a:ext cx="148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Text Box 41">
              <a:extLst>
                <a:ext uri="{FF2B5EF4-FFF2-40B4-BE49-F238E27FC236}">
                  <a16:creationId xmlns:a16="http://schemas.microsoft.com/office/drawing/2014/main" id="{B56BF2B1-6F7B-436A-A254-AD50EE1427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93"/>
              <a:ext cx="960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2096" name="Line 42">
              <a:extLst>
                <a:ext uri="{FF2B5EF4-FFF2-40B4-BE49-F238E27FC236}">
                  <a16:creationId xmlns:a16="http://schemas.microsoft.com/office/drawing/2014/main" id="{3B91D04D-24C2-4058-B42D-DAE7E96C9A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496"/>
              <a:ext cx="288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3" name="Text Box 43">
            <a:extLst>
              <a:ext uri="{FF2B5EF4-FFF2-40B4-BE49-F238E27FC236}">
                <a16:creationId xmlns:a16="http://schemas.microsoft.com/office/drawing/2014/main" id="{37187A5E-BF6E-4449-80B6-CA273485C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5164" name="Line 44">
            <a:extLst>
              <a:ext uri="{FF2B5EF4-FFF2-40B4-BE49-F238E27FC236}">
                <a16:creationId xmlns:a16="http://schemas.microsoft.com/office/drawing/2014/main" id="{DA602D06-9BB5-4EE0-ABAA-3872E95906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191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5" name="Line 45">
            <a:extLst>
              <a:ext uri="{FF2B5EF4-FFF2-40B4-BE49-F238E27FC236}">
                <a16:creationId xmlns:a16="http://schemas.microsoft.com/office/drawing/2014/main" id="{18711199-C02F-4555-BF88-4D60080806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45720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6" name="Text Box 46">
            <a:extLst>
              <a:ext uri="{FF2B5EF4-FFF2-40B4-BE49-F238E27FC236}">
                <a16:creationId xmlns:a16="http://schemas.microsoft.com/office/drawing/2014/main" id="{3906FE1C-1627-48F8-8D76-EADB2869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2672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This is the remainder</a:t>
            </a:r>
          </a:p>
        </p:txBody>
      </p:sp>
      <p:sp>
        <p:nvSpPr>
          <p:cNvPr id="5167" name="Text Box 47">
            <a:extLst>
              <a:ext uri="{FF2B5EF4-FFF2-40B4-BE49-F238E27FC236}">
                <a16:creationId xmlns:a16="http://schemas.microsoft.com/office/drawing/2014/main" id="{E102957E-896B-48A2-BC6E-BE622BB4E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29200"/>
            <a:ext cx="655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Now put variables back in (remember one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was divided out in process so first number is one less power than original problem so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 baseline="30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).</a:t>
            </a:r>
          </a:p>
        </p:txBody>
      </p:sp>
      <p:sp>
        <p:nvSpPr>
          <p:cNvPr id="5168" name="Text Box 48">
            <a:extLst>
              <a:ext uri="{FF2B5EF4-FFF2-40B4-BE49-F238E27FC236}">
                <a16:creationId xmlns:a16="http://schemas.microsoft.com/office/drawing/2014/main" id="{50B8CB60-2A98-49E5-B393-287190966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2672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3</a:t>
            </a:r>
            <a:r>
              <a:rPr lang="en-US" altLang="en-US" sz="3200">
                <a:solidFill>
                  <a:srgbClr val="FF0000"/>
                </a:solidFill>
              </a:rPr>
              <a:t> +   </a:t>
            </a: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2</a:t>
            </a:r>
            <a:r>
              <a:rPr lang="en-US" altLang="en-US" sz="3200">
                <a:solidFill>
                  <a:srgbClr val="FF0000"/>
                </a:solidFill>
              </a:rPr>
              <a:t> +     </a:t>
            </a:r>
            <a:r>
              <a:rPr lang="en-US" altLang="en-US" sz="3200" i="1">
                <a:solidFill>
                  <a:srgbClr val="FF0000"/>
                </a:solidFill>
              </a:rPr>
              <a:t>x +</a:t>
            </a:r>
          </a:p>
        </p:txBody>
      </p:sp>
      <p:sp>
        <p:nvSpPr>
          <p:cNvPr id="5169" name="Text Box 49">
            <a:extLst>
              <a:ext uri="{FF2B5EF4-FFF2-40B4-BE49-F238E27FC236}">
                <a16:creationId xmlns:a16="http://schemas.microsoft.com/office/drawing/2014/main" id="{AD8EBB40-2841-430B-AF36-B35E242E5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05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So the answer is:  </a:t>
            </a:r>
          </a:p>
        </p:txBody>
      </p:sp>
      <p:graphicFrame>
        <p:nvGraphicFramePr>
          <p:cNvPr id="5170" name="Object 50">
            <a:extLst>
              <a:ext uri="{FF2B5EF4-FFF2-40B4-BE49-F238E27FC236}">
                <a16:creationId xmlns:a16="http://schemas.microsoft.com/office/drawing/2014/main" id="{91A49357-8E2C-4C0A-8AE6-E808F59F8F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5105400"/>
          <a:ext cx="5535613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6" imgW="1638000" imgH="393480" progId="Equation.3">
                  <p:embed/>
                </p:oleObj>
              </mc:Choice>
              <mc:Fallback>
                <p:oleObj name="Equation" r:id="rId6" imgW="1638000" imgH="393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05400"/>
                        <a:ext cx="5535613" cy="1330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1" name="Text Box 51">
            <a:extLst>
              <a:ext uri="{FF2B5EF4-FFF2-40B4-BE49-F238E27FC236}">
                <a16:creationId xmlns:a16="http://schemas.microsoft.com/office/drawing/2014/main" id="{77559DF9-EA7A-4C23-BA5D-E1E013287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2954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  <a:r>
              <a:rPr lang="en-US" altLang="en-US" sz="2800" i="1"/>
              <a:t> x</a:t>
            </a:r>
            <a:r>
              <a:rPr lang="en-US" altLang="en-US" sz="2800" baseline="30000"/>
              <a:t>3</a:t>
            </a:r>
            <a:endParaRPr lang="en-US" altLang="en-US" sz="2800"/>
          </a:p>
        </p:txBody>
      </p:sp>
      <p:sp>
        <p:nvSpPr>
          <p:cNvPr id="5172" name="Text Box 52">
            <a:extLst>
              <a:ext uri="{FF2B5EF4-FFF2-40B4-BE49-F238E27FC236}">
                <a16:creationId xmlns:a16="http://schemas.microsoft.com/office/drawing/2014/main" id="{A80EB537-AB56-4BF1-80F1-746F20E6E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2954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  <a:r>
              <a:rPr lang="en-US" altLang="en-US" sz="2800" i="1"/>
              <a:t> x</a:t>
            </a:r>
            <a:endParaRPr lang="en-US" altLang="en-US" sz="2800"/>
          </a:p>
        </p:txBody>
      </p:sp>
      <p:sp>
        <p:nvSpPr>
          <p:cNvPr id="5173" name="Line 53">
            <a:extLst>
              <a:ext uri="{FF2B5EF4-FFF2-40B4-BE49-F238E27FC236}">
                <a16:creationId xmlns:a16="http://schemas.microsoft.com/office/drawing/2014/main" id="{3270ABE5-0317-4ADB-876D-927458685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209800"/>
            <a:ext cx="7620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54">
            <a:extLst>
              <a:ext uri="{FF2B5EF4-FFF2-40B4-BE49-F238E27FC236}">
                <a16:creationId xmlns:a16="http://schemas.microsoft.com/office/drawing/2014/main" id="{9D1741B6-3053-487D-8926-5DA3CA951D34}"/>
              </a:ext>
            </a:extLst>
          </p:cNvPr>
          <p:cNvGrpSpPr>
            <a:grpSpLocks/>
          </p:cNvGrpSpPr>
          <p:nvPr/>
        </p:nvGrpSpPr>
        <p:grpSpPr bwMode="auto">
          <a:xfrm>
            <a:off x="0" y="3352800"/>
            <a:ext cx="6019800" cy="2892425"/>
            <a:chOff x="0" y="2112"/>
            <a:chExt cx="3792" cy="1822"/>
          </a:xfrm>
        </p:grpSpPr>
        <p:sp>
          <p:nvSpPr>
            <p:cNvPr id="2091" name="Line 55">
              <a:extLst>
                <a:ext uri="{FF2B5EF4-FFF2-40B4-BE49-F238E27FC236}">
                  <a16:creationId xmlns:a16="http://schemas.microsoft.com/office/drawing/2014/main" id="{B2B396F0-94EA-4061-8100-DE7334619C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112"/>
              <a:ext cx="2112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Text Box 56">
              <a:extLst>
                <a:ext uri="{FF2B5EF4-FFF2-40B4-BE49-F238E27FC236}">
                  <a16:creationId xmlns:a16="http://schemas.microsoft.com/office/drawing/2014/main" id="{9619D637-678B-44FA-BAAB-DE352DFC1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496"/>
              <a:ext cx="960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2093" name="Line 57">
              <a:extLst>
                <a:ext uri="{FF2B5EF4-FFF2-40B4-BE49-F238E27FC236}">
                  <a16:creationId xmlns:a16="http://schemas.microsoft.com/office/drawing/2014/main" id="{DDB99A59-B7F1-45CD-A9DF-EC1A719E19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6" y="2496"/>
              <a:ext cx="336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78" name="Text Box 58">
            <a:extLst>
              <a:ext uri="{FF2B5EF4-FFF2-40B4-BE49-F238E27FC236}">
                <a16:creationId xmlns:a16="http://schemas.microsoft.com/office/drawing/2014/main" id="{26BEDA22-7971-45FD-88D5-2F0517B1A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5052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192</a:t>
            </a:r>
          </a:p>
        </p:txBody>
      </p:sp>
      <p:sp>
        <p:nvSpPr>
          <p:cNvPr id="5179" name="Text Box 59">
            <a:extLst>
              <a:ext uri="{FF2B5EF4-FFF2-40B4-BE49-F238E27FC236}">
                <a16:creationId xmlns:a16="http://schemas.microsoft.com/office/drawing/2014/main" id="{1EAEAB7D-816E-45EE-9F6E-F6C3F7C45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2672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198</a:t>
            </a:r>
          </a:p>
        </p:txBody>
      </p:sp>
      <p:sp>
        <p:nvSpPr>
          <p:cNvPr id="5180" name="Text Box 60">
            <a:extLst>
              <a:ext uri="{FF2B5EF4-FFF2-40B4-BE49-F238E27FC236}">
                <a16:creationId xmlns:a16="http://schemas.microsoft.com/office/drawing/2014/main" id="{0EFF53C9-AC27-45D2-A821-9D95A8604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</p:spTree>
    <p:custDataLst>
      <p:tags r:id="rId2"/>
    </p:custDataLst>
  </p:cSld>
  <p:clrMapOvr>
    <a:masterClrMapping/>
  </p:clrMapOvr>
  <p:transition advTm="607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5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0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5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0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33" grpId="0" autoUpdateAnimBg="0"/>
      <p:bldP spid="5134" grpId="0" autoUpdateAnimBg="0"/>
      <p:bldP spid="5135" grpId="0" autoUpdateAnimBg="0"/>
      <p:bldP spid="5147" grpId="0" autoUpdateAnimBg="0"/>
      <p:bldP spid="5148" grpId="0" autoUpdateAnimBg="0"/>
      <p:bldP spid="5149" grpId="0" autoUpdateAnimBg="0"/>
      <p:bldP spid="5154" grpId="0" autoUpdateAnimBg="0"/>
      <p:bldP spid="5155" grpId="0" autoUpdateAnimBg="0"/>
      <p:bldP spid="5156" grpId="0" autoUpdateAnimBg="0"/>
      <p:bldP spid="5157" grpId="0" autoUpdateAnimBg="0"/>
      <p:bldP spid="5158" grpId="0" autoUpdateAnimBg="0"/>
      <p:bldP spid="5163" grpId="0" autoUpdateAnimBg="0"/>
      <p:bldP spid="5166" grpId="0" autoUpdateAnimBg="0"/>
      <p:bldP spid="5167" grpId="0" autoUpdateAnimBg="0"/>
      <p:bldP spid="5168" grpId="0" autoUpdateAnimBg="0"/>
      <p:bldP spid="5169" grpId="0" autoUpdateAnimBg="0"/>
      <p:bldP spid="5171" grpId="0" autoUpdateAnimBg="0"/>
      <p:bldP spid="5172" grpId="0" autoUpdateAnimBg="0"/>
      <p:bldP spid="5178" grpId="0" autoUpdateAnimBg="0"/>
      <p:bldP spid="5179" grpId="0" autoUpdateAnimBg="0"/>
      <p:bldP spid="51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C4B50231-75C3-4D05-9081-63BE77827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010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List all coefficients (numbers in front of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's) and the constant along the top.  If a term is missing, put in a 0.</a:t>
            </a:r>
          </a:p>
        </p:txBody>
      </p:sp>
      <p:sp>
        <p:nvSpPr>
          <p:cNvPr id="3078" name="Text Box 3">
            <a:extLst>
              <a:ext uri="{FF2B5EF4-FFF2-40B4-BE49-F238E27FC236}">
                <a16:creationId xmlns:a16="http://schemas.microsoft.com/office/drawing/2014/main" id="{22C35304-9D42-4346-852C-569317B14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895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You want to divide the factor into the polynomial so set divisor = 0 and solve for first number.  </a:t>
            </a:r>
          </a:p>
        </p:txBody>
      </p:sp>
      <p:sp>
        <p:nvSpPr>
          <p:cNvPr id="3079" name="Text Box 4">
            <a:extLst>
              <a:ext uri="{FF2B5EF4-FFF2-40B4-BE49-F238E27FC236}">
                <a16:creationId xmlns:a16="http://schemas.microsoft.com/office/drawing/2014/main" id="{2A025424-0869-421A-8A71-2B6EB949A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77724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Let's try a problem where we factor the polynomial completely given one of its factors.</a:t>
            </a:r>
          </a:p>
        </p:txBody>
      </p:sp>
      <p:graphicFrame>
        <p:nvGraphicFramePr>
          <p:cNvPr id="3074" name="Object 5">
            <a:extLst>
              <a:ext uri="{FF2B5EF4-FFF2-40B4-BE49-F238E27FC236}">
                <a16:creationId xmlns:a16="http://schemas.microsoft.com/office/drawing/2014/main" id="{651F5AD2-A48E-473D-88CE-3657147C13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1066800"/>
          <a:ext cx="35020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4" imgW="1257120" imgH="203040" progId="Equation.3">
                  <p:embed/>
                </p:oleObj>
              </mc:Choice>
              <mc:Fallback>
                <p:oleObj name="Equation" r:id="rId4" imgW="12571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66800"/>
                        <a:ext cx="35020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Line 6">
            <a:extLst>
              <a:ext uri="{FF2B5EF4-FFF2-40B4-BE49-F238E27FC236}">
                <a16:creationId xmlns:a16="http://schemas.microsoft.com/office/drawing/2014/main" id="{B07FB275-3009-435E-BB40-2A44F55EA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048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7">
            <a:extLst>
              <a:ext uri="{FF2B5EF4-FFF2-40B4-BE49-F238E27FC236}">
                <a16:creationId xmlns:a16="http://schemas.microsoft.com/office/drawing/2014/main" id="{AC110841-82DB-4EB8-9373-D4EEBADEE7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1910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6B65FA69-8132-497B-B965-B0E878A70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9718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- 2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7372B355-4C81-40A0-9E5F-86051842D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7180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4       8      -25     -50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B6D2B57F-A730-4B7F-88F4-D2BA384E2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267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4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96B393D4-AC23-43CB-846F-0D5E94452CD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505200"/>
            <a:ext cx="5334000" cy="685800"/>
            <a:chOff x="1344" y="2208"/>
            <a:chExt cx="3360" cy="432"/>
          </a:xfrm>
        </p:grpSpPr>
        <p:sp>
          <p:nvSpPr>
            <p:cNvPr id="3118" name="Line 12">
              <a:extLst>
                <a:ext uri="{FF2B5EF4-FFF2-40B4-BE49-F238E27FC236}">
                  <a16:creationId xmlns:a16="http://schemas.microsoft.com/office/drawing/2014/main" id="{3D388FD7-1128-431D-B983-8182219686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208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Text Box 13">
              <a:extLst>
                <a:ext uri="{FF2B5EF4-FFF2-40B4-BE49-F238E27FC236}">
                  <a16:creationId xmlns:a16="http://schemas.microsoft.com/office/drawing/2014/main" id="{A5B0DA25-6C0D-4C66-841D-EAFB513E0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256"/>
              <a:ext cx="3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Bring first number down below line</a:t>
              </a:r>
            </a:p>
          </p:txBody>
        </p:sp>
      </p:grpSp>
      <p:sp>
        <p:nvSpPr>
          <p:cNvPr id="6158" name="Line 14">
            <a:extLst>
              <a:ext uri="{FF2B5EF4-FFF2-40B4-BE49-F238E27FC236}">
                <a16:creationId xmlns:a16="http://schemas.microsoft.com/office/drawing/2014/main" id="{79E8BE4A-2FD2-43B2-8E37-48F899C62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1676400"/>
            <a:ext cx="12192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>
            <a:extLst>
              <a:ext uri="{FF2B5EF4-FFF2-40B4-BE49-F238E27FC236}">
                <a16:creationId xmlns:a16="http://schemas.microsoft.com/office/drawing/2014/main" id="{2DCF32E4-ACCA-4F92-9005-3105AC64B9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11430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>
            <a:extLst>
              <a:ext uri="{FF2B5EF4-FFF2-40B4-BE49-F238E27FC236}">
                <a16:creationId xmlns:a16="http://schemas.microsoft.com/office/drawing/2014/main" id="{B93E8C1B-E34E-4E07-B86D-E88AF8672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1676400"/>
            <a:ext cx="11430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">
            <a:extLst>
              <a:ext uri="{FF2B5EF4-FFF2-40B4-BE49-F238E27FC236}">
                <a16:creationId xmlns:a16="http://schemas.microsoft.com/office/drawing/2014/main" id="{31B836F0-2DC4-48B9-A48D-64577D400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600200"/>
            <a:ext cx="12192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707AF700-6C60-40B8-81E5-F5E8840CAE1D}"/>
              </a:ext>
            </a:extLst>
          </p:cNvPr>
          <p:cNvGrpSpPr>
            <a:grpSpLocks/>
          </p:cNvGrpSpPr>
          <p:nvPr/>
        </p:nvGrpSpPr>
        <p:grpSpPr bwMode="auto">
          <a:xfrm>
            <a:off x="0" y="3505200"/>
            <a:ext cx="2743200" cy="2435225"/>
            <a:chOff x="0" y="2208"/>
            <a:chExt cx="1728" cy="1534"/>
          </a:xfrm>
        </p:grpSpPr>
        <p:sp>
          <p:nvSpPr>
            <p:cNvPr id="3115" name="Line 19">
              <a:extLst>
                <a:ext uri="{FF2B5EF4-FFF2-40B4-BE49-F238E27FC236}">
                  <a16:creationId xmlns:a16="http://schemas.microsoft.com/office/drawing/2014/main" id="{A24D4942-4052-4732-89F9-694016D170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208"/>
              <a:ext cx="336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Text Box 20">
              <a:extLst>
                <a:ext uri="{FF2B5EF4-FFF2-40B4-BE49-F238E27FC236}">
                  <a16:creationId xmlns:a16="http://schemas.microsoft.com/office/drawing/2014/main" id="{20D5C919-A0C1-4D60-AE78-E2ADB30F0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04"/>
              <a:ext cx="960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3117" name="Line 21">
              <a:extLst>
                <a:ext uri="{FF2B5EF4-FFF2-40B4-BE49-F238E27FC236}">
                  <a16:creationId xmlns:a16="http://schemas.microsoft.com/office/drawing/2014/main" id="{C93CB136-6B4F-4CEF-B272-340135F025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496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Text Box 22">
            <a:extLst>
              <a:ext uri="{FF2B5EF4-FFF2-40B4-BE49-F238E27FC236}">
                <a16:creationId xmlns:a16="http://schemas.microsoft.com/office/drawing/2014/main" id="{C90F2618-7439-4F6A-ADE5-6A9D3F715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- 8</a:t>
            </a:r>
          </a:p>
        </p:txBody>
      </p:sp>
      <p:sp>
        <p:nvSpPr>
          <p:cNvPr id="6167" name="Text Box 23">
            <a:extLst>
              <a:ext uri="{FF2B5EF4-FFF2-40B4-BE49-F238E27FC236}">
                <a16:creationId xmlns:a16="http://schemas.microsoft.com/office/drawing/2014/main" id="{1C50F7D6-BF95-4B43-9D64-28B11C95B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05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6168" name="Text Box 24">
            <a:extLst>
              <a:ext uri="{FF2B5EF4-FFF2-40B4-BE49-F238E27FC236}">
                <a16:creationId xmlns:a16="http://schemas.microsoft.com/office/drawing/2014/main" id="{A85BD598-BCA8-4C47-94AC-040F19222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0</a:t>
            </a:r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id="{3EF96F6C-323E-44FD-AC7D-AC6D8C041502}"/>
              </a:ext>
            </a:extLst>
          </p:cNvPr>
          <p:cNvGrpSpPr>
            <a:grpSpLocks/>
          </p:cNvGrpSpPr>
          <p:nvPr/>
        </p:nvGrpSpPr>
        <p:grpSpPr bwMode="auto">
          <a:xfrm>
            <a:off x="0" y="3429000"/>
            <a:ext cx="3581400" cy="2663825"/>
            <a:chOff x="96" y="2160"/>
            <a:chExt cx="2256" cy="1678"/>
          </a:xfrm>
        </p:grpSpPr>
        <p:sp>
          <p:nvSpPr>
            <p:cNvPr id="3112" name="Line 26">
              <a:extLst>
                <a:ext uri="{FF2B5EF4-FFF2-40B4-BE49-F238E27FC236}">
                  <a16:creationId xmlns:a16="http://schemas.microsoft.com/office/drawing/2014/main" id="{E26105D4-B02B-4FAA-B931-CB8BB90B3C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160"/>
              <a:ext cx="864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Text Box 27">
              <a:extLst>
                <a:ext uri="{FF2B5EF4-FFF2-40B4-BE49-F238E27FC236}">
                  <a16:creationId xmlns:a16="http://schemas.microsoft.com/office/drawing/2014/main" id="{BBBDAD19-4F4F-4AFA-A3C5-AC7FFE5FC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00"/>
              <a:ext cx="960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3114" name="Line 28">
              <a:extLst>
                <a:ext uri="{FF2B5EF4-FFF2-40B4-BE49-F238E27FC236}">
                  <a16:creationId xmlns:a16="http://schemas.microsoft.com/office/drawing/2014/main" id="{EDA4DF7C-55C1-4455-B4F9-EFAAD8CD88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448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3" name="Text Box 29">
            <a:extLst>
              <a:ext uri="{FF2B5EF4-FFF2-40B4-BE49-F238E27FC236}">
                <a16:creationId xmlns:a16="http://schemas.microsoft.com/office/drawing/2014/main" id="{920CA71C-AC48-419D-9A84-3024075B9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 0</a:t>
            </a:r>
          </a:p>
        </p:txBody>
      </p:sp>
      <p:sp>
        <p:nvSpPr>
          <p:cNvPr id="6174" name="Text Box 30">
            <a:extLst>
              <a:ext uri="{FF2B5EF4-FFF2-40B4-BE49-F238E27FC236}">
                <a16:creationId xmlns:a16="http://schemas.microsoft.com/office/drawing/2014/main" id="{8B4D4B7E-2A7A-472A-A0E8-F07820F99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6175" name="Text Box 31">
            <a:extLst>
              <a:ext uri="{FF2B5EF4-FFF2-40B4-BE49-F238E27FC236}">
                <a16:creationId xmlns:a16="http://schemas.microsoft.com/office/drawing/2014/main" id="{CE7079DE-E0EB-49A1-BBA8-E90B64435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2672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- 25</a:t>
            </a:r>
          </a:p>
        </p:txBody>
      </p:sp>
      <p:sp>
        <p:nvSpPr>
          <p:cNvPr id="6176" name="Text Box 32">
            <a:extLst>
              <a:ext uri="{FF2B5EF4-FFF2-40B4-BE49-F238E27FC236}">
                <a16:creationId xmlns:a16="http://schemas.microsoft.com/office/drawing/2014/main" id="{546D52DA-2EBF-446F-B4F4-4C1C0FBD1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5052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50</a:t>
            </a:r>
          </a:p>
        </p:txBody>
      </p:sp>
      <p:sp>
        <p:nvSpPr>
          <p:cNvPr id="6177" name="Text Box 33">
            <a:extLst>
              <a:ext uri="{FF2B5EF4-FFF2-40B4-BE49-F238E27FC236}">
                <a16:creationId xmlns:a16="http://schemas.microsoft.com/office/drawing/2014/main" id="{8AF01584-F0B9-4B42-A44D-FEEBF14C4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0</a:t>
            </a:r>
          </a:p>
        </p:txBody>
      </p:sp>
      <p:grpSp>
        <p:nvGrpSpPr>
          <p:cNvPr id="5" name="Group 34">
            <a:extLst>
              <a:ext uri="{FF2B5EF4-FFF2-40B4-BE49-F238E27FC236}">
                <a16:creationId xmlns:a16="http://schemas.microsoft.com/office/drawing/2014/main" id="{0B3604BC-80F2-4539-903E-09C4A1625FFB}"/>
              </a:ext>
            </a:extLst>
          </p:cNvPr>
          <p:cNvGrpSpPr>
            <a:grpSpLocks/>
          </p:cNvGrpSpPr>
          <p:nvPr/>
        </p:nvGrpSpPr>
        <p:grpSpPr bwMode="auto">
          <a:xfrm>
            <a:off x="0" y="3429000"/>
            <a:ext cx="4800600" cy="2652713"/>
            <a:chOff x="0" y="2160"/>
            <a:chExt cx="3024" cy="1671"/>
          </a:xfrm>
        </p:grpSpPr>
        <p:sp>
          <p:nvSpPr>
            <p:cNvPr id="3109" name="Line 35">
              <a:extLst>
                <a:ext uri="{FF2B5EF4-FFF2-40B4-BE49-F238E27FC236}">
                  <a16:creationId xmlns:a16="http://schemas.microsoft.com/office/drawing/2014/main" id="{4A5DF306-993D-47B6-952F-854482E4C1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160"/>
              <a:ext cx="148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Text Box 36">
              <a:extLst>
                <a:ext uri="{FF2B5EF4-FFF2-40B4-BE49-F238E27FC236}">
                  <a16:creationId xmlns:a16="http://schemas.microsoft.com/office/drawing/2014/main" id="{7839849C-71C8-4999-BB0F-A62592D235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93"/>
              <a:ext cx="960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3111" name="Line 37">
              <a:extLst>
                <a:ext uri="{FF2B5EF4-FFF2-40B4-BE49-F238E27FC236}">
                  <a16:creationId xmlns:a16="http://schemas.microsoft.com/office/drawing/2014/main" id="{BA02AC1D-2A90-4979-BF4C-F21E1203AE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496"/>
              <a:ext cx="288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2" name="Text Box 38">
            <a:extLst>
              <a:ext uri="{FF2B5EF4-FFF2-40B4-BE49-F238E27FC236}">
                <a16:creationId xmlns:a16="http://schemas.microsoft.com/office/drawing/2014/main" id="{AE9AD408-CB21-4C38-88EF-3C679CDC0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6183" name="Line 39">
            <a:extLst>
              <a:ext uri="{FF2B5EF4-FFF2-40B4-BE49-F238E27FC236}">
                <a16:creationId xmlns:a16="http://schemas.microsoft.com/office/drawing/2014/main" id="{D16CBC4C-0502-4284-86DD-273B56EAF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191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Line 40">
            <a:extLst>
              <a:ext uri="{FF2B5EF4-FFF2-40B4-BE49-F238E27FC236}">
                <a16:creationId xmlns:a16="http://schemas.microsoft.com/office/drawing/2014/main" id="{309A6538-BD42-4982-9E1F-251666F20F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45720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" name="Text Box 41">
            <a:extLst>
              <a:ext uri="{FF2B5EF4-FFF2-40B4-BE49-F238E27FC236}">
                <a16:creationId xmlns:a16="http://schemas.microsoft.com/office/drawing/2014/main" id="{C92D2A03-3438-4E69-B63B-C40607676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114800"/>
            <a:ext cx="2971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No remainder so 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 + 2 IS a factor because it divided in evenly</a:t>
            </a:r>
          </a:p>
        </p:txBody>
      </p:sp>
      <p:sp>
        <p:nvSpPr>
          <p:cNvPr id="6186" name="Text Box 42">
            <a:extLst>
              <a:ext uri="{FF2B5EF4-FFF2-40B4-BE49-F238E27FC236}">
                <a16:creationId xmlns:a16="http://schemas.microsoft.com/office/drawing/2014/main" id="{8FA890A0-C34D-4513-B805-8FBE2CEE0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29200"/>
            <a:ext cx="655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Put variables back in (one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was divided out in process so first number is one less power than original problem).</a:t>
            </a:r>
          </a:p>
        </p:txBody>
      </p:sp>
      <p:sp>
        <p:nvSpPr>
          <p:cNvPr id="6187" name="Text Box 43">
            <a:extLst>
              <a:ext uri="{FF2B5EF4-FFF2-40B4-BE49-F238E27FC236}">
                <a16:creationId xmlns:a16="http://schemas.microsoft.com/office/drawing/2014/main" id="{6A6E3A81-EDC9-4FF1-81A4-CC122F48C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2672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2</a:t>
            </a:r>
            <a:r>
              <a:rPr lang="en-US" altLang="en-US" sz="3200">
                <a:solidFill>
                  <a:srgbClr val="FF0000"/>
                </a:solidFill>
              </a:rPr>
              <a:t> +   </a:t>
            </a:r>
            <a:r>
              <a:rPr lang="en-US" altLang="en-US" sz="3200" i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188" name="Text Box 44">
            <a:extLst>
              <a:ext uri="{FF2B5EF4-FFF2-40B4-BE49-F238E27FC236}">
                <a16:creationId xmlns:a16="http://schemas.microsoft.com/office/drawing/2014/main" id="{0401ED11-6CC2-41DD-9F59-2007005E9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05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So the answer is the divisor times the quotient:  </a:t>
            </a:r>
          </a:p>
        </p:txBody>
      </p:sp>
      <p:graphicFrame>
        <p:nvGraphicFramePr>
          <p:cNvPr id="3076" name="Object 46">
            <a:extLst>
              <a:ext uri="{FF2B5EF4-FFF2-40B4-BE49-F238E27FC236}">
                <a16:creationId xmlns:a16="http://schemas.microsoft.com/office/drawing/2014/main" id="{3B9D4818-E79C-4726-994B-3E28317AC4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1066800"/>
          <a:ext cx="23622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6" imgW="812520" imgH="177480" progId="Equation.3">
                  <p:embed/>
                </p:oleObj>
              </mc:Choice>
              <mc:Fallback>
                <p:oleObj name="Equation" r:id="rId6" imgW="812520" imgH="17748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066800"/>
                        <a:ext cx="23622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1" name="Text Box 47">
            <a:extLst>
              <a:ext uri="{FF2B5EF4-FFF2-40B4-BE49-F238E27FC236}">
                <a16:creationId xmlns:a16="http://schemas.microsoft.com/office/drawing/2014/main" id="{EA29F9B6-F135-4159-B052-ABCC46B8E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419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You could check this by multiplying them out and getting original polynomial</a:t>
            </a:r>
          </a:p>
        </p:txBody>
      </p: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B02386B0-757A-4B01-B90D-E74D4AB71A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718263"/>
              </p:ext>
            </p:extLst>
          </p:nvPr>
        </p:nvGraphicFramePr>
        <p:xfrm>
          <a:off x="4931380" y="6318250"/>
          <a:ext cx="29987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8" imgW="1409400" imgH="253800" progId="Equation.DSMT4">
                  <p:embed/>
                </p:oleObj>
              </mc:Choice>
              <mc:Fallback>
                <p:oleObj name="Equation" r:id="rId8" imgW="140940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BAB967D-D554-4055-99AA-7DA50698C3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1380" y="6318250"/>
                        <a:ext cx="2998787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BF61F483-F9ED-4C97-830C-1524DE99A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281683"/>
              </p:ext>
            </p:extLst>
          </p:nvPr>
        </p:nvGraphicFramePr>
        <p:xfrm>
          <a:off x="5399088" y="5859463"/>
          <a:ext cx="22971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10" imgW="1079280" imgH="253800" progId="Equation.DSMT4">
                  <p:embed/>
                </p:oleObj>
              </mc:Choice>
              <mc:Fallback>
                <p:oleObj name="Equation" r:id="rId10" imgW="1079280" imgH="253800" progId="Equation.DSMT4">
                  <p:embed/>
                  <p:pic>
                    <p:nvPicPr>
                      <p:cNvPr id="48" name="Object 47">
                        <a:extLst>
                          <a:ext uri="{FF2B5EF4-FFF2-40B4-BE49-F238E27FC236}">
                            <a16:creationId xmlns:a16="http://schemas.microsoft.com/office/drawing/2014/main" id="{B02386B0-757A-4B01-B90D-E74D4AB71A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5859463"/>
                        <a:ext cx="2297112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advTm="539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2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2" grpId="0" autoUpdateAnimBg="0"/>
      <p:bldP spid="6153" grpId="0" autoUpdateAnimBg="0"/>
      <p:bldP spid="6154" grpId="0" autoUpdateAnimBg="0"/>
      <p:bldP spid="6166" grpId="0" autoUpdateAnimBg="0"/>
      <p:bldP spid="6167" grpId="0" autoUpdateAnimBg="0"/>
      <p:bldP spid="6168" grpId="0" autoUpdateAnimBg="0"/>
      <p:bldP spid="6173" grpId="0" autoUpdateAnimBg="0"/>
      <p:bldP spid="6174" grpId="0" autoUpdateAnimBg="0"/>
      <p:bldP spid="6175" grpId="0" autoUpdateAnimBg="0"/>
      <p:bldP spid="6176" grpId="0" autoUpdateAnimBg="0"/>
      <p:bldP spid="6177" grpId="0" autoUpdateAnimBg="0"/>
      <p:bldP spid="6182" grpId="0" autoUpdateAnimBg="0"/>
      <p:bldP spid="6185" grpId="0" autoUpdateAnimBg="0"/>
      <p:bldP spid="6186" grpId="0" autoUpdateAnimBg="0"/>
      <p:bldP spid="6187" grpId="0" autoUpdateAnimBg="0"/>
      <p:bldP spid="6188" grpId="0" autoUpdateAnimBg="0"/>
      <p:bldP spid="619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7.4|0.8|7.4|4.3|3.5|1.1|3.7|1.4|2|1.5|5.9|1.6|1.8|1.2|4.4|1.3|1.8|0.8|2.4|5.5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8|1.2|5.1|1.5|9.3|1.5|1|1.6|0.8|1.2|1|1.7|1.1|0.9|1.2|1.7|1.1|1.3|1|1|1.8|0.9|1|2.3|4.7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3|2.2|3.2|1.2|1.2|1.5|1.2|1.3|1|1.5|1.1|1.1|1.1|1.2|1|1.2|1.3|5.3|4.2|1|1.3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570</Words>
  <Application>Microsoft Office PowerPoint</Application>
  <PresentationFormat>On-screen Show (4:3)</PresentationFormat>
  <Paragraphs>85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Qayumi, Enayat</cp:lastModifiedBy>
  <cp:revision>13</cp:revision>
  <dcterms:created xsi:type="dcterms:W3CDTF">2003-02-10T06:09:04Z</dcterms:created>
  <dcterms:modified xsi:type="dcterms:W3CDTF">2020-11-30T21:46:38Z</dcterms:modified>
</cp:coreProperties>
</file>