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heme/themeOverride9.xml" ContentType="application/vnd.openxmlformats-officedocument.themeOverr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78" r:id="rId2"/>
    <p:sldId id="286" r:id="rId3"/>
    <p:sldId id="293" r:id="rId4"/>
    <p:sldId id="291" r:id="rId5"/>
    <p:sldId id="292" r:id="rId6"/>
    <p:sldId id="285" r:id="rId7"/>
    <p:sldId id="283" r:id="rId8"/>
    <p:sldId id="294" r:id="rId9"/>
    <p:sldId id="295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40" autoAdjust="0"/>
  </p:normalViewPr>
  <p:slideViewPr>
    <p:cSldViewPr>
      <p:cViewPr varScale="1">
        <p:scale>
          <a:sx n="113" d="100"/>
          <a:sy n="113" d="100"/>
        </p:scale>
        <p:origin x="-1092" y="-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612F52FD-B80B-4BC7-A68C-8CF9A24E7A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BB3F121E-307B-44C1-8004-25797DB81A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663D262C-F295-4C21-98AE-70063B653D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1C816E68-D95D-432D-8EF8-66D1F16BC4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3BBCEB01-54D3-4F66-B4B7-A8783EEDE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6E06C5-8849-47F2-B14D-ECD9732E6A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660FE4-7F6A-473E-AC19-6504EB27188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7172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ED617B-6D7A-46B8-BEBC-64BD5E11945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20484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ED617B-6D7A-46B8-BEBC-64BD5E11945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20484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94FA1-B1B8-476D-9BE6-7310C26B6F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78915-41F0-42C4-9D49-17223BFFB2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66CCC-7ECC-4BEE-9578-E9E6590608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546F6-3663-4598-8368-0A4D0FFBF9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13FBA-B092-4252-9618-EE23C478D6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E8EF2-F0E3-4EC2-B26B-3EFA14B94C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89EC8B-42CC-4AC6-9F95-C5AE2494F5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8593-C3A3-4A0A-84C2-FC0C95C99E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FC039-8637-4791-B8F5-B399D0DF68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B5BB03-6984-4265-B1CF-9663353D2E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7AA7D-67B8-456E-8A3A-B46F948AC2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202ED-BB45-43BB-A7A8-BFF6218798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65C1CF92-C680-4B34-AE68-63C565287C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AF731DE-8E31-42B1-A767-39345C9446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9162CC06-810D-4AFB-866A-F42927CFF1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213269-6038-4A21-AFD9-1607E7D06B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oleObject" Target="../embeddings/oleObject4.bin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tags" Target="../tags/tag6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notesSlide" Target="../notesSlides/notesSlide2.xml"/><Relationship Id="rId10" Type="http://schemas.openxmlformats.org/officeDocument/2006/relationships/oleObject" Target="../embeddings/oleObject11.bin"/><Relationship Id="rId4" Type="http://schemas.openxmlformats.org/officeDocument/2006/relationships/slideLayout" Target="../slideLayouts/slideLayout1.xml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7.x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8.x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3" Type="http://schemas.openxmlformats.org/officeDocument/2006/relationships/tags" Target="../tags/tag10.xml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9.x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notesSlide" Target="../notesSlides/notesSlide3.xml"/><Relationship Id="rId10" Type="http://schemas.openxmlformats.org/officeDocument/2006/relationships/oleObject" Target="../embeddings/oleObject25.bin"/><Relationship Id="rId4" Type="http://schemas.openxmlformats.org/officeDocument/2006/relationships/slideLayout" Target="../slideLayouts/slideLayout1.xml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848600" cy="1936428"/>
          </a:xfrm>
          <a:noFill/>
        </p:spPr>
        <p:txBody>
          <a:bodyPr lIns="90487" tIns="44450" rIns="90487" bIns="44450">
            <a:spAutoFit/>
          </a:bodyPr>
          <a:lstStyle/>
          <a:p>
            <a:r>
              <a:rPr lang="en-US" altLang="en-US" sz="6000" b="1" dirty="0" smtClean="0"/>
              <a:t>Writing Equation of a line given two points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2647950"/>
            <a:ext cx="8686800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en-US" altLang="en-US" sz="4000" dirty="0" smtClean="0">
                <a:latin typeface="Times New Roman" pitchFamily="18" charset="0"/>
              </a:rPr>
              <a:t>Objective:</a:t>
            </a:r>
            <a:br>
              <a:rPr lang="en-US" altLang="en-US" sz="4000" dirty="0" smtClean="0">
                <a:latin typeface="Times New Roman" pitchFamily="18" charset="0"/>
              </a:rPr>
            </a:br>
            <a:r>
              <a:rPr lang="en-US" altLang="en-US" sz="4000" dirty="0" smtClean="0">
                <a:latin typeface="Times New Roman" pitchFamily="18" charset="0"/>
              </a:rPr>
              <a:t>To write </a:t>
            </a:r>
            <a:r>
              <a:rPr lang="en-US" altLang="en-US" sz="4000" dirty="0">
                <a:latin typeface="Times New Roman" pitchFamily="18" charset="0"/>
              </a:rPr>
              <a:t>equations using slope-intercept </a:t>
            </a:r>
            <a:r>
              <a:rPr lang="en-US" altLang="en-US" sz="4000" dirty="0" smtClean="0">
                <a:latin typeface="Times New Roman" pitchFamily="18" charset="0"/>
              </a:rPr>
              <a:t>form given two point.</a:t>
            </a:r>
            <a:endParaRPr lang="en-US" altLang="en-US" sz="4000" dirty="0">
              <a:latin typeface="Times New Roman" pitchFamily="18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 dirty="0" smtClean="0"/>
              <a:t>Writing Equations</a:t>
            </a:r>
            <a:endParaRPr lang="en-US" alt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534400" cy="5506636"/>
          </a:xfrm>
          <a:noFill/>
        </p:spPr>
        <p:txBody>
          <a:bodyPr wrap="square" lIns="90487" tIns="44450" rIns="90487" bIns="44450">
            <a:spAutoFit/>
          </a:bodyPr>
          <a:lstStyle/>
          <a:p>
            <a:pPr marL="342900" indent="-342900" algn="l"/>
            <a:r>
              <a:rPr lang="en-US" altLang="en-US" sz="4000" dirty="0" smtClean="0"/>
              <a:t>Keep in mind:</a:t>
            </a:r>
          </a:p>
          <a:p>
            <a:pPr marL="742950" indent="-742950" algn="l">
              <a:buAutoNum type="arabicParenR"/>
            </a:pPr>
            <a:r>
              <a:rPr lang="en-US" altLang="en-US" sz="4000" dirty="0" smtClean="0"/>
              <a:t>When </a:t>
            </a:r>
            <a:r>
              <a:rPr lang="en-US" altLang="en-US" sz="4000" dirty="0" smtClean="0"/>
              <a:t>asked to write an </a:t>
            </a:r>
            <a:r>
              <a:rPr lang="en-US" altLang="en-US" sz="4000" dirty="0" smtClean="0"/>
              <a:t>equation in slope intercept form, </a:t>
            </a:r>
            <a:r>
              <a:rPr lang="en-US" altLang="en-US" sz="4000" dirty="0" smtClean="0"/>
              <a:t>you need to know </a:t>
            </a:r>
            <a:r>
              <a:rPr lang="en-US" altLang="en-US" sz="4000" b="1" dirty="0" smtClean="0"/>
              <a:t>two things –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the slope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(m) and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the y-intercept 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(b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).</a:t>
            </a:r>
          </a:p>
          <a:p>
            <a:pPr marL="742950" indent="-742950" algn="l">
              <a:buAutoNum type="arabicParenR"/>
            </a:pPr>
            <a:r>
              <a:rPr lang="en-US" altLang="en-US" sz="4000" b="1" dirty="0" smtClean="0"/>
              <a:t> </a:t>
            </a:r>
            <a:r>
              <a:rPr lang="en-US" altLang="en-US" sz="4000" b="1" dirty="0" smtClean="0"/>
              <a:t>The formula for slope is:</a:t>
            </a:r>
            <a:endParaRPr lang="en-US" altLang="en-US" sz="4000" b="1" dirty="0" smtClean="0"/>
          </a:p>
          <a:p>
            <a:pPr marL="342900" indent="-342900" algn="l"/>
            <a:endParaRPr lang="en-US" altLang="en-US" sz="4000" b="1" dirty="0" smtClean="0"/>
          </a:p>
          <a:p>
            <a:pPr marL="342900" indent="-342900" algn="l"/>
            <a:endParaRPr lang="en-US" altLang="en-US" sz="4000" b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5105399"/>
          <a:ext cx="2438400" cy="1429407"/>
        </p:xfrm>
        <a:graphic>
          <a:graphicData uri="http://schemas.openxmlformats.org/presentationml/2006/ole">
            <p:oleObj spid="_x0000_s6148" name="Equation" r:id="rId6" imgW="736560" imgH="431640" progId="Equation.DSMT4">
              <p:embed/>
            </p:oleObj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altLang="en-US" u="sng" smtClean="0"/>
              <a:t>Writing Equations – Type #3</a:t>
            </a:r>
            <a:endParaRPr lang="en-US" altLang="en-US" smtClean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Write an equation of the line that goes through the points (-2, 1) and (4, </a:t>
            </a:r>
            <a:r>
              <a:rPr lang="en-US" altLang="en-US" dirty="0" smtClean="0"/>
              <a:t>-2</a:t>
            </a:r>
            <a:r>
              <a:rPr lang="en-US" altLang="en-US" dirty="0" smtClean="0"/>
              <a:t>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To write an equation, you need two things: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	slope (m)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	y – intercept (b)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We need both!! First, we have to find the slope. Plug the points into the slope formula.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Simplify</a:t>
            </a:r>
          </a:p>
        </p:txBody>
      </p:sp>
      <p:graphicFrame>
        <p:nvGraphicFramePr>
          <p:cNvPr id="9421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3048000" y="4724400"/>
          <a:ext cx="2133600" cy="1100138"/>
        </p:xfrm>
        <a:graphic>
          <a:graphicData uri="http://schemas.openxmlformats.org/presentationml/2006/ole">
            <p:oleObj spid="_x0000_s40962" name="Equation" r:id="rId5" imgW="812520" imgH="419040" progId="Equation.DSMT4">
              <p:embed/>
            </p:oleObj>
          </a:graphicData>
        </a:graphic>
      </p:graphicFrame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4267200" y="26670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???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257800" y="32004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???</a:t>
            </a:r>
          </a:p>
        </p:txBody>
      </p:sp>
      <p:graphicFrame>
        <p:nvGraphicFramePr>
          <p:cNvPr id="9421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057400" y="5608638"/>
          <a:ext cx="1360488" cy="1028700"/>
        </p:xfrm>
        <a:graphic>
          <a:graphicData uri="http://schemas.openxmlformats.org/presentationml/2006/ole">
            <p:oleObj spid="_x0000_s40963" name="Equation" r:id="rId6" imgW="520560" imgH="393480" progId="Equation.DSMT4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334000" y="4724400"/>
          <a:ext cx="900113" cy="1033462"/>
        </p:xfrm>
        <a:graphic>
          <a:graphicData uri="http://schemas.openxmlformats.org/presentationml/2006/ole">
            <p:oleObj spid="_x0000_s40964" name="Equation" r:id="rId7" imgW="342720" imgH="393480" progId="Equation.DSMT4">
              <p:embed/>
            </p:oleObj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altLang="en-US" u="sng" dirty="0" smtClean="0"/>
              <a:t>Writing Equations – Type #3</a:t>
            </a:r>
            <a:endParaRPr lang="en-US" altLang="en-US" dirty="0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8392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Write an equation of the line that goes through the points (-2, 1) and (4, </a:t>
            </a:r>
            <a:r>
              <a:rPr lang="en-US" altLang="en-US" sz="2800" dirty="0" smtClean="0"/>
              <a:t>-2</a:t>
            </a:r>
            <a:r>
              <a:rPr lang="en-US" altLang="en-US" sz="2800" dirty="0" smtClean="0"/>
              <a:t>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To write an equation, you need two things: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		slope (m)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		y – intercept (b)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It’s now a Type #2 </a:t>
            </a:r>
            <a:r>
              <a:rPr lang="en-US" altLang="en-US" sz="2800" dirty="0" smtClean="0"/>
              <a:t>problem from the previous lesson. </a:t>
            </a:r>
            <a:r>
              <a:rPr lang="en-US" altLang="en-US" sz="2800" u="sng" dirty="0" smtClean="0"/>
              <a:t>Pick one of the ordered pairs </a:t>
            </a:r>
            <a:r>
              <a:rPr lang="en-US" altLang="en-US" sz="2800" dirty="0" smtClean="0"/>
              <a:t>to plug into the equation. </a:t>
            </a:r>
            <a:r>
              <a:rPr lang="en-US" altLang="en-US" sz="2800" dirty="0" smtClean="0"/>
              <a:t>Choose the </a:t>
            </a:r>
            <a:r>
              <a:rPr lang="en-US" altLang="en-US" sz="2800" dirty="0" smtClean="0"/>
              <a:t>one </a:t>
            </a:r>
            <a:r>
              <a:rPr lang="en-US" altLang="en-US" sz="2800" dirty="0" smtClean="0"/>
              <a:t>that looks </a:t>
            </a:r>
            <a:r>
              <a:rPr lang="en-US" altLang="en-US" sz="2800" dirty="0" smtClean="0"/>
              <a:t>easiest to </a:t>
            </a:r>
            <a:r>
              <a:rPr lang="en-US" altLang="en-US" sz="2800" dirty="0" smtClean="0"/>
              <a:t>use. </a:t>
            </a:r>
            <a:endParaRPr lang="en-US" alt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I’m using (4, </a:t>
            </a:r>
            <a:r>
              <a:rPr lang="en-US" altLang="en-US" sz="2800" dirty="0" smtClean="0"/>
              <a:t>-2).</a:t>
            </a:r>
            <a:endParaRPr lang="en-US" altLang="en-US" sz="28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solidFill>
                  <a:schemeClr val="hlink"/>
                </a:solidFill>
              </a:rPr>
              <a:t>-2 </a:t>
            </a:r>
            <a:r>
              <a:rPr lang="en-US" altLang="en-US" sz="2800" dirty="0" smtClean="0"/>
              <a:t>=      </a:t>
            </a:r>
            <a:r>
              <a:rPr lang="en-US" altLang="en-US" sz="2800" dirty="0" smtClean="0">
                <a:solidFill>
                  <a:schemeClr val="hlink"/>
                </a:solidFill>
              </a:rPr>
              <a:t>(4)</a:t>
            </a:r>
            <a:r>
              <a:rPr lang="en-US" altLang="en-US" sz="2800" dirty="0" smtClean="0"/>
              <a:t> + b</a:t>
            </a:r>
          </a:p>
        </p:txBody>
      </p:sp>
      <p:graphicFrame>
        <p:nvGraphicFramePr>
          <p:cNvPr id="12493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038600" y="2514600"/>
          <a:ext cx="381000" cy="590855"/>
        </p:xfrm>
        <a:graphic>
          <a:graphicData uri="http://schemas.openxmlformats.org/presentationml/2006/ole">
            <p:oleObj spid="_x0000_s18436" name="Equation" r:id="rId5" imgW="253800" imgH="393480" progId="Equation.DSMT4">
              <p:embed/>
            </p:oleObj>
          </a:graphicData>
        </a:graphic>
      </p:graphicFrame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029200" y="29718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chemeClr val="hlink"/>
                </a:solidFill>
              </a:rPr>
              <a:t>???</a:t>
            </a:r>
          </a:p>
        </p:txBody>
      </p:sp>
      <p:graphicFrame>
        <p:nvGraphicFramePr>
          <p:cNvPr id="124937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4114800" y="4953000"/>
          <a:ext cx="541117" cy="838200"/>
        </p:xfrm>
        <a:graphic>
          <a:graphicData uri="http://schemas.openxmlformats.org/presentationml/2006/ole">
            <p:oleObj spid="_x0000_s18438" name="Equation" r:id="rId6" imgW="253800" imgH="393480" progId="Equation.DSMT4">
              <p:embed/>
            </p:oleObj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 smtClean="0"/>
              <a:t>Writing Equations – Type #3</a:t>
            </a:r>
            <a:endParaRPr lang="en-US" altLang="en-US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229600" cy="5765800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/>
            <a:r>
              <a:rPr lang="en-US" altLang="en-US" sz="3600" dirty="0" smtClean="0">
                <a:solidFill>
                  <a:schemeClr val="hlink"/>
                </a:solidFill>
              </a:rPr>
              <a:t>-2 </a:t>
            </a:r>
            <a:r>
              <a:rPr lang="en-US" altLang="en-US" sz="3600" dirty="0" smtClean="0"/>
              <a:t>=      </a:t>
            </a:r>
            <a:r>
              <a:rPr lang="en-US" altLang="en-US" sz="3600" dirty="0" smtClean="0">
                <a:solidFill>
                  <a:schemeClr val="hlink"/>
                </a:solidFill>
              </a:rPr>
              <a:t>(4)</a:t>
            </a:r>
            <a:r>
              <a:rPr lang="en-US" altLang="en-US" sz="3600" dirty="0" smtClean="0"/>
              <a:t> + b</a:t>
            </a:r>
          </a:p>
          <a:p>
            <a:pPr marL="342900" indent="-342900" algn="l"/>
            <a:r>
              <a:rPr lang="en-US" altLang="en-US" sz="2800" dirty="0" smtClean="0"/>
              <a:t>Solve the equation for b</a:t>
            </a:r>
          </a:p>
          <a:p>
            <a:pPr marL="342900" indent="-342900" algn="l"/>
            <a:r>
              <a:rPr lang="en-US" altLang="en-US" sz="2800" dirty="0" smtClean="0"/>
              <a:t>				  </a:t>
            </a:r>
            <a:r>
              <a:rPr lang="en-US" altLang="en-US" sz="2800" dirty="0" smtClean="0"/>
              <a:t>-2 </a:t>
            </a:r>
            <a:r>
              <a:rPr lang="en-US" altLang="en-US" sz="2800" dirty="0" smtClean="0"/>
              <a:t>=     + b</a:t>
            </a:r>
          </a:p>
          <a:p>
            <a:pPr marL="342900" indent="-342900" algn="l"/>
            <a:r>
              <a:rPr lang="en-US" altLang="en-US" sz="2800" dirty="0" smtClean="0"/>
              <a:t>				  </a:t>
            </a:r>
          </a:p>
          <a:p>
            <a:pPr marL="342900" indent="-342900" algn="l"/>
            <a:endParaRPr lang="en-US" altLang="en-US" sz="2800" dirty="0" smtClean="0"/>
          </a:p>
          <a:p>
            <a:pPr marL="342900" indent="-342900" algn="l"/>
            <a:endParaRPr lang="en-US" altLang="en-US" sz="2800" dirty="0" smtClean="0"/>
          </a:p>
          <a:p>
            <a:pPr marL="342900" indent="-342900" algn="l"/>
            <a:endParaRPr lang="en-US" altLang="en-US" sz="2800" dirty="0" smtClean="0"/>
          </a:p>
          <a:p>
            <a:pPr marL="342900" indent="-342900" algn="l"/>
            <a:r>
              <a:rPr lang="en-US" altLang="en-US" sz="2800" dirty="0" smtClean="0"/>
              <a:t>To write an equation, you need two things:</a:t>
            </a:r>
          </a:p>
          <a:p>
            <a:pPr marL="342900" indent="-342900" algn="l"/>
            <a:r>
              <a:rPr lang="en-US" altLang="en-US" sz="2800" dirty="0" smtClean="0"/>
              <a:t>			slope (m) =</a:t>
            </a:r>
          </a:p>
          <a:p>
            <a:pPr marL="342900" indent="-342900" algn="l"/>
            <a:r>
              <a:rPr lang="en-US" altLang="en-US" sz="2800" dirty="0" smtClean="0"/>
              <a:t>			y – intercept (b) =</a:t>
            </a:r>
          </a:p>
          <a:p>
            <a:pPr marL="342900" indent="-342900"/>
            <a:r>
              <a:rPr lang="en-US" altLang="en-US" sz="2800" b="1" dirty="0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3848100" y="2265363"/>
            <a:ext cx="0" cy="2362200"/>
          </a:xfrm>
          <a:prstGeom prst="line">
            <a:avLst/>
          </a:prstGeom>
          <a:noFill/>
          <a:ln w="635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3200400" y="3810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5966" name="Object 14"/>
          <p:cNvGraphicFramePr>
            <a:graphicFrameLocks noChangeAspect="1"/>
          </p:cNvGraphicFramePr>
          <p:nvPr/>
        </p:nvGraphicFramePr>
        <p:xfrm>
          <a:off x="3797300" y="838200"/>
          <a:ext cx="736600" cy="1143000"/>
        </p:xfrm>
        <a:graphic>
          <a:graphicData uri="http://schemas.openxmlformats.org/presentationml/2006/ole">
            <p:oleObj spid="_x0000_s19462" name="Equation" r:id="rId6" imgW="253800" imgH="393480" progId="Equation.DSMT4">
              <p:embed/>
            </p:oleObj>
          </a:graphicData>
        </a:graphic>
      </p:graphicFrame>
      <p:graphicFrame>
        <p:nvGraphicFramePr>
          <p:cNvPr id="125971" name="Object 19"/>
          <p:cNvGraphicFramePr>
            <a:graphicFrameLocks noChangeAspect="1"/>
          </p:cNvGraphicFramePr>
          <p:nvPr/>
        </p:nvGraphicFramePr>
        <p:xfrm>
          <a:off x="4038600" y="2286000"/>
          <a:ext cx="449262" cy="368300"/>
        </p:xfrm>
        <a:graphic>
          <a:graphicData uri="http://schemas.openxmlformats.org/presentationml/2006/ole">
            <p:oleObj spid="_x0000_s19463" name="Equation" r:id="rId7" imgW="203040" imgH="164880" progId="Equation.DSMT4">
              <p:embed/>
            </p:oleObj>
          </a:graphicData>
        </a:graphic>
      </p:graphicFrame>
      <p:graphicFrame>
        <p:nvGraphicFramePr>
          <p:cNvPr id="125974" name="Object 22"/>
          <p:cNvGraphicFramePr>
            <a:graphicFrameLocks noChangeAspect="1"/>
          </p:cNvGraphicFramePr>
          <p:nvPr/>
        </p:nvGraphicFramePr>
        <p:xfrm>
          <a:off x="3292475" y="3078163"/>
          <a:ext cx="460375" cy="374650"/>
        </p:xfrm>
        <a:graphic>
          <a:graphicData uri="http://schemas.openxmlformats.org/presentationml/2006/ole">
            <p:oleObj spid="_x0000_s19464" name="Equation" r:id="rId8" imgW="203040" imgH="164880" progId="Equation.DSMT4">
              <p:embed/>
            </p:oleObj>
          </a:graphicData>
        </a:graphic>
      </p:graphicFrame>
      <p:graphicFrame>
        <p:nvGraphicFramePr>
          <p:cNvPr id="125975" name="Object 23"/>
          <p:cNvGraphicFramePr>
            <a:graphicFrameLocks noChangeAspect="1"/>
          </p:cNvGraphicFramePr>
          <p:nvPr/>
        </p:nvGraphicFramePr>
        <p:xfrm>
          <a:off x="3382963" y="4033838"/>
          <a:ext cx="825500" cy="430212"/>
        </p:xfrm>
        <a:graphic>
          <a:graphicData uri="http://schemas.openxmlformats.org/presentationml/2006/ole">
            <p:oleObj spid="_x0000_s19465" name="Equation" r:id="rId9" imgW="342720" imgH="177480" progId="Equation.DSMT4">
              <p:embed/>
            </p:oleObj>
          </a:graphicData>
        </a:graphic>
      </p:graphicFrame>
      <p:graphicFrame>
        <p:nvGraphicFramePr>
          <p:cNvPr id="125976" name="Object 24"/>
          <p:cNvGraphicFramePr>
            <a:graphicFrameLocks noChangeAspect="1"/>
          </p:cNvGraphicFramePr>
          <p:nvPr/>
        </p:nvGraphicFramePr>
        <p:xfrm>
          <a:off x="3978275" y="3078163"/>
          <a:ext cx="460375" cy="374650"/>
        </p:xfrm>
        <a:graphic>
          <a:graphicData uri="http://schemas.openxmlformats.org/presentationml/2006/ole">
            <p:oleObj spid="_x0000_s19466" name="Equation" r:id="rId10" imgW="203040" imgH="164880" progId="Equation.DSMT4">
              <p:embed/>
            </p:oleObj>
          </a:graphicData>
        </a:graphic>
      </p:graphicFrame>
      <p:graphicFrame>
        <p:nvGraphicFramePr>
          <p:cNvPr id="125977" name="Object 25"/>
          <p:cNvGraphicFramePr>
            <a:graphicFrameLocks noChangeAspect="1"/>
          </p:cNvGraphicFramePr>
          <p:nvPr/>
        </p:nvGraphicFramePr>
        <p:xfrm>
          <a:off x="4114800" y="5105400"/>
          <a:ext cx="539750" cy="838200"/>
        </p:xfrm>
        <a:graphic>
          <a:graphicData uri="http://schemas.openxmlformats.org/presentationml/2006/ole">
            <p:oleObj spid="_x0000_s19467" name="Equation" r:id="rId11" imgW="253800" imgH="393480" progId="Equation.DSMT4">
              <p:embed/>
            </p:oleObj>
          </a:graphicData>
        </a:graphic>
      </p:graphicFrame>
      <p:graphicFrame>
        <p:nvGraphicFramePr>
          <p:cNvPr id="125978" name="Object 26"/>
          <p:cNvGraphicFramePr>
            <a:graphicFrameLocks noChangeAspect="1"/>
          </p:cNvGraphicFramePr>
          <p:nvPr/>
        </p:nvGraphicFramePr>
        <p:xfrm>
          <a:off x="5105400" y="5867400"/>
          <a:ext cx="306387" cy="430213"/>
        </p:xfrm>
        <a:graphic>
          <a:graphicData uri="http://schemas.openxmlformats.org/presentationml/2006/ole">
            <p:oleObj spid="_x0000_s19468" name="Equation" r:id="rId12" imgW="126720" imgH="177480" progId="Equation.DSMT4">
              <p:embed/>
            </p:oleObj>
          </a:graphicData>
        </a:graphic>
      </p:graphicFrame>
      <p:graphicFrame>
        <p:nvGraphicFramePr>
          <p:cNvPr id="125979" name="Object 27"/>
          <p:cNvGraphicFramePr>
            <a:graphicFrameLocks noChangeAspect="1"/>
          </p:cNvGraphicFramePr>
          <p:nvPr/>
        </p:nvGraphicFramePr>
        <p:xfrm>
          <a:off x="5562600" y="5562600"/>
          <a:ext cx="3336477" cy="762000"/>
        </p:xfrm>
        <a:graphic>
          <a:graphicData uri="http://schemas.openxmlformats.org/presentationml/2006/ole">
            <p:oleObj spid="_x0000_s19469" name="Equation" r:id="rId13" imgW="1726920" imgH="393480" progId="Equation.DSMT4">
              <p:embed/>
            </p:oleObj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  <p:bldP spid="125960" grpId="0" animBg="1"/>
      <p:bldP spid="1259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610600" cy="4618038"/>
          </a:xfrm>
          <a:noFill/>
        </p:spPr>
        <p:txBody>
          <a:bodyPr lIns="90487" tIns="44450" rIns="90487" bIns="44450">
            <a:spAutoFit/>
          </a:bodyPr>
          <a:lstStyle/>
          <a:p>
            <a:pPr algn="ctr">
              <a:buFontTx/>
              <a:buNone/>
            </a:pPr>
            <a:r>
              <a:rPr lang="en-US" altLang="en-US" sz="2800" dirty="0" smtClean="0"/>
              <a:t>First Find </a:t>
            </a:r>
            <a:r>
              <a:rPr lang="en-US" altLang="en-US" sz="2800" dirty="0" smtClean="0"/>
              <a:t>slope…</a:t>
            </a:r>
          </a:p>
          <a:p>
            <a:pPr algn="ctr">
              <a:buFontTx/>
              <a:buNone/>
            </a:pPr>
            <a:endParaRPr lang="en-US" altLang="en-US" sz="2800" dirty="0" smtClean="0"/>
          </a:p>
          <a:p>
            <a:pPr algn="ctr">
              <a:buFontTx/>
              <a:buNone/>
            </a:pPr>
            <a:endParaRPr lang="en-US" altLang="en-US" sz="2800" dirty="0" smtClean="0"/>
          </a:p>
          <a:p>
            <a:pPr algn="ctr">
              <a:buFontTx/>
              <a:buNone/>
            </a:pPr>
            <a:r>
              <a:rPr lang="en-US" altLang="en-US" sz="2800" dirty="0" smtClean="0"/>
              <a:t>Find y-intercept. I’m choosing the point (-4, 6).</a:t>
            </a:r>
          </a:p>
          <a:p>
            <a:pPr algn="ctr">
              <a:buFontTx/>
              <a:buNone/>
            </a:pPr>
            <a:r>
              <a:rPr lang="en-US" altLang="en-US" sz="2800" dirty="0" smtClean="0"/>
              <a:t>6 = -3(-4) + b</a:t>
            </a:r>
          </a:p>
          <a:p>
            <a:pPr algn="ctr">
              <a:buFontTx/>
              <a:buNone/>
            </a:pPr>
            <a:r>
              <a:rPr lang="en-US" altLang="en-US" sz="2800" dirty="0" smtClean="0"/>
              <a:t>6 = 12 + b</a:t>
            </a:r>
          </a:p>
          <a:p>
            <a:pPr algn="ctr">
              <a:buFontTx/>
              <a:buNone/>
            </a:pPr>
            <a:r>
              <a:rPr lang="en-US" altLang="en-US" sz="2800" dirty="0" smtClean="0"/>
              <a:t>-6 = b</a:t>
            </a:r>
          </a:p>
          <a:p>
            <a:pPr algn="ctr">
              <a:buFontTx/>
              <a:buNone/>
            </a:pPr>
            <a:r>
              <a:rPr lang="en-US" altLang="en-US" sz="2800" dirty="0" smtClean="0"/>
              <a:t>Slope-intercept form:  y = -3x - 6</a:t>
            </a:r>
          </a:p>
          <a:p>
            <a:pPr algn="ctr">
              <a:buFontTx/>
              <a:buNone/>
            </a:pPr>
            <a:r>
              <a:rPr lang="en-US" altLang="en-US" sz="2800" dirty="0" smtClean="0"/>
              <a:t>Standard form:  </a:t>
            </a:r>
            <a:r>
              <a:rPr lang="en-US" altLang="en-US" sz="2800" b="1" dirty="0" smtClean="0">
                <a:solidFill>
                  <a:schemeClr val="hlink"/>
                </a:solidFill>
              </a:rPr>
              <a:t>3x + y = -6</a:t>
            </a:r>
            <a:endParaRPr lang="en-US" altLang="en-US" sz="2800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074653"/>
          </a:xfrm>
          <a:noFill/>
        </p:spPr>
        <p:txBody>
          <a:bodyPr lIns="90487" tIns="44450" rIns="90487" bIns="44450">
            <a:spAutoFit/>
          </a:bodyPr>
          <a:lstStyle/>
          <a:p>
            <a:r>
              <a:rPr lang="en-US" alt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Your Turn:  </a:t>
            </a:r>
            <a:r>
              <a:rPr lang="en-US" altLang="en-US" sz="3200" dirty="0" smtClean="0"/>
              <a:t>Write </a:t>
            </a:r>
            <a:r>
              <a:rPr lang="en-US" altLang="en-US" sz="3200" dirty="0" smtClean="0"/>
              <a:t>the standard form for a line passing through the points (-1, -3) and (-4, 6).</a:t>
            </a:r>
          </a:p>
        </p:txBody>
      </p:sp>
      <p:graphicFrame>
        <p:nvGraphicFramePr>
          <p:cNvPr id="9728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43200" y="1981200"/>
          <a:ext cx="2057400" cy="984250"/>
        </p:xfrm>
        <a:graphic>
          <a:graphicData uri="http://schemas.openxmlformats.org/presentationml/2006/ole">
            <p:oleObj spid="_x0000_s27652" name="Equation" r:id="rId5" imgW="876300" imgH="419100" progId="Equation.DSMT4">
              <p:embed/>
            </p:oleObj>
          </a:graphicData>
        </a:graphic>
      </p:graphicFrame>
      <p:graphicFrame>
        <p:nvGraphicFramePr>
          <p:cNvPr id="9728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4800600" y="1981200"/>
          <a:ext cx="1524000" cy="927100"/>
        </p:xfrm>
        <a:graphic>
          <a:graphicData uri="http://schemas.openxmlformats.org/presentationml/2006/ole">
            <p:oleObj spid="_x0000_s27653" name="Equation" r:id="rId6" imgW="647419" imgH="393529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0" y="14478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Keep in mind:  you can choose either point.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uiExpand="1" build="p" autoUpdateAnimBg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altLang="en-US" u="sng" smtClean="0"/>
              <a:t>Writing Equations – Type #3</a:t>
            </a:r>
            <a:endParaRPr lang="en-US" altLang="en-US" smtClean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Write an equation of the line that goes through the points (-2, 1) and (4, 2).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To write an equation, you need two things: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			slope (m)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			y – intercept (b)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We need both!! First, we have to find the slope. Plug the points into the slope formula.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Simplify</a:t>
            </a:r>
          </a:p>
        </p:txBody>
      </p:sp>
      <p:graphicFrame>
        <p:nvGraphicFramePr>
          <p:cNvPr id="9421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3048000" y="4724400"/>
          <a:ext cx="2133600" cy="1100138"/>
        </p:xfrm>
        <a:graphic>
          <a:graphicData uri="http://schemas.openxmlformats.org/presentationml/2006/ole">
            <p:oleObj spid="_x0000_s17412" name="Equation" r:id="rId5" imgW="812447" imgH="418918" progId="Equation.DSMT4">
              <p:embed/>
            </p:oleObj>
          </a:graphicData>
        </a:graphic>
      </p:graphicFrame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4267200" y="26670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???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257800" y="32004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???</a:t>
            </a:r>
          </a:p>
        </p:txBody>
      </p:sp>
      <p:graphicFrame>
        <p:nvGraphicFramePr>
          <p:cNvPr id="94218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2057400" y="5465763"/>
          <a:ext cx="1360488" cy="1316037"/>
        </p:xfrm>
        <a:graphic>
          <a:graphicData uri="http://schemas.openxmlformats.org/presentationml/2006/ole">
            <p:oleObj spid="_x0000_s17415" name="Equation" r:id="rId6" imgW="406048" imgH="393359" progId="Equation.DSMT4">
              <p:embed/>
            </p:oleObj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143000"/>
          </a:xfrm>
          <a:noFill/>
        </p:spPr>
        <p:txBody>
          <a:bodyPr lIns="90487" tIns="44450" rIns="90487" bIns="44450"/>
          <a:lstStyle/>
          <a:p>
            <a:r>
              <a:rPr lang="en-US" altLang="en-US" sz="3600" dirty="0" smtClean="0"/>
              <a:t>One More: </a:t>
            </a:r>
            <a:r>
              <a:rPr lang="en-US" altLang="en-US" sz="3600" u="sng" dirty="0" smtClean="0"/>
              <a:t>Writing </a:t>
            </a:r>
            <a:r>
              <a:rPr lang="en-US" altLang="en-US" sz="3600" u="sng" dirty="0" smtClean="0"/>
              <a:t>Equations – Type #3</a:t>
            </a:r>
            <a:endParaRPr lang="en-US" altLang="en-US" sz="3600" dirty="0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88392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Write an equation of the line that goes through the points (-2, 1) and (4, 2).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To write an equation, you need two things: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	slope (m)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	y – intercept (b)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We pick </a:t>
            </a:r>
            <a:r>
              <a:rPr lang="en-US" altLang="en-US" dirty="0" smtClean="0"/>
              <a:t>one of the ordered pairs to plug into the equation.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 smtClean="0"/>
              <a:t>I’m using (4, 2) because both numbers are positive.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dirty="0" smtClean="0">
                <a:solidFill>
                  <a:schemeClr val="hlink"/>
                </a:solidFill>
              </a:rPr>
              <a:t>2 </a:t>
            </a:r>
            <a:r>
              <a:rPr lang="en-US" altLang="en-US" dirty="0" smtClean="0"/>
              <a:t>=    </a:t>
            </a:r>
            <a:r>
              <a:rPr lang="en-US" altLang="en-US" dirty="0" smtClean="0">
                <a:solidFill>
                  <a:schemeClr val="hlink"/>
                </a:solidFill>
              </a:rPr>
              <a:t>(4)</a:t>
            </a:r>
            <a:r>
              <a:rPr lang="en-US" altLang="en-US" dirty="0" smtClean="0"/>
              <a:t> + b</a:t>
            </a:r>
          </a:p>
        </p:txBody>
      </p:sp>
      <p:graphicFrame>
        <p:nvGraphicFramePr>
          <p:cNvPr id="124935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191000" y="2514600"/>
          <a:ext cx="296863" cy="838200"/>
        </p:xfrm>
        <a:graphic>
          <a:graphicData uri="http://schemas.openxmlformats.org/presentationml/2006/ole">
            <p:oleObj spid="_x0000_s41986" name="Equation" r:id="rId5" imgW="139639" imgH="393529" progId="Equation.DSMT4">
              <p:embed/>
            </p:oleObj>
          </a:graphicData>
        </a:graphic>
      </p:graphicFrame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105400" y="3200400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chemeClr val="hlink"/>
                </a:solidFill>
              </a:rPr>
              <a:t>???</a:t>
            </a:r>
          </a:p>
        </p:txBody>
      </p:sp>
      <p:graphicFrame>
        <p:nvGraphicFramePr>
          <p:cNvPr id="124937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4114800" y="5638800"/>
          <a:ext cx="323850" cy="914400"/>
        </p:xfrm>
        <a:graphic>
          <a:graphicData uri="http://schemas.openxmlformats.org/presentationml/2006/ole">
            <p:oleObj spid="_x0000_s41987" name="Equation" r:id="rId6" imgW="139639" imgH="393529" progId="Equation.DSMT4">
              <p:embed/>
            </p:oleObj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5000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914400"/>
          </a:xfrm>
          <a:noFill/>
        </p:spPr>
        <p:txBody>
          <a:bodyPr lIns="90487" tIns="44450" rIns="90487" bIns="44450"/>
          <a:lstStyle/>
          <a:p>
            <a:r>
              <a:rPr lang="en-US" altLang="en-US" u="sng" smtClean="0"/>
              <a:t>Writing Equations – Type #3</a:t>
            </a:r>
            <a:endParaRPr lang="en-US" altLang="en-US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229600" cy="5765800"/>
          </a:xfrm>
          <a:noFill/>
        </p:spPr>
        <p:txBody>
          <a:bodyPr lIns="90487" tIns="44450" rIns="90487" bIns="44450">
            <a:spAutoFit/>
          </a:bodyPr>
          <a:lstStyle/>
          <a:p>
            <a:pPr marL="342900" indent="-342900"/>
            <a:r>
              <a:rPr lang="en-US" altLang="en-US" sz="3600" smtClean="0">
                <a:solidFill>
                  <a:schemeClr val="hlink"/>
                </a:solidFill>
              </a:rPr>
              <a:t>2 </a:t>
            </a:r>
            <a:r>
              <a:rPr lang="en-US" altLang="en-US" sz="3600" smtClean="0"/>
              <a:t>=    </a:t>
            </a:r>
            <a:r>
              <a:rPr lang="en-US" altLang="en-US" sz="3600" smtClean="0">
                <a:solidFill>
                  <a:schemeClr val="hlink"/>
                </a:solidFill>
              </a:rPr>
              <a:t>(4)</a:t>
            </a:r>
            <a:r>
              <a:rPr lang="en-US" altLang="en-US" sz="3600" smtClean="0"/>
              <a:t> + b</a:t>
            </a:r>
          </a:p>
          <a:p>
            <a:pPr marL="342900" indent="-342900" algn="l"/>
            <a:r>
              <a:rPr lang="en-US" altLang="en-US" sz="2800" smtClean="0"/>
              <a:t>Solve the equation for b</a:t>
            </a:r>
          </a:p>
          <a:p>
            <a:pPr marL="342900" indent="-342900" algn="l"/>
            <a:r>
              <a:rPr lang="en-US" altLang="en-US" sz="2800" smtClean="0"/>
              <a:t>				   2 =     + b</a:t>
            </a:r>
          </a:p>
          <a:p>
            <a:pPr marL="342900" indent="-342900" algn="l"/>
            <a:r>
              <a:rPr lang="en-US" altLang="en-US" sz="2800" smtClean="0"/>
              <a:t>				  </a:t>
            </a:r>
          </a:p>
          <a:p>
            <a:pPr marL="342900" indent="-342900" algn="l"/>
            <a:endParaRPr lang="en-US" altLang="en-US" sz="2800" smtClean="0"/>
          </a:p>
          <a:p>
            <a:pPr marL="342900" indent="-342900" algn="l"/>
            <a:endParaRPr lang="en-US" altLang="en-US" sz="2800" smtClean="0"/>
          </a:p>
          <a:p>
            <a:pPr marL="342900" indent="-342900" algn="l"/>
            <a:endParaRPr lang="en-US" altLang="en-US" sz="2800" smtClean="0"/>
          </a:p>
          <a:p>
            <a:pPr marL="342900" indent="-342900" algn="l"/>
            <a:r>
              <a:rPr lang="en-US" altLang="en-US" sz="2800" smtClean="0"/>
              <a:t>To write an equation, you need two things:</a:t>
            </a:r>
          </a:p>
          <a:p>
            <a:pPr marL="342900" indent="-342900" algn="l"/>
            <a:r>
              <a:rPr lang="en-US" altLang="en-US" sz="2800" smtClean="0"/>
              <a:t>			slope (m) =</a:t>
            </a:r>
          </a:p>
          <a:p>
            <a:pPr marL="342900" indent="-342900" algn="l"/>
            <a:r>
              <a:rPr lang="en-US" altLang="en-US" sz="2800" smtClean="0"/>
              <a:t>			y – intercept (b) =</a:t>
            </a:r>
          </a:p>
          <a:p>
            <a:pPr marL="342900" indent="-342900"/>
            <a:r>
              <a:rPr lang="en-US" altLang="en-US" sz="2800" b="1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3848100" y="2265363"/>
            <a:ext cx="0" cy="2362200"/>
          </a:xfrm>
          <a:prstGeom prst="line">
            <a:avLst/>
          </a:prstGeom>
          <a:noFill/>
          <a:ln w="635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3200400" y="3810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5966" name="Object 14"/>
          <p:cNvGraphicFramePr>
            <a:graphicFrameLocks noChangeAspect="1"/>
          </p:cNvGraphicFramePr>
          <p:nvPr/>
        </p:nvGraphicFramePr>
        <p:xfrm>
          <a:off x="3962400" y="838200"/>
          <a:ext cx="404813" cy="1143000"/>
        </p:xfrm>
        <a:graphic>
          <a:graphicData uri="http://schemas.openxmlformats.org/presentationml/2006/ole">
            <p:oleObj spid="_x0000_s43010" name="Equation" r:id="rId6" imgW="139639" imgH="393529" progId="Equation.DSMT4">
              <p:embed/>
            </p:oleObj>
          </a:graphicData>
        </a:graphic>
      </p:graphicFrame>
      <p:graphicFrame>
        <p:nvGraphicFramePr>
          <p:cNvPr id="125971" name="Object 19"/>
          <p:cNvGraphicFramePr>
            <a:graphicFrameLocks noChangeAspect="1"/>
          </p:cNvGraphicFramePr>
          <p:nvPr/>
        </p:nvGraphicFramePr>
        <p:xfrm>
          <a:off x="4038600" y="2057400"/>
          <a:ext cx="336550" cy="874713"/>
        </p:xfrm>
        <a:graphic>
          <a:graphicData uri="http://schemas.openxmlformats.org/presentationml/2006/ole">
            <p:oleObj spid="_x0000_s43011" name="Equation" r:id="rId7" imgW="152334" imgH="393529" progId="Equation.DSMT4">
              <p:embed/>
            </p:oleObj>
          </a:graphicData>
        </a:graphic>
      </p:graphicFrame>
      <p:graphicFrame>
        <p:nvGraphicFramePr>
          <p:cNvPr id="125974" name="Object 22"/>
          <p:cNvGraphicFramePr>
            <a:graphicFrameLocks noChangeAspect="1"/>
          </p:cNvGraphicFramePr>
          <p:nvPr/>
        </p:nvGraphicFramePr>
        <p:xfrm>
          <a:off x="3235325" y="2819400"/>
          <a:ext cx="574675" cy="893763"/>
        </p:xfrm>
        <a:graphic>
          <a:graphicData uri="http://schemas.openxmlformats.org/presentationml/2006/ole">
            <p:oleObj spid="_x0000_s43012" name="Equation" r:id="rId8" imgW="253890" imgH="393529" progId="Equation.DSMT4">
              <p:embed/>
            </p:oleObj>
          </a:graphicData>
        </a:graphic>
      </p:graphicFrame>
      <p:graphicFrame>
        <p:nvGraphicFramePr>
          <p:cNvPr id="125975" name="Object 23"/>
          <p:cNvGraphicFramePr>
            <a:graphicFrameLocks noChangeAspect="1"/>
          </p:cNvGraphicFramePr>
          <p:nvPr/>
        </p:nvGraphicFramePr>
        <p:xfrm>
          <a:off x="3352800" y="3773488"/>
          <a:ext cx="887413" cy="950912"/>
        </p:xfrm>
        <a:graphic>
          <a:graphicData uri="http://schemas.openxmlformats.org/presentationml/2006/ole">
            <p:oleObj spid="_x0000_s43013" name="Equation" r:id="rId9" imgW="368280" imgH="393480" progId="Equation.DSMT4">
              <p:embed/>
            </p:oleObj>
          </a:graphicData>
        </a:graphic>
      </p:graphicFrame>
      <p:graphicFrame>
        <p:nvGraphicFramePr>
          <p:cNvPr id="125976" name="Object 24"/>
          <p:cNvGraphicFramePr>
            <a:graphicFrameLocks noChangeAspect="1"/>
          </p:cNvGraphicFramePr>
          <p:nvPr/>
        </p:nvGraphicFramePr>
        <p:xfrm>
          <a:off x="3921125" y="2819400"/>
          <a:ext cx="574675" cy="893763"/>
        </p:xfrm>
        <a:graphic>
          <a:graphicData uri="http://schemas.openxmlformats.org/presentationml/2006/ole">
            <p:oleObj spid="_x0000_s43014" name="Equation" r:id="rId10" imgW="253890" imgH="393529" progId="Equation.DSMT4">
              <p:embed/>
            </p:oleObj>
          </a:graphicData>
        </a:graphic>
      </p:graphicFrame>
      <p:graphicFrame>
        <p:nvGraphicFramePr>
          <p:cNvPr id="125977" name="Object 25"/>
          <p:cNvGraphicFramePr>
            <a:graphicFrameLocks noChangeAspect="1"/>
          </p:cNvGraphicFramePr>
          <p:nvPr/>
        </p:nvGraphicFramePr>
        <p:xfrm>
          <a:off x="4038600" y="5105400"/>
          <a:ext cx="296863" cy="838200"/>
        </p:xfrm>
        <a:graphic>
          <a:graphicData uri="http://schemas.openxmlformats.org/presentationml/2006/ole">
            <p:oleObj spid="_x0000_s43015" name="Equation" r:id="rId11" imgW="139639" imgH="393529" progId="Equation.DSMT4">
              <p:embed/>
            </p:oleObj>
          </a:graphicData>
        </a:graphic>
      </p:graphicFrame>
      <p:graphicFrame>
        <p:nvGraphicFramePr>
          <p:cNvPr id="125978" name="Object 26"/>
          <p:cNvGraphicFramePr>
            <a:graphicFrameLocks noChangeAspect="1"/>
          </p:cNvGraphicFramePr>
          <p:nvPr/>
        </p:nvGraphicFramePr>
        <p:xfrm>
          <a:off x="5105400" y="5562600"/>
          <a:ext cx="366713" cy="950913"/>
        </p:xfrm>
        <a:graphic>
          <a:graphicData uri="http://schemas.openxmlformats.org/presentationml/2006/ole">
            <p:oleObj spid="_x0000_s43016" name="Equation" r:id="rId12" imgW="152280" imgH="393480" progId="Equation.DSMT4">
              <p:embed/>
            </p:oleObj>
          </a:graphicData>
        </a:graphic>
      </p:graphicFrame>
      <p:graphicFrame>
        <p:nvGraphicFramePr>
          <p:cNvPr id="125979" name="Object 27"/>
          <p:cNvGraphicFramePr>
            <a:graphicFrameLocks noChangeAspect="1"/>
          </p:cNvGraphicFramePr>
          <p:nvPr/>
        </p:nvGraphicFramePr>
        <p:xfrm>
          <a:off x="6189663" y="5257800"/>
          <a:ext cx="2338387" cy="1274763"/>
        </p:xfrm>
        <a:graphic>
          <a:graphicData uri="http://schemas.openxmlformats.org/presentationml/2006/ole">
            <p:oleObj spid="_x0000_s43017" name="Equation" r:id="rId13" imgW="723600" imgH="393480" progId="Equation.DSMT4">
              <p:embed/>
            </p:oleObj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  <p:bldP spid="125960" grpId="0" animBg="1"/>
      <p:bldP spid="12596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D49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6CD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EAEC5E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3F4B6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8CF4EA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C5F8F3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98:Templates:Blank Presentation</Template>
  <TotalTime>2078</TotalTime>
  <Words>343</Words>
  <Application>Microsoft Office PowerPoint</Application>
  <PresentationFormat>On-screen Show (4:3)</PresentationFormat>
  <Paragraphs>84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Times</vt:lpstr>
      <vt:lpstr>Arial</vt:lpstr>
      <vt:lpstr>Times New Roman</vt:lpstr>
      <vt:lpstr>Bernard MT Condensed</vt:lpstr>
      <vt:lpstr>Arial Black</vt:lpstr>
      <vt:lpstr>Blank Presentation</vt:lpstr>
      <vt:lpstr>MathType 5.0 Equation</vt:lpstr>
      <vt:lpstr>MathType 6.0 Equation</vt:lpstr>
      <vt:lpstr>Writing Equation of a line given two points</vt:lpstr>
      <vt:lpstr>Writing Equations</vt:lpstr>
      <vt:lpstr>Writing Equations – Type #3</vt:lpstr>
      <vt:lpstr>Writing Equations – Type #3</vt:lpstr>
      <vt:lpstr>Writing Equations – Type #3</vt:lpstr>
      <vt:lpstr>Your Turn:  Write the standard form for a line passing through the points (-1, -3) and (-4, 6).</vt:lpstr>
      <vt:lpstr>Writing Equations – Type #3</vt:lpstr>
      <vt:lpstr>One More: Writing Equations – Type #3</vt:lpstr>
      <vt:lpstr>Writing Equations – Type #3</vt:lpstr>
    </vt:vector>
  </TitlesOfParts>
  <Company>HCPS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Slope-Intercept Form</dc:title>
  <dc:creator>Skip Tyler</dc:creator>
  <cp:lastModifiedBy>12096509412</cp:lastModifiedBy>
  <cp:revision>45</cp:revision>
  <dcterms:created xsi:type="dcterms:W3CDTF">2001-06-21T20:55:39Z</dcterms:created>
  <dcterms:modified xsi:type="dcterms:W3CDTF">2021-01-21T06:15:52Z</dcterms:modified>
</cp:coreProperties>
</file>