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Override1.xml" ContentType="application/vnd.openxmlformats-officedocument.themeOverride+xml"/>
  <Override PartName="/ppt/tags/tag5.xml" ContentType="application/vnd.openxmlformats-officedocument.presentationml.tags+xml"/>
  <Override PartName="/ppt/theme/themeOverride2.xml" ContentType="application/vnd.openxmlformats-officedocument.themeOverride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Override5.xml" ContentType="application/vnd.openxmlformats-officedocument.themeOverr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heme/themeOverride6.xml" ContentType="application/vnd.openxmlformats-officedocument.themeOverride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heme/themeOverride7.xml" ContentType="application/vnd.openxmlformats-officedocument.themeOverr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heme/themeOverride8.xml" ContentType="application/vnd.openxmlformats-officedocument.themeOverride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heme/themeOverride9.xml" ContentType="application/vnd.openxmlformats-officedocument.themeOverride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heme/themeOverride10.xml" ContentType="application/vnd.openxmlformats-officedocument.themeOverride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theme/themeOverride11.xml" ContentType="application/vnd.openxmlformats-officedocument.themeOverride+xml"/>
  <Override PartName="/ppt/tags/tag18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96" r:id="rId2"/>
    <p:sldId id="278" r:id="rId3"/>
    <p:sldId id="279" r:id="rId4"/>
    <p:sldId id="286" r:id="rId5"/>
    <p:sldId id="287" r:id="rId6"/>
    <p:sldId id="288" r:id="rId7"/>
    <p:sldId id="289" r:id="rId8"/>
    <p:sldId id="290" r:id="rId9"/>
    <p:sldId id="297" r:id="rId10"/>
    <p:sldId id="298" r:id="rId11"/>
    <p:sldId id="299" r:id="rId12"/>
    <p:sldId id="300" r:id="rId13"/>
    <p:sldId id="301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40" autoAdjust="0"/>
  </p:normalViewPr>
  <p:slideViewPr>
    <p:cSldViewPr>
      <p:cViewPr varScale="1">
        <p:scale>
          <a:sx n="63" d="100"/>
          <a:sy n="63" d="100"/>
        </p:scale>
        <p:origin x="6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12F52FD-B80B-4BC7-A68C-8CF9A24E7A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B3F121E-307B-44C1-8004-25797DB81A2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63D262C-F295-4C21-98AE-70063B653D8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C816E68-D95D-432D-8EF8-66D1F16BC4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BBCEB01-54D3-4F66-B4B7-A8783EEDED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1EF65F-3A0B-4882-9376-AFD3A225D1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DE19F9-F586-4208-BC70-86EDEE893BA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endParaRPr lang="en-US" altLang="en-US">
              <a:latin typeface="Times" pitchFamily="18" charset="0"/>
            </a:endParaRPr>
          </a:p>
        </p:txBody>
      </p:sp>
      <p:sp>
        <p:nvSpPr>
          <p:cNvPr id="512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E958C7-ECCB-4D79-8D18-545940C30BF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endParaRPr lang="en-US" altLang="en-US">
              <a:latin typeface="Times" pitchFamily="18" charset="0"/>
            </a:endParaRPr>
          </a:p>
        </p:txBody>
      </p:sp>
      <p:sp>
        <p:nvSpPr>
          <p:cNvPr id="143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4EAEF3-6D28-4902-8196-EA4208BD786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endParaRPr lang="en-US" altLang="en-US">
              <a:latin typeface="Times" pitchFamily="18" charset="0"/>
            </a:endParaRPr>
          </a:p>
        </p:txBody>
      </p:sp>
      <p:sp>
        <p:nvSpPr>
          <p:cNvPr id="717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F18F16-F1A6-4562-9727-78BFB9D6FAE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endParaRPr lang="en-US" altLang="en-US">
              <a:latin typeface="Times" pitchFamily="18" charset="0"/>
            </a:endParaRPr>
          </a:p>
        </p:txBody>
      </p:sp>
      <p:sp>
        <p:nvSpPr>
          <p:cNvPr id="922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E958C7-ECCB-4D79-8D18-545940C30BF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endParaRPr lang="en-US" altLang="en-US">
              <a:latin typeface="Times" pitchFamily="18" charset="0"/>
            </a:endParaRPr>
          </a:p>
        </p:txBody>
      </p:sp>
      <p:sp>
        <p:nvSpPr>
          <p:cNvPr id="143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02AAB9-2270-446F-96B5-F67F6B2AED3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endParaRPr lang="en-US" altLang="en-US">
              <a:latin typeface="Times" pitchFamily="18" charset="0"/>
            </a:endParaRPr>
          </a:p>
        </p:txBody>
      </p:sp>
      <p:sp>
        <p:nvSpPr>
          <p:cNvPr id="16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E958C7-ECCB-4D79-8D18-545940C30BF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endParaRPr lang="en-US" altLang="en-US">
              <a:latin typeface="Times" pitchFamily="18" charset="0"/>
            </a:endParaRPr>
          </a:p>
        </p:txBody>
      </p:sp>
      <p:sp>
        <p:nvSpPr>
          <p:cNvPr id="143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02AAB9-2270-446F-96B5-F67F6B2AED3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endParaRPr lang="en-US" altLang="en-US">
              <a:latin typeface="Times" pitchFamily="18" charset="0"/>
            </a:endParaRPr>
          </a:p>
        </p:txBody>
      </p:sp>
      <p:sp>
        <p:nvSpPr>
          <p:cNvPr id="16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E958C7-ECCB-4D79-8D18-545940C30BF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endParaRPr lang="en-US" altLang="en-US">
              <a:latin typeface="Times" pitchFamily="18" charset="0"/>
            </a:endParaRPr>
          </a:p>
        </p:txBody>
      </p:sp>
      <p:sp>
        <p:nvSpPr>
          <p:cNvPr id="143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02AAB9-2270-446F-96B5-F67F6B2AED3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endParaRPr lang="en-US" altLang="en-US">
              <a:latin typeface="Times" pitchFamily="18" charset="0"/>
            </a:endParaRPr>
          </a:p>
        </p:txBody>
      </p:sp>
      <p:sp>
        <p:nvSpPr>
          <p:cNvPr id="16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5BA82-FEAE-4182-A3E2-5FDA951668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56928D-BF89-4E62-B693-1BCB33B18C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DB30EE-6D19-441A-B5F6-4491248647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366F1F-B829-4811-B8FB-147B3B75E6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FD489-EB92-4383-8ECF-24B8C622C4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A331A-1A57-4B46-B043-3CB9BDF91F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742D3-C7FB-4795-97DB-6695145CAA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C1555-1A03-4DEC-8070-7963DAC173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12984-4CEF-40F9-BDDA-EAB5B48790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1FC88-B4DD-467C-AD7A-240F039D19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B61D6-F1FD-46D5-B0D5-CC001EA9CF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942B8-F998-4A2D-B0C9-AA402814A3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C00000">
                <a:alpha val="68000"/>
              </a:srgbClr>
            </a:gs>
            <a:gs pos="50000">
              <a:schemeClr val="bg1"/>
            </a:gs>
            <a:gs pos="100000">
              <a:srgbClr val="FFFF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596F49-AD47-4575-B6BF-7D1A9467C4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themeOverride" Target="../theme/themeOverride8.xml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themeOverride" Target="../theme/themeOverride9.xml"/><Relationship Id="rId4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7.xml"/><Relationship Id="rId1" Type="http://schemas.openxmlformats.org/officeDocument/2006/relationships/themeOverride" Target="../theme/themeOverride10.xml"/><Relationship Id="rId4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themeOverride" Target="../theme/themeOverride1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2.xml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4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themeOverride" Target="../theme/themeOverride5.xml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3.xml"/><Relationship Id="rId1" Type="http://schemas.openxmlformats.org/officeDocument/2006/relationships/themeOverride" Target="../theme/themeOverride6.xml"/><Relationship Id="rId4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themeOverride" Target="../theme/themeOverride7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PQuestion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r>
              <a:rPr lang="en-US" altLang="en-US" sz="3600" dirty="0"/>
              <a:t>Warm-up:  Determine the slope and y-intercept of y = -2x + 4</a:t>
            </a:r>
          </a:p>
        </p:txBody>
      </p:sp>
      <p:sp>
        <p:nvSpPr>
          <p:cNvPr id="145481" name="CorShape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161925" y="3232150"/>
            <a:ext cx="368300" cy="368300"/>
          </a:xfrm>
          <a:custGeom>
            <a:avLst/>
            <a:gdLst>
              <a:gd name="T0" fmla="*/ 120102246 w 960"/>
              <a:gd name="T1" fmla="*/ 74788586 h 1104"/>
              <a:gd name="T2" fmla="*/ 141296760 w 960"/>
              <a:gd name="T3" fmla="*/ 37394126 h 1104"/>
              <a:gd name="T4" fmla="*/ 84778056 w 960"/>
              <a:gd name="T5" fmla="*/ 0 h 1104"/>
              <a:gd name="T6" fmla="*/ 0 w 960"/>
              <a:gd name="T7" fmla="*/ 101498676 h 1104"/>
              <a:gd name="T8" fmla="*/ 0 w 960"/>
              <a:gd name="T9" fmla="*/ 122866748 h 1104"/>
              <a:gd name="T10" fmla="*/ 91842894 w 960"/>
              <a:gd name="T11" fmla="*/ 37394126 h 1104"/>
              <a:gd name="T12" fmla="*/ 120102246 w 960"/>
              <a:gd name="T13" fmla="*/ 74788586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4000"/>
              <a:t>m = 2; b = 4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/>
              <a:t>m = 4; b = 2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/>
              <a:t>m = -2; b = 4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/>
              <a:t>m = 4; b = -2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8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0">
          <a:gsLst>
            <a:gs pos="0">
              <a:schemeClr val="accent1">
                <a:lumMod val="75000"/>
              </a:schemeClr>
            </a:gs>
            <a:gs pos="50000">
              <a:schemeClr val="bg1"/>
            </a:gs>
            <a:gs pos="100000">
              <a:srgbClr val="FFFF0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  <a:noFill/>
        </p:spPr>
        <p:txBody>
          <a:bodyPr lIns="90487" tIns="44450" rIns="90487" bIns="44450"/>
          <a:lstStyle/>
          <a:p>
            <a:r>
              <a:rPr lang="en-US" altLang="en-US" u="sng"/>
              <a:t>Writing Equations – Type #2</a:t>
            </a:r>
            <a:endParaRPr lang="en-US" alt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066800"/>
            <a:ext cx="8229600" cy="5309659"/>
          </a:xfrm>
          <a:noFill/>
        </p:spPr>
        <p:txBody>
          <a:bodyPr lIns="90487" tIns="44450" rIns="90487" bIns="44450">
            <a:spAutoFit/>
          </a:bodyPr>
          <a:lstStyle/>
          <a:p>
            <a:pPr marL="342900" indent="-342900"/>
            <a:r>
              <a:rPr lang="en-US" altLang="en-US" dirty="0"/>
              <a:t>-2 = -5(4) + b</a:t>
            </a:r>
          </a:p>
          <a:p>
            <a:pPr marL="342900" indent="-342900" algn="l"/>
            <a:r>
              <a:rPr lang="en-US" altLang="en-US" dirty="0"/>
              <a:t>Solve the equation for b</a:t>
            </a:r>
          </a:p>
          <a:p>
            <a:pPr marL="342900" indent="-342900" algn="l"/>
            <a:r>
              <a:rPr lang="en-US" altLang="en-US" dirty="0"/>
              <a:t>				   -2 = -20 + b</a:t>
            </a:r>
          </a:p>
          <a:p>
            <a:pPr marL="342900" indent="-342900" algn="l"/>
            <a:r>
              <a:rPr lang="en-US" altLang="en-US" dirty="0"/>
              <a:t>				  +20  +20</a:t>
            </a:r>
          </a:p>
          <a:p>
            <a:pPr marL="342900" indent="-342900" algn="l"/>
            <a:r>
              <a:rPr lang="en-US" altLang="en-US" dirty="0"/>
              <a:t>                            18 = b</a:t>
            </a:r>
          </a:p>
          <a:p>
            <a:pPr marL="342900" indent="-342900" algn="l"/>
            <a:r>
              <a:rPr lang="en-US" altLang="en-US" dirty="0"/>
              <a:t>To write an equation, you need two things:</a:t>
            </a:r>
          </a:p>
          <a:p>
            <a:pPr marL="342900" indent="-342900" algn="l"/>
            <a:r>
              <a:rPr lang="en-US" altLang="en-US" dirty="0"/>
              <a:t>			slope (m) =</a:t>
            </a:r>
          </a:p>
          <a:p>
            <a:pPr marL="342900" indent="-342900" algn="l"/>
            <a:r>
              <a:rPr lang="en-US" altLang="en-US" dirty="0"/>
              <a:t>			y – intercept (b) =</a:t>
            </a:r>
          </a:p>
          <a:p>
            <a:pPr marL="342900" indent="-342900"/>
            <a:r>
              <a:rPr lang="en-US" altLang="en-US" b="1" dirty="0">
                <a:solidFill>
                  <a:schemeClr val="hlink"/>
                </a:solidFill>
              </a:rPr>
              <a:t>y = -5x + 18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4343400" y="4572000"/>
            <a:ext cx="5485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chemeClr val="hlink"/>
                </a:solidFill>
              </a:rPr>
              <a:t>-5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5334000" y="5135563"/>
            <a:ext cx="6399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chemeClr val="hlink"/>
                </a:solidFill>
              </a:rPr>
              <a:t>18</a:t>
            </a:r>
          </a:p>
        </p:txBody>
      </p:sp>
      <p:sp>
        <p:nvSpPr>
          <p:cNvPr id="120838" name="Line 6"/>
          <p:cNvSpPr>
            <a:spLocks noChangeShapeType="1"/>
          </p:cNvSpPr>
          <p:nvPr/>
        </p:nvSpPr>
        <p:spPr bwMode="auto">
          <a:xfrm flipH="1">
            <a:off x="4343400" y="5029200"/>
            <a:ext cx="1524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0839" name="Line 7"/>
          <p:cNvSpPr>
            <a:spLocks noChangeShapeType="1"/>
          </p:cNvSpPr>
          <p:nvPr/>
        </p:nvSpPr>
        <p:spPr bwMode="auto">
          <a:xfrm flipH="1">
            <a:off x="5410200" y="56388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0841" name="Line 9"/>
          <p:cNvSpPr>
            <a:spLocks noChangeShapeType="1"/>
          </p:cNvSpPr>
          <p:nvPr/>
        </p:nvSpPr>
        <p:spPr bwMode="auto">
          <a:xfrm>
            <a:off x="4114800" y="2362200"/>
            <a:ext cx="0" cy="1600200"/>
          </a:xfrm>
          <a:prstGeom prst="line">
            <a:avLst/>
          </a:prstGeom>
          <a:noFill/>
          <a:ln w="63500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42" name="Line 10"/>
          <p:cNvSpPr>
            <a:spLocks noChangeShapeType="1"/>
          </p:cNvSpPr>
          <p:nvPr/>
        </p:nvSpPr>
        <p:spPr bwMode="auto">
          <a:xfrm>
            <a:off x="3352800" y="3429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/>
      <p:bldP spid="120836" grpId="0"/>
      <p:bldP spid="120837" grpId="0"/>
      <p:bldP spid="120838" grpId="0" animBg="1"/>
      <p:bldP spid="120839" grpId="0" animBg="1"/>
      <p:bldP spid="120841" grpId="0" animBg="1"/>
      <p:bldP spid="1208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0">
          <a:gsLst>
            <a:gs pos="0">
              <a:srgbClr val="92D050"/>
            </a:gs>
            <a:gs pos="50000">
              <a:schemeClr val="bg1"/>
            </a:gs>
            <a:gs pos="100000">
              <a:srgbClr val="FFFF0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  <a:noFill/>
        </p:spPr>
        <p:txBody>
          <a:bodyPr lIns="90487" tIns="44450" rIns="90487" bIns="44450"/>
          <a:lstStyle/>
          <a:p>
            <a:r>
              <a:rPr lang="en-US" altLang="en-US" u="sng"/>
              <a:t>Writing Equations – Type #2</a:t>
            </a:r>
            <a:endParaRPr lang="en-US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066800"/>
            <a:ext cx="8229600" cy="5605124"/>
          </a:xfrm>
          <a:noFill/>
        </p:spPr>
        <p:txBody>
          <a:bodyPr lIns="90487" tIns="44450" rIns="90487" bIns="44450">
            <a:spAutoFit/>
          </a:bodyPr>
          <a:lstStyle/>
          <a:p>
            <a:pPr marL="342900" indent="-342900" algn="l"/>
            <a:r>
              <a:rPr lang="en-US" altLang="en-US" dirty="0"/>
              <a:t>Write an equation of the line that has a slope of 6 and goes through the point (0,4).</a:t>
            </a:r>
          </a:p>
          <a:p>
            <a:pPr marL="342900" indent="-342900" algn="l"/>
            <a:r>
              <a:rPr lang="en-US" altLang="en-US" dirty="0"/>
              <a:t>To write an equation, you need two things:</a:t>
            </a:r>
          </a:p>
          <a:p>
            <a:pPr marL="342900" indent="-342900" algn="l"/>
            <a:r>
              <a:rPr lang="en-US" altLang="en-US" dirty="0"/>
              <a:t>			slope (m) =</a:t>
            </a:r>
          </a:p>
          <a:p>
            <a:pPr marL="342900" indent="-342900" algn="l"/>
            <a:r>
              <a:rPr lang="en-US" altLang="en-US" dirty="0"/>
              <a:t>			y – intercept (b) =</a:t>
            </a:r>
          </a:p>
          <a:p>
            <a:pPr marL="342900" indent="-342900" algn="l"/>
            <a:r>
              <a:rPr lang="en-US" altLang="en-US" dirty="0"/>
              <a:t>We have to find the y-intercept!! Plug in the slope and ordered pair into </a:t>
            </a:r>
            <a:br>
              <a:rPr lang="en-US" altLang="en-US" dirty="0"/>
            </a:br>
            <a:r>
              <a:rPr lang="en-US" altLang="en-US" dirty="0"/>
              <a:t>			y = </a:t>
            </a:r>
            <a:r>
              <a:rPr lang="en-US" altLang="en-US" dirty="0" err="1"/>
              <a:t>mx</a:t>
            </a:r>
            <a:r>
              <a:rPr lang="en-US" altLang="en-US" dirty="0"/>
              <a:t> + b</a:t>
            </a:r>
          </a:p>
          <a:p>
            <a:pPr marL="342900" indent="-342900"/>
            <a:endParaRPr lang="en-US" altLang="en-US" dirty="0"/>
          </a:p>
          <a:p>
            <a:pPr marL="342900" indent="-342900" algn="l"/>
            <a:r>
              <a:rPr lang="en-US" altLang="en-US" b="1" dirty="0">
                <a:solidFill>
                  <a:schemeClr val="hlink"/>
                </a:solidFill>
              </a:rPr>
              <a:t>                        4 </a:t>
            </a:r>
            <a:r>
              <a:rPr lang="en-US" altLang="en-US" b="1" dirty="0"/>
              <a:t>= </a:t>
            </a:r>
            <a:r>
              <a:rPr lang="en-US" altLang="en-US" b="1" dirty="0">
                <a:solidFill>
                  <a:schemeClr val="hlink"/>
                </a:solidFill>
              </a:rPr>
              <a:t>6(0) </a:t>
            </a:r>
            <a:r>
              <a:rPr lang="en-US" altLang="en-US" b="1" dirty="0"/>
              <a:t>+ b</a:t>
            </a:r>
            <a:endParaRPr lang="en-US" altLang="en-US" dirty="0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4267200" y="2697163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5327650" y="3306763"/>
            <a:ext cx="793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chemeClr val="hlink"/>
                </a:solidFill>
              </a:rPr>
              <a:t>???</a:t>
            </a:r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>
            <a:off x="3257550" y="539115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>
            <a:off x="3943350" y="539115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8792" name="Line 8"/>
          <p:cNvSpPr>
            <a:spLocks noChangeShapeType="1"/>
          </p:cNvSpPr>
          <p:nvPr/>
        </p:nvSpPr>
        <p:spPr bwMode="auto">
          <a:xfrm>
            <a:off x="4248150" y="539115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autoUpdateAnimBg="0"/>
      <p:bldP spid="118788" grpId="0"/>
      <p:bldP spid="118789" grpId="0"/>
      <p:bldP spid="118790" grpId="0" animBg="1"/>
      <p:bldP spid="118791" grpId="0" animBg="1"/>
      <p:bldP spid="1187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0">
          <a:gsLst>
            <a:gs pos="0">
              <a:srgbClr val="92D050"/>
            </a:gs>
            <a:gs pos="50000">
              <a:schemeClr val="bg1"/>
            </a:gs>
            <a:gs pos="100000">
              <a:srgbClr val="FFFF0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  <a:noFill/>
        </p:spPr>
        <p:txBody>
          <a:bodyPr lIns="90487" tIns="44450" rIns="90487" bIns="44450"/>
          <a:lstStyle/>
          <a:p>
            <a:r>
              <a:rPr lang="en-US" altLang="en-US" u="sng" dirty="0"/>
              <a:t>Writing Equations – Type #2</a:t>
            </a:r>
            <a:endParaRPr lang="en-US" alt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066800"/>
            <a:ext cx="8229600" cy="5309659"/>
          </a:xfrm>
          <a:noFill/>
        </p:spPr>
        <p:txBody>
          <a:bodyPr lIns="90487" tIns="44450" rIns="90487" bIns="44450">
            <a:spAutoFit/>
          </a:bodyPr>
          <a:lstStyle/>
          <a:p>
            <a:pPr marL="342900" indent="-342900"/>
            <a:r>
              <a:rPr lang="en-US" altLang="en-US" dirty="0"/>
              <a:t>4 = 6(0) + b</a:t>
            </a:r>
          </a:p>
          <a:p>
            <a:pPr marL="342900" indent="-342900" algn="l"/>
            <a:r>
              <a:rPr lang="en-US" altLang="en-US" dirty="0"/>
              <a:t>Solve the equation for b</a:t>
            </a:r>
          </a:p>
          <a:p>
            <a:pPr marL="342900" indent="-342900" algn="l"/>
            <a:r>
              <a:rPr lang="en-US" altLang="en-US" dirty="0"/>
              <a:t>				   4 = 0 + b</a:t>
            </a:r>
          </a:p>
          <a:p>
            <a:pPr marL="342900" indent="-342900" algn="l"/>
            <a:r>
              <a:rPr lang="en-US" altLang="en-US" dirty="0"/>
              <a:t>				   4 = b</a:t>
            </a:r>
          </a:p>
          <a:p>
            <a:pPr marL="342900" indent="-342900" algn="l"/>
            <a:endParaRPr lang="en-US" altLang="en-US" dirty="0"/>
          </a:p>
          <a:p>
            <a:pPr marL="342900" indent="-342900" algn="l"/>
            <a:r>
              <a:rPr lang="en-US" altLang="en-US" dirty="0"/>
              <a:t>To write an equation, you need two things:</a:t>
            </a:r>
          </a:p>
          <a:p>
            <a:pPr marL="342900" indent="-342900" algn="l"/>
            <a:r>
              <a:rPr lang="en-US" altLang="en-US" dirty="0"/>
              <a:t>			slope (m) =</a:t>
            </a:r>
          </a:p>
          <a:p>
            <a:pPr marL="342900" indent="-342900" algn="l"/>
            <a:r>
              <a:rPr lang="en-US" altLang="en-US" dirty="0"/>
              <a:t>			y – intercept (b) =</a:t>
            </a:r>
          </a:p>
          <a:p>
            <a:pPr marL="342900" indent="-342900"/>
            <a:r>
              <a:rPr lang="en-US" altLang="en-US" b="1" dirty="0">
                <a:solidFill>
                  <a:schemeClr val="hlink"/>
                </a:solidFill>
              </a:rPr>
              <a:t>y = 6x + 4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4343400" y="4572000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5334000" y="5135563"/>
            <a:ext cx="5261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chemeClr val="hlink"/>
                </a:solidFill>
              </a:rPr>
              <a:t> 4</a:t>
            </a:r>
          </a:p>
        </p:txBody>
      </p:sp>
      <p:sp>
        <p:nvSpPr>
          <p:cNvPr id="120838" name="Line 6"/>
          <p:cNvSpPr>
            <a:spLocks noChangeShapeType="1"/>
          </p:cNvSpPr>
          <p:nvPr/>
        </p:nvSpPr>
        <p:spPr bwMode="auto">
          <a:xfrm flipH="1">
            <a:off x="4437063" y="5029200"/>
            <a:ext cx="58737" cy="815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0839" name="Line 7"/>
          <p:cNvSpPr>
            <a:spLocks noChangeShapeType="1"/>
          </p:cNvSpPr>
          <p:nvPr/>
        </p:nvSpPr>
        <p:spPr bwMode="auto">
          <a:xfrm flipH="1">
            <a:off x="5280025" y="56388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19800" y="1447800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Revisit the point that was given: (0,4).  What do you notice?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9800" y="4876800"/>
            <a:ext cx="297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When the x is zero, the y is the y-intercept!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/>
      <p:bldP spid="120836" grpId="0"/>
      <p:bldP spid="120837" grpId="0"/>
      <p:bldP spid="120838" grpId="0" animBg="1"/>
      <p:bldP spid="120839" grpId="0" animBg="1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  <a:noFill/>
        </p:spPr>
        <p:txBody>
          <a:bodyPr lIns="90487" tIns="44450" rIns="90487" bIns="44450"/>
          <a:lstStyle/>
          <a:p>
            <a:r>
              <a:rPr lang="en-US" altLang="en-US" u="sng"/>
              <a:t>Writing Equations – Type #2</a:t>
            </a:r>
            <a:endParaRPr lang="en-US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066800"/>
            <a:ext cx="8382000" cy="5605124"/>
          </a:xfrm>
          <a:noFill/>
        </p:spPr>
        <p:txBody>
          <a:bodyPr wrap="square" lIns="90487" tIns="44450" rIns="90487" bIns="44450">
            <a:spAutoFit/>
          </a:bodyPr>
          <a:lstStyle/>
          <a:p>
            <a:pPr marL="342900" indent="-342900" algn="l"/>
            <a:r>
              <a:rPr lang="en-US" altLang="en-US" dirty="0"/>
              <a:t>Write an equation of the line that has a slope of -2 and goes through the point (0,-1).</a:t>
            </a:r>
          </a:p>
          <a:p>
            <a:pPr marL="342900" indent="-342900" algn="l"/>
            <a:r>
              <a:rPr lang="en-US" altLang="en-US" dirty="0"/>
              <a:t>To write an equation, you need two things:</a:t>
            </a:r>
          </a:p>
          <a:p>
            <a:pPr marL="342900" indent="-342900" algn="l"/>
            <a:r>
              <a:rPr lang="en-US" altLang="en-US" dirty="0"/>
              <a:t>			slope (m) =</a:t>
            </a:r>
          </a:p>
          <a:p>
            <a:pPr marL="342900" indent="-342900" algn="l"/>
            <a:r>
              <a:rPr lang="en-US" altLang="en-US" dirty="0"/>
              <a:t>			y – intercept (b) =</a:t>
            </a:r>
          </a:p>
          <a:p>
            <a:pPr marL="342900" indent="-342900" algn="l"/>
            <a:r>
              <a:rPr lang="en-US" altLang="en-US" dirty="0"/>
              <a:t>We have to find the y-intercept!! Plug in the slope and ordered pair into </a:t>
            </a:r>
            <a:br>
              <a:rPr lang="en-US" altLang="en-US" dirty="0"/>
            </a:br>
            <a:r>
              <a:rPr lang="en-US" altLang="en-US" dirty="0"/>
              <a:t>			y = </a:t>
            </a:r>
            <a:r>
              <a:rPr lang="en-US" altLang="en-US" dirty="0" err="1"/>
              <a:t>mx</a:t>
            </a:r>
            <a:r>
              <a:rPr lang="en-US" altLang="en-US" dirty="0"/>
              <a:t> + b</a:t>
            </a:r>
          </a:p>
          <a:p>
            <a:pPr marL="342900" indent="-342900"/>
            <a:endParaRPr lang="en-US" altLang="en-US" dirty="0"/>
          </a:p>
          <a:p>
            <a:pPr marL="342900" indent="-342900" algn="l"/>
            <a:r>
              <a:rPr lang="en-US" altLang="en-US" b="1" dirty="0">
                <a:solidFill>
                  <a:schemeClr val="hlink"/>
                </a:solidFill>
              </a:rPr>
              <a:t>                        </a:t>
            </a:r>
            <a:r>
              <a:rPr lang="en-US" altLang="en-US" b="1" dirty="0"/>
              <a:t>y</a:t>
            </a:r>
            <a:r>
              <a:rPr lang="en-US" altLang="en-US" b="1" dirty="0">
                <a:solidFill>
                  <a:schemeClr val="hlink"/>
                </a:solidFill>
              </a:rPr>
              <a:t> </a:t>
            </a:r>
            <a:r>
              <a:rPr lang="en-US" altLang="en-US" b="1" dirty="0"/>
              <a:t>= </a:t>
            </a:r>
            <a:r>
              <a:rPr lang="en-US" altLang="en-US" b="1" dirty="0">
                <a:solidFill>
                  <a:schemeClr val="hlink"/>
                </a:solidFill>
              </a:rPr>
              <a:t>-2</a:t>
            </a:r>
            <a:r>
              <a:rPr lang="en-US" altLang="en-US" b="1" dirty="0"/>
              <a:t>x</a:t>
            </a:r>
            <a:r>
              <a:rPr lang="en-US" altLang="en-US" b="1" dirty="0">
                <a:solidFill>
                  <a:schemeClr val="hlink"/>
                </a:solidFill>
              </a:rPr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- 1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4267200" y="2697163"/>
            <a:ext cx="5485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chemeClr val="hlink"/>
                </a:solidFill>
              </a:rPr>
              <a:t>-2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5327650" y="3306763"/>
            <a:ext cx="6623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chemeClr val="hlink"/>
                </a:solidFill>
              </a:rPr>
              <a:t> -1</a:t>
            </a:r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>
            <a:off x="3257550" y="539115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>
            <a:off x="3943350" y="539115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8792" name="Line 8"/>
          <p:cNvSpPr>
            <a:spLocks noChangeShapeType="1"/>
          </p:cNvSpPr>
          <p:nvPr/>
        </p:nvSpPr>
        <p:spPr bwMode="auto">
          <a:xfrm>
            <a:off x="4248150" y="539115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autoUpdateAnimBg="0"/>
      <p:bldP spid="118788" grpId="0"/>
      <p:bldP spid="118789" grpId="0"/>
      <p:bldP spid="118790" grpId="0" animBg="1"/>
      <p:bldP spid="118791" grpId="0" animBg="1"/>
      <p:bldP spid="1187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828432"/>
          </a:xfrm>
          <a:noFill/>
        </p:spPr>
        <p:txBody>
          <a:bodyPr lIns="90487" tIns="44450" rIns="90487" bIns="44450">
            <a:spAutoFit/>
          </a:bodyPr>
          <a:lstStyle/>
          <a:p>
            <a:r>
              <a:rPr lang="en-US" altLang="en-US" sz="4800" b="1" dirty="0"/>
              <a:t>Writing Equation of a Line</a:t>
            </a:r>
            <a:endParaRPr lang="en-US" altLang="en-US" sz="4800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1828800"/>
            <a:ext cx="8686800" cy="11731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 anchor="ctr"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altLang="en-US" sz="3200" dirty="0">
                <a:latin typeface="Times New Roman" pitchFamily="18" charset="0"/>
              </a:rPr>
              <a:t>Objective:</a:t>
            </a:r>
          </a:p>
          <a:p>
            <a:pPr marL="457200" indent="-457200">
              <a:spcBef>
                <a:spcPct val="20000"/>
              </a:spcBef>
            </a:pPr>
            <a:r>
              <a:rPr lang="en-US" altLang="en-US" sz="3200" dirty="0">
                <a:latin typeface="Times New Roman" pitchFamily="18" charset="0"/>
              </a:rPr>
              <a:t>write equation of a line in slope-intercept form.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  <a:noFill/>
        </p:spPr>
        <p:txBody>
          <a:bodyPr lIns="90487" tIns="44450" rIns="90487" bIns="44450"/>
          <a:lstStyle/>
          <a:p>
            <a:endParaRPr lang="en-US" alt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2921313"/>
          </a:xfrm>
          <a:noFill/>
        </p:spPr>
        <p:txBody>
          <a:bodyPr lIns="90487" tIns="44450" rIns="90487" bIns="44450">
            <a:spAutoFit/>
          </a:bodyPr>
          <a:lstStyle/>
          <a:p>
            <a:pPr marL="342900" indent="-342900"/>
            <a:r>
              <a:rPr lang="en-US" altLang="en-US" sz="4000" b="1" u="sng" dirty="0"/>
              <a:t>Slope – Intercept Form</a:t>
            </a:r>
          </a:p>
          <a:p>
            <a:pPr marL="342900" indent="-342900"/>
            <a:r>
              <a:rPr lang="en-US" altLang="en-US" sz="4000" b="1" dirty="0">
                <a:solidFill>
                  <a:srgbClr val="00279F"/>
                </a:solidFill>
              </a:rPr>
              <a:t>y = </a:t>
            </a:r>
            <a:r>
              <a:rPr lang="en-US" altLang="en-US" sz="4000" b="1" dirty="0" err="1">
                <a:solidFill>
                  <a:srgbClr val="00279F"/>
                </a:solidFill>
              </a:rPr>
              <a:t>mx</a:t>
            </a:r>
            <a:r>
              <a:rPr lang="en-US" altLang="en-US" sz="4000" b="1" dirty="0">
                <a:solidFill>
                  <a:srgbClr val="00279F"/>
                </a:solidFill>
              </a:rPr>
              <a:t> + b</a:t>
            </a:r>
          </a:p>
          <a:p>
            <a:pPr marL="342900" indent="-342900"/>
            <a:r>
              <a:rPr lang="en-US" altLang="en-US" sz="4000" b="1" dirty="0">
                <a:solidFill>
                  <a:srgbClr val="00279F"/>
                </a:solidFill>
              </a:rPr>
              <a:t>m</a:t>
            </a:r>
            <a:r>
              <a:rPr lang="en-US" altLang="en-US" sz="4000" dirty="0"/>
              <a:t> represents the slope </a:t>
            </a:r>
          </a:p>
          <a:p>
            <a:pPr marL="342900" indent="-342900"/>
            <a:r>
              <a:rPr lang="en-US" altLang="en-US" sz="4000" b="1" dirty="0">
                <a:solidFill>
                  <a:srgbClr val="00279F"/>
                </a:solidFill>
              </a:rPr>
              <a:t>b</a:t>
            </a:r>
            <a:r>
              <a:rPr lang="en-US" altLang="en-US" sz="4000" dirty="0"/>
              <a:t> represents the y-intercept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914400"/>
          </a:xfrm>
          <a:noFill/>
        </p:spPr>
        <p:txBody>
          <a:bodyPr lIns="90487" tIns="44450" rIns="90487" bIns="44450"/>
          <a:lstStyle/>
          <a:p>
            <a:r>
              <a:rPr lang="en-US" altLang="en-US" u="sng"/>
              <a:t>Writing Equations</a:t>
            </a:r>
            <a:endParaRPr lang="en-US" alt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600200"/>
            <a:ext cx="8229600" cy="3413125"/>
          </a:xfrm>
          <a:noFill/>
        </p:spPr>
        <p:txBody>
          <a:bodyPr lIns="90487" tIns="44450" rIns="90487" bIns="44450">
            <a:spAutoFit/>
          </a:bodyPr>
          <a:lstStyle/>
          <a:p>
            <a:pPr marL="342900" indent="-342900" algn="l"/>
            <a:r>
              <a:rPr lang="en-US" altLang="en-US" sz="4000"/>
              <a:t>When asked to write an equation, you need to know </a:t>
            </a:r>
            <a:r>
              <a:rPr lang="en-US" altLang="en-US" sz="4000" b="1"/>
              <a:t>two things – slope (m) and y-intercept (b).</a:t>
            </a:r>
          </a:p>
          <a:p>
            <a:pPr marL="342900" indent="-342900" algn="l"/>
            <a:endParaRPr lang="en-US" altLang="en-US" sz="4000" b="1"/>
          </a:p>
          <a:p>
            <a:pPr marL="342900" indent="-342900" algn="l"/>
            <a:endParaRPr lang="en-US" altLang="en-US" sz="4000" b="1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  <a:noFill/>
        </p:spPr>
        <p:txBody>
          <a:bodyPr lIns="90487" tIns="44450" rIns="90487" bIns="44450"/>
          <a:lstStyle/>
          <a:p>
            <a:r>
              <a:rPr lang="en-US" altLang="en-US" u="sng"/>
              <a:t>Writing Equations – Type #1</a:t>
            </a:r>
            <a:endParaRPr lang="en-US" alt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066800"/>
            <a:ext cx="8229600" cy="5088060"/>
          </a:xfrm>
          <a:noFill/>
        </p:spPr>
        <p:txBody>
          <a:bodyPr lIns="90487" tIns="44450" rIns="90487" bIns="44450">
            <a:spAutoFit/>
          </a:bodyPr>
          <a:lstStyle/>
          <a:p>
            <a:pPr marL="342900" indent="-342900" algn="l"/>
            <a:r>
              <a:rPr lang="en-US" altLang="en-US" sz="2800" dirty="0"/>
              <a:t>Write an equation in slope-intercept form of the line that has a slope of 2 and a y-intercept of 6.</a:t>
            </a:r>
          </a:p>
          <a:p>
            <a:pPr marL="342900" indent="-342900" algn="l"/>
            <a:r>
              <a:rPr lang="en-US" altLang="en-US" sz="2800" dirty="0"/>
              <a:t>To write an equation, you need two things:</a:t>
            </a:r>
          </a:p>
          <a:p>
            <a:pPr marL="342900" indent="-342900" algn="l"/>
            <a:r>
              <a:rPr lang="en-US" altLang="en-US" sz="2800" dirty="0"/>
              <a:t>			slope (m) =</a:t>
            </a:r>
          </a:p>
          <a:p>
            <a:pPr marL="342900" indent="-342900" algn="l"/>
            <a:r>
              <a:rPr lang="en-US" altLang="en-US" sz="2800" dirty="0"/>
              <a:t>			y – intercept (b) =</a:t>
            </a:r>
          </a:p>
          <a:p>
            <a:pPr marL="342900" indent="-342900"/>
            <a:r>
              <a:rPr lang="en-US" altLang="en-US" sz="2800" dirty="0"/>
              <a:t>We have both!! Plug them into slope-intercept form</a:t>
            </a:r>
          </a:p>
          <a:p>
            <a:pPr marL="342900" indent="-342900"/>
            <a:r>
              <a:rPr lang="en-US" altLang="en-US" sz="2800" dirty="0"/>
              <a:t>y = </a:t>
            </a:r>
            <a:r>
              <a:rPr lang="en-US" altLang="en-US" sz="2800" dirty="0" err="1"/>
              <a:t>mx</a:t>
            </a:r>
            <a:r>
              <a:rPr lang="en-US" altLang="en-US" sz="2800" dirty="0"/>
              <a:t> + b</a:t>
            </a:r>
          </a:p>
          <a:p>
            <a:pPr marL="342900" indent="-342900"/>
            <a:endParaRPr lang="en-US" altLang="en-US" sz="2800" dirty="0"/>
          </a:p>
          <a:p>
            <a:pPr marL="342900" indent="-342900"/>
            <a:endParaRPr lang="en-US" altLang="en-US" sz="2800" dirty="0"/>
          </a:p>
          <a:p>
            <a:pPr marL="342900" indent="-342900"/>
            <a:r>
              <a:rPr lang="en-US" altLang="en-US" sz="2800" b="1" dirty="0">
                <a:solidFill>
                  <a:schemeClr val="hlink"/>
                </a:solidFill>
              </a:rPr>
              <a:t>y = 2x + 6</a:t>
            </a:r>
            <a:endParaRPr lang="en-US" altLang="en-US" sz="2800" dirty="0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4191000" y="2514600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5181600" y="2971800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115718" name="Line 6"/>
          <p:cNvSpPr>
            <a:spLocks noChangeShapeType="1"/>
          </p:cNvSpPr>
          <p:nvPr/>
        </p:nvSpPr>
        <p:spPr bwMode="auto">
          <a:xfrm>
            <a:off x="4419600" y="47244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5719" name="Line 7"/>
          <p:cNvSpPr>
            <a:spLocks noChangeShapeType="1"/>
          </p:cNvSpPr>
          <p:nvPr/>
        </p:nvSpPr>
        <p:spPr bwMode="auto">
          <a:xfrm>
            <a:off x="5257800" y="47244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  <p:bldP spid="115716" grpId="0"/>
      <p:bldP spid="115717" grpId="0"/>
      <p:bldP spid="115718" grpId="0" animBg="1"/>
      <p:bldP spid="1157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PQuestion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z="4000"/>
              <a:t>Write the equation of a line that has a y-intercept of -3 and a slope of -4.</a:t>
            </a:r>
          </a:p>
        </p:txBody>
      </p:sp>
      <p:sp>
        <p:nvSpPr>
          <p:cNvPr id="10243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4000"/>
              <a:t>y = -3x – 4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/>
              <a:t>y = -4x – 3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/>
              <a:t>y = -3x + 4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000"/>
              <a:t>y = -4x + 3</a:t>
            </a:r>
          </a:p>
        </p:txBody>
      </p:sp>
      <p:sp>
        <p:nvSpPr>
          <p:cNvPr id="117872" name="CorShape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161925" y="2500313"/>
            <a:ext cx="368300" cy="368300"/>
          </a:xfrm>
          <a:custGeom>
            <a:avLst/>
            <a:gdLst>
              <a:gd name="T0" fmla="*/ 120102246 w 960"/>
              <a:gd name="T1" fmla="*/ 74788586 h 1104"/>
              <a:gd name="T2" fmla="*/ 141296760 w 960"/>
              <a:gd name="T3" fmla="*/ 37394126 h 1104"/>
              <a:gd name="T4" fmla="*/ 84778056 w 960"/>
              <a:gd name="T5" fmla="*/ 0 h 1104"/>
              <a:gd name="T6" fmla="*/ 0 w 960"/>
              <a:gd name="T7" fmla="*/ 101498676 h 1104"/>
              <a:gd name="T8" fmla="*/ 0 w 960"/>
              <a:gd name="T9" fmla="*/ 122866748 h 1104"/>
              <a:gd name="T10" fmla="*/ 91842894 w 960"/>
              <a:gd name="T11" fmla="*/ 37394126 h 1104"/>
              <a:gd name="T12" fmla="*/ 120102246 w 960"/>
              <a:gd name="T13" fmla="*/ 74788586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  <a:noFill/>
        </p:spPr>
        <p:txBody>
          <a:bodyPr lIns="90487" tIns="44450" rIns="90487" bIns="44450"/>
          <a:lstStyle/>
          <a:p>
            <a:r>
              <a:rPr lang="en-US" altLang="en-US" u="sng"/>
              <a:t>Writing Equations – Type #2</a:t>
            </a:r>
            <a:endParaRPr lang="en-US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066800"/>
            <a:ext cx="8229600" cy="5543550"/>
          </a:xfrm>
          <a:noFill/>
        </p:spPr>
        <p:txBody>
          <a:bodyPr lIns="90487" tIns="44450" rIns="90487" bIns="44450">
            <a:spAutoFit/>
          </a:bodyPr>
          <a:lstStyle/>
          <a:p>
            <a:pPr marL="342900" indent="-342900" algn="l"/>
            <a:r>
              <a:rPr lang="en-US" altLang="en-US"/>
              <a:t>Write an equation of the line that has a slope of 3 and goes through the point (2,1).</a:t>
            </a:r>
          </a:p>
          <a:p>
            <a:pPr marL="342900" indent="-342900" algn="l"/>
            <a:r>
              <a:rPr lang="en-US" altLang="en-US"/>
              <a:t>To write an equation, you need two things:</a:t>
            </a:r>
          </a:p>
          <a:p>
            <a:pPr marL="342900" indent="-342900" algn="l"/>
            <a:r>
              <a:rPr lang="en-US" altLang="en-US"/>
              <a:t>			slope (m) =</a:t>
            </a:r>
          </a:p>
          <a:p>
            <a:pPr marL="342900" indent="-342900" algn="l"/>
            <a:r>
              <a:rPr lang="en-US" altLang="en-US"/>
              <a:t>			y – intercept (b) =</a:t>
            </a:r>
          </a:p>
          <a:p>
            <a:pPr marL="342900" indent="-342900" algn="l"/>
            <a:r>
              <a:rPr lang="en-US" altLang="en-US"/>
              <a:t>We have to find the y-intercept!! Plug in the slope and ordered pair into </a:t>
            </a:r>
            <a:br>
              <a:rPr lang="en-US" altLang="en-US"/>
            </a:br>
            <a:r>
              <a:rPr lang="en-US" altLang="en-US"/>
              <a:t>			y = mx + b</a:t>
            </a:r>
          </a:p>
          <a:p>
            <a:pPr marL="342900" indent="-342900"/>
            <a:endParaRPr lang="en-US" altLang="en-US"/>
          </a:p>
          <a:p>
            <a:pPr marL="342900" indent="-342900" algn="l"/>
            <a:r>
              <a:rPr lang="en-US" altLang="en-US" b="1">
                <a:solidFill>
                  <a:schemeClr val="hlink"/>
                </a:solidFill>
              </a:rPr>
              <a:t>                          1 </a:t>
            </a:r>
            <a:r>
              <a:rPr lang="en-US" altLang="en-US" b="1"/>
              <a:t>= </a:t>
            </a:r>
            <a:r>
              <a:rPr lang="en-US" altLang="en-US" b="1">
                <a:solidFill>
                  <a:schemeClr val="hlink"/>
                </a:solidFill>
              </a:rPr>
              <a:t>3(2) </a:t>
            </a:r>
            <a:r>
              <a:rPr lang="en-US" altLang="en-US" b="1"/>
              <a:t>+ b</a:t>
            </a:r>
            <a:endParaRPr lang="en-US" altLang="en-US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4267200" y="26971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5327650" y="3306763"/>
            <a:ext cx="793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chemeClr val="hlink"/>
                </a:solidFill>
              </a:rPr>
              <a:t>???</a:t>
            </a:r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>
            <a:off x="3257550" y="539115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>
            <a:off x="3943350" y="539115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8792" name="Line 8"/>
          <p:cNvSpPr>
            <a:spLocks noChangeShapeType="1"/>
          </p:cNvSpPr>
          <p:nvPr/>
        </p:nvSpPr>
        <p:spPr bwMode="auto">
          <a:xfrm>
            <a:off x="4248150" y="539115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autoUpdateAnimBg="0"/>
      <p:bldP spid="118788" grpId="0"/>
      <p:bldP spid="118789" grpId="0"/>
      <p:bldP spid="118790" grpId="0" animBg="1"/>
      <p:bldP spid="118791" grpId="0" animBg="1"/>
      <p:bldP spid="11879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  <a:noFill/>
        </p:spPr>
        <p:txBody>
          <a:bodyPr lIns="90487" tIns="44450" rIns="90487" bIns="44450"/>
          <a:lstStyle/>
          <a:p>
            <a:r>
              <a:rPr lang="en-US" altLang="en-US" u="sng"/>
              <a:t>Writing Equations – Type #2</a:t>
            </a:r>
            <a:endParaRPr lang="en-US" alt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066800"/>
            <a:ext cx="8229600" cy="5249863"/>
          </a:xfrm>
          <a:noFill/>
        </p:spPr>
        <p:txBody>
          <a:bodyPr lIns="90487" tIns="44450" rIns="90487" bIns="44450">
            <a:spAutoFit/>
          </a:bodyPr>
          <a:lstStyle/>
          <a:p>
            <a:pPr marL="342900" indent="-342900"/>
            <a:r>
              <a:rPr lang="en-US" altLang="en-US"/>
              <a:t>1 = 3(2) + b</a:t>
            </a:r>
          </a:p>
          <a:p>
            <a:pPr marL="342900" indent="-342900" algn="l"/>
            <a:r>
              <a:rPr lang="en-US" altLang="en-US"/>
              <a:t>Solve the equation for b</a:t>
            </a:r>
          </a:p>
          <a:p>
            <a:pPr marL="342900" indent="-342900" algn="l"/>
            <a:r>
              <a:rPr lang="en-US" altLang="en-US"/>
              <a:t>				   1 = 6 + b</a:t>
            </a:r>
          </a:p>
          <a:p>
            <a:pPr marL="342900" indent="-342900" algn="l"/>
            <a:r>
              <a:rPr lang="en-US" altLang="en-US"/>
              <a:t>				  -6   -6</a:t>
            </a:r>
          </a:p>
          <a:p>
            <a:pPr marL="342900" indent="-342900" algn="l"/>
            <a:r>
              <a:rPr lang="en-US" altLang="en-US"/>
              <a:t>                             -5 = b</a:t>
            </a:r>
          </a:p>
          <a:p>
            <a:pPr marL="342900" indent="-342900" algn="l"/>
            <a:r>
              <a:rPr lang="en-US" altLang="en-US"/>
              <a:t>To write an equation, you need two things:</a:t>
            </a:r>
          </a:p>
          <a:p>
            <a:pPr marL="342900" indent="-342900" algn="l"/>
            <a:r>
              <a:rPr lang="en-US" altLang="en-US"/>
              <a:t>			slope (m) =</a:t>
            </a:r>
          </a:p>
          <a:p>
            <a:pPr marL="342900" indent="-342900" algn="l"/>
            <a:r>
              <a:rPr lang="en-US" altLang="en-US"/>
              <a:t>			y – intercept (b) =</a:t>
            </a:r>
          </a:p>
          <a:p>
            <a:pPr marL="342900" indent="-342900"/>
            <a:r>
              <a:rPr lang="en-US" altLang="en-US" b="1">
                <a:solidFill>
                  <a:schemeClr val="hlink"/>
                </a:solidFill>
              </a:rPr>
              <a:t>y = 3x - 5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4343400" y="45720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5334000" y="5135563"/>
            <a:ext cx="5222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chemeClr val="hlink"/>
                </a:solidFill>
              </a:rPr>
              <a:t>-5</a:t>
            </a:r>
          </a:p>
        </p:txBody>
      </p:sp>
      <p:sp>
        <p:nvSpPr>
          <p:cNvPr id="120838" name="Line 6"/>
          <p:cNvSpPr>
            <a:spLocks noChangeShapeType="1"/>
          </p:cNvSpPr>
          <p:nvPr/>
        </p:nvSpPr>
        <p:spPr bwMode="auto">
          <a:xfrm flipH="1">
            <a:off x="4437063" y="5029200"/>
            <a:ext cx="58737" cy="815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0839" name="Line 7"/>
          <p:cNvSpPr>
            <a:spLocks noChangeShapeType="1"/>
          </p:cNvSpPr>
          <p:nvPr/>
        </p:nvSpPr>
        <p:spPr bwMode="auto">
          <a:xfrm flipH="1">
            <a:off x="5280025" y="56388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0841" name="Line 9"/>
          <p:cNvSpPr>
            <a:spLocks noChangeShapeType="1"/>
          </p:cNvSpPr>
          <p:nvPr/>
        </p:nvSpPr>
        <p:spPr bwMode="auto">
          <a:xfrm>
            <a:off x="3962400" y="2362200"/>
            <a:ext cx="0" cy="1600200"/>
          </a:xfrm>
          <a:prstGeom prst="line">
            <a:avLst/>
          </a:prstGeom>
          <a:noFill/>
          <a:ln w="63500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42" name="Line 10"/>
          <p:cNvSpPr>
            <a:spLocks noChangeShapeType="1"/>
          </p:cNvSpPr>
          <p:nvPr/>
        </p:nvSpPr>
        <p:spPr bwMode="auto">
          <a:xfrm>
            <a:off x="3352800" y="3429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/>
      <p:bldP spid="120836" grpId="0"/>
      <p:bldP spid="120837" grpId="0"/>
      <p:bldP spid="120838" grpId="0" animBg="1"/>
      <p:bldP spid="120839" grpId="0" animBg="1"/>
      <p:bldP spid="120841" grpId="0" animBg="1"/>
      <p:bldP spid="1208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0">
          <a:gsLst>
            <a:gs pos="0">
              <a:schemeClr val="accent1">
                <a:lumMod val="75000"/>
              </a:schemeClr>
            </a:gs>
            <a:gs pos="50000">
              <a:schemeClr val="bg1"/>
            </a:gs>
            <a:gs pos="100000">
              <a:srgbClr val="FFC00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  <a:noFill/>
        </p:spPr>
        <p:txBody>
          <a:bodyPr lIns="90487" tIns="44450" rIns="90487" bIns="44450"/>
          <a:lstStyle/>
          <a:p>
            <a:r>
              <a:rPr lang="en-US" altLang="en-US" u="sng" dirty="0"/>
              <a:t>Writing Equations – Type #2</a:t>
            </a:r>
            <a:endParaRPr lang="en-US" alt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066800"/>
            <a:ext cx="8534400" cy="5605124"/>
          </a:xfrm>
          <a:noFill/>
        </p:spPr>
        <p:txBody>
          <a:bodyPr wrap="square" lIns="90487" tIns="44450" rIns="90487" bIns="44450">
            <a:spAutoFit/>
          </a:bodyPr>
          <a:lstStyle/>
          <a:p>
            <a:pPr marL="342900" indent="-342900" algn="l"/>
            <a:r>
              <a:rPr lang="en-US" altLang="en-US" dirty="0"/>
              <a:t>Write an equation of the line that has a slope of -5 and goes through the point (4,-2).</a:t>
            </a:r>
          </a:p>
          <a:p>
            <a:pPr marL="342900" indent="-342900" algn="l"/>
            <a:r>
              <a:rPr lang="en-US" altLang="en-US" dirty="0"/>
              <a:t>To write an equation, you need two things:</a:t>
            </a:r>
          </a:p>
          <a:p>
            <a:pPr marL="342900" indent="-342900" algn="l"/>
            <a:r>
              <a:rPr lang="en-US" altLang="en-US" dirty="0"/>
              <a:t>			slope (m) =</a:t>
            </a:r>
          </a:p>
          <a:p>
            <a:pPr marL="342900" indent="-342900" algn="l"/>
            <a:r>
              <a:rPr lang="en-US" altLang="en-US" dirty="0"/>
              <a:t>			y – intercept (b) =</a:t>
            </a:r>
          </a:p>
          <a:p>
            <a:pPr marL="342900" indent="-342900" algn="l"/>
            <a:r>
              <a:rPr lang="en-US" altLang="en-US" dirty="0"/>
              <a:t>We have to find the y-intercept!! Plug in the slope and ordered pair into </a:t>
            </a:r>
            <a:br>
              <a:rPr lang="en-US" altLang="en-US" dirty="0"/>
            </a:br>
            <a:r>
              <a:rPr lang="en-US" altLang="en-US" dirty="0"/>
              <a:t>			y = </a:t>
            </a:r>
            <a:r>
              <a:rPr lang="en-US" altLang="en-US" dirty="0" err="1"/>
              <a:t>mx</a:t>
            </a:r>
            <a:r>
              <a:rPr lang="en-US" altLang="en-US" dirty="0"/>
              <a:t> + b</a:t>
            </a:r>
          </a:p>
          <a:p>
            <a:pPr marL="342900" indent="-342900"/>
            <a:endParaRPr lang="en-US" altLang="en-US" dirty="0"/>
          </a:p>
          <a:p>
            <a:pPr marL="342900" indent="-342900" algn="l"/>
            <a:r>
              <a:rPr lang="en-US" altLang="en-US" b="1" dirty="0">
                <a:solidFill>
                  <a:schemeClr val="hlink"/>
                </a:solidFill>
              </a:rPr>
              <a:t>                        -2 </a:t>
            </a:r>
            <a:r>
              <a:rPr lang="en-US" altLang="en-US" b="1" dirty="0"/>
              <a:t>= </a:t>
            </a:r>
            <a:r>
              <a:rPr lang="en-US" altLang="en-US" b="1" dirty="0">
                <a:solidFill>
                  <a:schemeClr val="hlink"/>
                </a:solidFill>
              </a:rPr>
              <a:t>-5(4) </a:t>
            </a:r>
            <a:r>
              <a:rPr lang="en-US" altLang="en-US" b="1" dirty="0"/>
              <a:t>+ b</a:t>
            </a:r>
            <a:endParaRPr lang="en-US" altLang="en-US" dirty="0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4267200" y="2697163"/>
            <a:ext cx="5485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chemeClr val="hlink"/>
                </a:solidFill>
              </a:rPr>
              <a:t>-5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5327650" y="3306763"/>
            <a:ext cx="793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chemeClr val="hlink"/>
                </a:solidFill>
              </a:rPr>
              <a:t>???</a:t>
            </a:r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>
            <a:off x="3257550" y="539115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>
            <a:off x="3943350" y="539115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8792" name="Line 8"/>
          <p:cNvSpPr>
            <a:spLocks noChangeShapeType="1"/>
          </p:cNvSpPr>
          <p:nvPr/>
        </p:nvSpPr>
        <p:spPr bwMode="auto">
          <a:xfrm>
            <a:off x="4248150" y="539115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autoUpdateAnimBg="0"/>
      <p:bldP spid="118788" grpId="0"/>
      <p:bldP spid="118789" grpId="0"/>
      <p:bldP spid="118790" grpId="0" animBg="1"/>
      <p:bldP spid="118791" grpId="0" animBg="1"/>
      <p:bldP spid="11879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50"/>
  <p:tag name="FONTSIZE" val="40"/>
  <p:tag name="BULLETTYPE" val="ppBulletArabicPeriod"/>
  <p:tag name="ANSWERTEXT" val="y = -3x – 4&#10;y = -4x – 3&#10;y = -3x + 4&#10;y = -4x + 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4E09825251141E4A6DD04916589E468"/>
  <p:tag name="SLIDETYPE" val="Q"/>
  <p:tag name="DEMOGRAPHIC" val="False"/>
  <p:tag name="SPEEDSCORING" val="False"/>
  <p:tag name="SLIDEORDER" val="2"/>
  <p:tag name="SLIDEGUID" val="D79C5DC301914D3E80F6221AC26FC2AE"/>
  <p:tag name="VALUES" val="Incorrect¤Incorrect¤Correct¤Incorrect"/>
  <p:tag name="QUESTIONALIAS" val="Find the slope and y-intercept of y = -2x + 4"/>
  <p:tag name="ANSWERSALIAS" val="m = 2; b = 4¤m = 4; b = 2¤m = -2; b = 4¤m = 4; b = -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56"/>
  <p:tag name="FONTSIZE" val="40"/>
  <p:tag name="BULLETTYPE" val="ppBulletArabicPeriod"/>
  <p:tag name="ANSWERTEXT" val="m = 2; b = 4&#10;m = 4; b = 2&#10;m = -2; b = 4&#10;m = 4; b = -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A32741804D94CFEB3BB1D1929EE698B"/>
  <p:tag name="SLIDEID" val="EA32741804D94CFEB3BB1D1929EE698B"/>
  <p:tag name="SLIDEORDER" val="1"/>
  <p:tag name="SLIDETYPE" val="Q"/>
  <p:tag name="DEMOGRAPHIC" val="False"/>
  <p:tag name="SPEEDSCORING" val="False"/>
  <p:tag name="VALUES" val="Incorrect¤Correct¤Incorrect¤Incorrect"/>
  <p:tag name="QUESTIONALIAS" val="Write the equation of a line that has a y-intercept of -3 and a slope of -4."/>
  <p:tag name="ANSWERSALIAS" val="y = -3x – 4¤y = -4x – 3¤y = -3x + 4¤y = -4x + 3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EAEC5E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3F4B6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8CF4EA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C5F8F3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8CF4EA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C5F8F3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8CF4EA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C5F8F3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8CF4EA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C5F8F3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8CF4EA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C5F8F3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8CF4EA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C5F8F3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8CF4EA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C5F8F3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8CF4EA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C5F8F3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8CF4EA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C5F8F3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8CF4EA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C5F8F3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 98:Templates:Blank Presentation</Template>
  <TotalTime>2182</TotalTime>
  <Words>446</Words>
  <Application>Microsoft Office PowerPoint</Application>
  <PresentationFormat>On-screen Show (4:3)</PresentationFormat>
  <Paragraphs>119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Times</vt:lpstr>
      <vt:lpstr>Times New Roman</vt:lpstr>
      <vt:lpstr>Blank Presentation</vt:lpstr>
      <vt:lpstr>Warm-up:  Determine the slope and y-intercept of y = -2x + 4</vt:lpstr>
      <vt:lpstr>Writing Equation of a Line</vt:lpstr>
      <vt:lpstr>PowerPoint Presentation</vt:lpstr>
      <vt:lpstr>Writing Equations</vt:lpstr>
      <vt:lpstr>Writing Equations – Type #1</vt:lpstr>
      <vt:lpstr>Write the equation of a line that has a y-intercept of -3 and a slope of -4.</vt:lpstr>
      <vt:lpstr>Writing Equations – Type #2</vt:lpstr>
      <vt:lpstr>Writing Equations – Type #2</vt:lpstr>
      <vt:lpstr>Writing Equations – Type #2</vt:lpstr>
      <vt:lpstr>Writing Equations – Type #2</vt:lpstr>
      <vt:lpstr>Writing Equations – Type #2</vt:lpstr>
      <vt:lpstr>Writing Equations – Type #2</vt:lpstr>
      <vt:lpstr>Writing Equations – Type #2</vt:lpstr>
    </vt:vector>
  </TitlesOfParts>
  <Company>HCPS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Slope-Intercept Form</dc:title>
  <dc:creator>Skip Tyler</dc:creator>
  <cp:lastModifiedBy>Qayumi, Enayat</cp:lastModifiedBy>
  <cp:revision>49</cp:revision>
  <dcterms:created xsi:type="dcterms:W3CDTF">2001-06-21T20:55:39Z</dcterms:created>
  <dcterms:modified xsi:type="dcterms:W3CDTF">2021-01-19T17:53:01Z</dcterms:modified>
</cp:coreProperties>
</file>