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2" r:id="rId3"/>
    <p:sldId id="323" r:id="rId4"/>
    <p:sldId id="327" r:id="rId5"/>
    <p:sldId id="328" r:id="rId6"/>
    <p:sldId id="329" r:id="rId7"/>
    <p:sldId id="330" r:id="rId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FF66CC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49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2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10.wmf"/><Relationship Id="rId7" Type="http://schemas.openxmlformats.org/officeDocument/2006/relationships/image" Target="../media/image3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29.wmf"/><Relationship Id="rId5" Type="http://schemas.openxmlformats.org/officeDocument/2006/relationships/image" Target="../media/image12.wmf"/><Relationship Id="rId10" Type="http://schemas.openxmlformats.org/officeDocument/2006/relationships/image" Target="../media/image33.wmf"/><Relationship Id="rId4" Type="http://schemas.openxmlformats.org/officeDocument/2006/relationships/image" Target="../media/image11.wmf"/><Relationship Id="rId9" Type="http://schemas.openxmlformats.org/officeDocument/2006/relationships/image" Target="../media/image3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E26D4-F656-44C7-BB40-69A763C80D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FB5F7E-CAAA-4B8A-AC3E-B7921D254A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FA421-80B5-41B3-9EBB-945F73F2C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6A2EB-F894-4690-8B53-800FC618E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A5A11-D0ED-4189-A274-332EA0C72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508D8-04EE-4A13-8718-CD7B808B1D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4182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CB172-CCF4-465B-A9D3-A0637E5F0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14F0C3-678B-42F0-B07F-B323A9789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0E911-3797-4111-B732-FFCC3BBDB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A2320A-DC41-412F-87EB-8A04C5BDB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B4B19-C665-4729-B537-F7A7E9B28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8FDF1-F468-4CD2-9DF5-A2AADE125C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5209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E1F07D-869F-4A86-9EC1-4519853B95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D637AE-E013-4141-87D1-9597287576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96DCB-2F1C-4F63-8ED2-DCB0639A6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E3436-5C5D-4964-8367-1A5C08B3D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DF50B-DF6D-4FE7-8ECC-CEB23C55B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0613A-24FA-44A9-AEA6-D93A5E26E2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4114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B0D0C-A955-4359-A359-57415A8AF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8F0F5-5726-49F4-BEFE-2C8B9C14D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1D405-6822-4E5B-ADDE-C173E0EF3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BA713-C2FC-4126-911D-1A025A557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5C23A-199F-45F1-B491-A6431DF14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9489B-A35C-41AD-8CC9-B6B87AD56B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203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E0E43-F341-4426-BB73-52C40511D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E777D0-48DC-4BB5-8118-621457CFF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E9ACD-1F47-4BF0-888D-A4ECB1948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64066-B2BE-4056-8937-A1169B25E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DDA95-6BAA-481B-A251-8DE10237C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E77140-76FD-4960-AED7-16F1F2098C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324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FB494-13B9-4EDF-A068-785FEE38D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94E71-7D9A-4B3E-BC6B-E00FF14D36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7A786B-B6A4-4297-8608-6E21A5FE50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32E8C6-6397-4D97-BC61-7D087DE76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C30C3F-96B5-415E-AC2D-F82F5578E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C68970-5817-474F-8EE7-7EA28083C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32762-47E7-43F4-90C4-A720203C63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1278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C2CB1-8E2C-4E79-A552-6DD2BFB1F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F1577D-3CE0-422C-808D-1E07F82E1E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A2C9C8-BB3D-4075-B708-6EE7BADF65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1F35FE-ABAB-4CE9-9EFA-74B8C68B09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E314E0-5536-4AF7-978C-E870C70AD6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69D8B6-9F3F-4501-8866-CB0A67E52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4E2657-36C7-4F71-8064-9FBF53748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5CAE2D-1899-4A1F-B54A-8FC0B1371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84F51-6A75-455D-82E0-969565D60B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0597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4AFAF-3C7C-4BCF-A3E9-E3BFF921D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9C2ED3-2F86-4678-A651-CAE17C203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C7A935-4C27-4231-8A13-03D667CBA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4818F7-E9B4-47B2-B93B-59C7CDAB0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D76A2B-CA7A-403F-B4CC-43E379AF88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846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64D484-14A3-46C9-8829-887817848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B37C7B-B57D-4E6E-8028-3D024755A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AF8970-4DA6-4FE8-90A3-683B64C03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AEF89-0311-4258-8511-36387718E6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4601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F94CB-A8F8-456C-ABE5-6865CA6CF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07762-653E-4131-BE04-73A55AACF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058D1C-1406-4052-AAD0-6D389064D3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3F9A85-115B-4716-98B3-5B651EDF2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CB65D4-574A-4546-8671-33B2BE859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0A2E97-07FA-4481-9B07-C661A2A42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F1CC4B-B657-4A46-8C34-F34FF199A2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9821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248B3-3341-4316-975E-ED728BDB2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2FE620-D2C2-4177-900D-8C035D7945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75D134-C348-463D-9236-887D5BDEEE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5BADBE-92CB-4BBD-8B0A-3C58BFD79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6C46EF-7A20-4F1C-B289-3863F1ED6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497F79-869F-432D-A858-E2A2F7501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B8150-BD00-4C87-A58B-22C364AF26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6185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51000">
              <a:srgbClr val="92D050"/>
            </a:gs>
            <a:gs pos="99000">
              <a:schemeClr val="accent2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FE1E529-6C9C-433C-A2A2-F4668070E7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E4B8D86-8C03-42B6-AFD7-AE54FF8B4F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9B01C17-B6F1-43EA-A16A-69C9599D1F6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FAC1116-DE51-4CA8-8D1C-C3A6AF35D12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19B1BD5-27C3-4B01-B680-284904E4297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1BA38BA1-1570-4882-9A8D-341CF8AE6B8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5.bin"/><Relationship Id="rId4" Type="http://schemas.openxmlformats.org/officeDocument/2006/relationships/image" Target="../media/image1.wmf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7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20.wmf"/><Relationship Id="rId3" Type="http://schemas.openxmlformats.org/officeDocument/2006/relationships/oleObject" Target="../embeddings/oleObject17.bin"/><Relationship Id="rId21" Type="http://schemas.openxmlformats.org/officeDocument/2006/relationships/oleObject" Target="../embeddings/oleObject2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25.bin"/><Relationship Id="rId25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4.bin"/><Relationship Id="rId20" Type="http://schemas.openxmlformats.org/officeDocument/2006/relationships/image" Target="../media/image21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21.bin"/><Relationship Id="rId24" Type="http://schemas.openxmlformats.org/officeDocument/2006/relationships/image" Target="../media/image23.wmf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23" Type="http://schemas.openxmlformats.org/officeDocument/2006/relationships/oleObject" Target="../embeddings/oleObject28.bin"/><Relationship Id="rId10" Type="http://schemas.openxmlformats.org/officeDocument/2006/relationships/image" Target="../media/image17.wmf"/><Relationship Id="rId19" Type="http://schemas.openxmlformats.org/officeDocument/2006/relationships/oleObject" Target="../embeddings/oleObject26.bin"/><Relationship Id="rId4" Type="http://schemas.openxmlformats.org/officeDocument/2006/relationships/image" Target="../media/image14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19.wmf"/><Relationship Id="rId22" Type="http://schemas.openxmlformats.org/officeDocument/2006/relationships/image" Target="../media/image2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3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35.bin"/><Relationship Id="rId18" Type="http://schemas.openxmlformats.org/officeDocument/2006/relationships/image" Target="../media/image31.wmf"/><Relationship Id="rId3" Type="http://schemas.openxmlformats.org/officeDocument/2006/relationships/oleObject" Target="../embeddings/oleObject11.bin"/><Relationship Id="rId21" Type="http://schemas.openxmlformats.org/officeDocument/2006/relationships/oleObject" Target="../embeddings/oleObject39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0.wmf"/><Relationship Id="rId20" Type="http://schemas.openxmlformats.org/officeDocument/2006/relationships/image" Target="../media/image32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36.bin"/><Relationship Id="rId10" Type="http://schemas.openxmlformats.org/officeDocument/2006/relationships/image" Target="../media/image11.wmf"/><Relationship Id="rId19" Type="http://schemas.openxmlformats.org/officeDocument/2006/relationships/oleObject" Target="../embeddings/oleObject38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29.wmf"/><Relationship Id="rId22" Type="http://schemas.openxmlformats.org/officeDocument/2006/relationships/image" Target="../media/image3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>
            <a:extLst>
              <a:ext uri="{FF2B5EF4-FFF2-40B4-BE49-F238E27FC236}">
                <a16:creationId xmlns:a16="http://schemas.microsoft.com/office/drawing/2014/main" id="{E9EEC56B-D4F9-4CB6-A824-A7D6807441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447800"/>
            <a:ext cx="655320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latin typeface="Tahoma" panose="020B0604030504040204" pitchFamily="34" charset="0"/>
              </a:rPr>
              <a:t>STANDARD FORM OF A LINEAR EQUATION</a:t>
            </a:r>
          </a:p>
          <a:p>
            <a:pPr>
              <a:spcBef>
                <a:spcPct val="50000"/>
              </a:spcBef>
            </a:pPr>
            <a:endParaRPr lang="en-US" altLang="en-US" sz="2800" dirty="0">
              <a:latin typeface="Tahoma" panose="020B0604030504040204" pitchFamily="34" charset="0"/>
            </a:endParaRP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CD0FA2CA-B7E2-4B08-B40D-5271DFC3C1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581400"/>
            <a:ext cx="32004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dirty="0">
                <a:latin typeface="Tahoma" panose="020B0604030504040204" pitchFamily="34" charset="0"/>
              </a:rPr>
              <a:t>Objective:</a:t>
            </a:r>
          </a:p>
          <a:p>
            <a:pPr algn="l">
              <a:spcBef>
                <a:spcPct val="50000"/>
              </a:spcBef>
            </a:pPr>
            <a:r>
              <a:rPr lang="en-US" altLang="en-US" dirty="0">
                <a:latin typeface="Tahoma" panose="020B0604030504040204" pitchFamily="34" charset="0"/>
              </a:rPr>
              <a:t>Converting to Standard Form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66" name="Group 14">
            <a:extLst>
              <a:ext uri="{FF2B5EF4-FFF2-40B4-BE49-F238E27FC236}">
                <a16:creationId xmlns:a16="http://schemas.microsoft.com/office/drawing/2014/main" id="{F731C5BE-BA96-4E37-8ADB-3627B66D86FF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457200"/>
            <a:ext cx="7137400" cy="1149350"/>
            <a:chOff x="240" y="288"/>
            <a:chExt cx="4496" cy="724"/>
          </a:xfrm>
        </p:grpSpPr>
        <p:sp>
          <p:nvSpPr>
            <p:cNvPr id="74757" name="Rectangle 5">
              <a:extLst>
                <a:ext uri="{FF2B5EF4-FFF2-40B4-BE49-F238E27FC236}">
                  <a16:creationId xmlns:a16="http://schemas.microsoft.com/office/drawing/2014/main" id="{EC26015F-12E0-47AD-8AEF-C55B8642E6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" y="305"/>
              <a:ext cx="173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/>
              <a:r>
                <a:rPr lang="en-US" altLang="en-US" sz="3200">
                  <a:cs typeface="Times New Roman" panose="02020603050405020304" pitchFamily="18" charset="0"/>
                </a:rPr>
                <a:t>The equation </a:t>
              </a:r>
              <a:endParaRPr lang="en-US" altLang="en-US" sz="3200"/>
            </a:p>
          </p:txBody>
        </p:sp>
        <p:graphicFrame>
          <p:nvGraphicFramePr>
            <p:cNvPr id="74756" name="Object 4">
              <a:extLst>
                <a:ext uri="{FF2B5EF4-FFF2-40B4-BE49-F238E27FC236}">
                  <a16:creationId xmlns:a16="http://schemas.microsoft.com/office/drawing/2014/main" id="{5F9B66C1-63D5-4E58-8B15-6AC9608B8C3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60" y="288"/>
            <a:ext cx="1714" cy="3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827" name="Equation" r:id="rId3" imgW="761669" imgH="203112" progId="Equation.DSMT4">
                    <p:embed/>
                  </p:oleObj>
                </mc:Choice>
                <mc:Fallback>
                  <p:oleObj name="Equation" r:id="rId3" imgW="761669" imgH="203112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0" y="288"/>
                          <a:ext cx="1714" cy="39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4758" name="Rectangle 6">
              <a:extLst>
                <a:ext uri="{FF2B5EF4-FFF2-40B4-BE49-F238E27FC236}">
                  <a16:creationId xmlns:a16="http://schemas.microsoft.com/office/drawing/2014/main" id="{7FFBD04C-416A-4DFF-8992-BB568F0CFA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647"/>
              <a:ext cx="449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/>
              <a:r>
                <a:rPr lang="en-US" altLang="en-US" sz="3200">
                  <a:cs typeface="Times New Roman" panose="02020603050405020304" pitchFamily="18" charset="0"/>
                </a:rPr>
                <a:t>is written _______________ form.</a:t>
              </a:r>
              <a:endParaRPr lang="en-US" altLang="en-US" sz="3200"/>
            </a:p>
          </p:txBody>
        </p:sp>
      </p:grpSp>
      <p:grpSp>
        <p:nvGrpSpPr>
          <p:cNvPr id="74764" name="Group 12">
            <a:extLst>
              <a:ext uri="{FF2B5EF4-FFF2-40B4-BE49-F238E27FC236}">
                <a16:creationId xmlns:a16="http://schemas.microsoft.com/office/drawing/2014/main" id="{4EA66380-6DA8-4FAA-82EC-30A287278E53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4648200"/>
            <a:ext cx="7799388" cy="1066800"/>
            <a:chOff x="336" y="1728"/>
            <a:chExt cx="4913" cy="672"/>
          </a:xfrm>
        </p:grpSpPr>
        <p:sp>
          <p:nvSpPr>
            <p:cNvPr id="74760" name="Rectangle 8">
              <a:extLst>
                <a:ext uri="{FF2B5EF4-FFF2-40B4-BE49-F238E27FC236}">
                  <a16:creationId xmlns:a16="http://schemas.microsoft.com/office/drawing/2014/main" id="{4CE88B21-4DED-42EA-8A0B-5980E9EFC5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1776"/>
              <a:ext cx="125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/>
              <a:r>
                <a:rPr lang="en-US" altLang="en-US">
                  <a:cs typeface="Times New Roman" panose="02020603050405020304" pitchFamily="18" charset="0"/>
                </a:rPr>
                <a:t>If we move “</a:t>
              </a:r>
              <a:endParaRPr lang="en-US" altLang="en-US"/>
            </a:p>
          </p:txBody>
        </p:sp>
        <p:graphicFrame>
          <p:nvGraphicFramePr>
            <p:cNvPr id="74759" name="Object 7">
              <a:extLst>
                <a:ext uri="{FF2B5EF4-FFF2-40B4-BE49-F238E27FC236}">
                  <a16:creationId xmlns:a16="http://schemas.microsoft.com/office/drawing/2014/main" id="{DC5189BA-6981-4C18-A524-C8929EC1786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40" y="1728"/>
            <a:ext cx="576" cy="3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828" name="Equation" r:id="rId5" imgW="380670" imgH="177646" progId="Equation.DSMT4">
                    <p:embed/>
                  </p:oleObj>
                </mc:Choice>
                <mc:Fallback>
                  <p:oleObj name="Equation" r:id="rId5" imgW="380670" imgH="177646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0" y="1728"/>
                          <a:ext cx="576" cy="35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4761" name="Rectangle 9">
              <a:extLst>
                <a:ext uri="{FF2B5EF4-FFF2-40B4-BE49-F238E27FC236}">
                  <a16:creationId xmlns:a16="http://schemas.microsoft.com/office/drawing/2014/main" id="{658CDDA4-DA62-45B2-BD51-9C4174CAAD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2112"/>
              <a:ext cx="373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/>
              <a:r>
                <a:rPr lang="en-US" altLang="en-US">
                  <a:cs typeface="Times New Roman" panose="02020603050405020304" pitchFamily="18" charset="0"/>
                </a:rPr>
                <a:t>we have _______________________. </a:t>
              </a:r>
              <a:endParaRPr lang="en-US" altLang="en-US"/>
            </a:p>
          </p:txBody>
        </p:sp>
        <p:sp>
          <p:nvSpPr>
            <p:cNvPr id="74762" name="Rectangle 10">
              <a:extLst>
                <a:ext uri="{FF2B5EF4-FFF2-40B4-BE49-F238E27FC236}">
                  <a16:creationId xmlns:a16="http://schemas.microsoft.com/office/drawing/2014/main" id="{89CA2DE1-2AF5-4B45-93F7-C1197717C8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0" y="1776"/>
              <a:ext cx="32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” to the other side of the equation,</a:t>
              </a:r>
            </a:p>
          </p:txBody>
        </p:sp>
      </p:grpSp>
      <p:graphicFrame>
        <p:nvGraphicFramePr>
          <p:cNvPr id="74763" name="Object 11">
            <a:extLst>
              <a:ext uri="{FF2B5EF4-FFF2-40B4-BE49-F238E27FC236}">
                <a16:creationId xmlns:a16="http://schemas.microsoft.com/office/drawing/2014/main" id="{13B6901D-ADCD-4131-8E19-52C4B6A9CA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1752600"/>
          <a:ext cx="30480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29" name="Equation" r:id="rId7" imgW="761669" imgH="203112" progId="Equation.DSMT4">
                  <p:embed/>
                </p:oleObj>
              </mc:Choice>
              <mc:Fallback>
                <p:oleObj name="Equation" r:id="rId7" imgW="761669" imgH="203112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752600"/>
                        <a:ext cx="3048000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67" name="Text Box 15">
            <a:extLst>
              <a:ext uri="{FF2B5EF4-FFF2-40B4-BE49-F238E27FC236}">
                <a16:creationId xmlns:a16="http://schemas.microsoft.com/office/drawing/2014/main" id="{146EEA46-3577-474D-B615-C00FE0C4F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1066800"/>
            <a:ext cx="373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0000FF"/>
                </a:solidFill>
              </a:rPr>
              <a:t>slope intercept</a:t>
            </a:r>
          </a:p>
        </p:txBody>
      </p:sp>
      <p:sp>
        <p:nvSpPr>
          <p:cNvPr id="74768" name="Freeform 16">
            <a:extLst>
              <a:ext uri="{FF2B5EF4-FFF2-40B4-BE49-F238E27FC236}">
                <a16:creationId xmlns:a16="http://schemas.microsoft.com/office/drawing/2014/main" id="{3E9870EF-B5FD-4A36-BCD2-2081502E4C0C}"/>
              </a:ext>
            </a:extLst>
          </p:cNvPr>
          <p:cNvSpPr>
            <a:spLocks/>
          </p:cNvSpPr>
          <p:nvPr/>
        </p:nvSpPr>
        <p:spPr bwMode="auto">
          <a:xfrm>
            <a:off x="3568700" y="1905000"/>
            <a:ext cx="88900" cy="2362200"/>
          </a:xfrm>
          <a:custGeom>
            <a:avLst/>
            <a:gdLst>
              <a:gd name="T0" fmla="*/ 56 w 104"/>
              <a:gd name="T1" fmla="*/ 0 h 1008"/>
              <a:gd name="T2" fmla="*/ 8 w 104"/>
              <a:gd name="T3" fmla="*/ 288 h 1008"/>
              <a:gd name="T4" fmla="*/ 104 w 104"/>
              <a:gd name="T5" fmla="*/ 432 h 1008"/>
              <a:gd name="T6" fmla="*/ 8 w 104"/>
              <a:gd name="T7" fmla="*/ 624 h 1008"/>
              <a:gd name="T8" fmla="*/ 56 w 104"/>
              <a:gd name="T9" fmla="*/ 768 h 1008"/>
              <a:gd name="T10" fmla="*/ 56 w 104"/>
              <a:gd name="T11" fmla="*/ 912 h 1008"/>
              <a:gd name="T12" fmla="*/ 56 w 104"/>
              <a:gd name="T13" fmla="*/ 1008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4" h="1008">
                <a:moveTo>
                  <a:pt x="56" y="0"/>
                </a:moveTo>
                <a:cubicBezTo>
                  <a:pt x="28" y="108"/>
                  <a:pt x="0" y="216"/>
                  <a:pt x="8" y="288"/>
                </a:cubicBezTo>
                <a:cubicBezTo>
                  <a:pt x="16" y="360"/>
                  <a:pt x="104" y="376"/>
                  <a:pt x="104" y="432"/>
                </a:cubicBezTo>
                <a:cubicBezTo>
                  <a:pt x="104" y="488"/>
                  <a:pt x="16" y="568"/>
                  <a:pt x="8" y="624"/>
                </a:cubicBezTo>
                <a:cubicBezTo>
                  <a:pt x="0" y="680"/>
                  <a:pt x="48" y="720"/>
                  <a:pt x="56" y="768"/>
                </a:cubicBezTo>
                <a:cubicBezTo>
                  <a:pt x="64" y="816"/>
                  <a:pt x="56" y="872"/>
                  <a:pt x="56" y="912"/>
                </a:cubicBezTo>
                <a:cubicBezTo>
                  <a:pt x="56" y="952"/>
                  <a:pt x="56" y="1000"/>
                  <a:pt x="56" y="1008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9" name="Line 17">
            <a:extLst>
              <a:ext uri="{FF2B5EF4-FFF2-40B4-BE49-F238E27FC236}">
                <a16:creationId xmlns:a16="http://schemas.microsoft.com/office/drawing/2014/main" id="{77E5A590-8218-404B-8803-FD64538E139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14800" y="1752600"/>
            <a:ext cx="838200" cy="7620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4770" name="Object 18">
            <a:extLst>
              <a:ext uri="{FF2B5EF4-FFF2-40B4-BE49-F238E27FC236}">
                <a16:creationId xmlns:a16="http://schemas.microsoft.com/office/drawing/2014/main" id="{DE7FB640-278C-405A-84DC-85981D70D11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2286000"/>
          <a:ext cx="1168400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30" name="Equation" r:id="rId8" imgW="291960" imgH="177480" progId="Equation.DSMT4">
                  <p:embed/>
                </p:oleObj>
              </mc:Choice>
              <mc:Fallback>
                <p:oleObj name="Equation" r:id="rId8" imgW="291960" imgH="1774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286000"/>
                        <a:ext cx="1168400" cy="684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71" name="Object 19">
            <a:extLst>
              <a:ext uri="{FF2B5EF4-FFF2-40B4-BE49-F238E27FC236}">
                <a16:creationId xmlns:a16="http://schemas.microsoft.com/office/drawing/2014/main" id="{53E73BB7-857B-4387-86F0-016CDBCBCB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2600" y="3200400"/>
          <a:ext cx="25908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31" name="Equation" r:id="rId10" imgW="647640" imgH="203040" progId="Equation.DSMT4">
                  <p:embed/>
                </p:oleObj>
              </mc:Choice>
              <mc:Fallback>
                <p:oleObj name="Equation" r:id="rId10" imgW="647640" imgH="20304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200400"/>
                        <a:ext cx="2590800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72" name="Object 20">
            <a:extLst>
              <a:ext uri="{FF2B5EF4-FFF2-40B4-BE49-F238E27FC236}">
                <a16:creationId xmlns:a16="http://schemas.microsoft.com/office/drawing/2014/main" id="{80AF222E-578C-4442-A36C-3113853087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5029200"/>
          <a:ext cx="25908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32" name="Equation" r:id="rId12" imgW="647640" imgH="203040" progId="Equation.DSMT4">
                  <p:embed/>
                </p:oleObj>
              </mc:Choice>
              <mc:Fallback>
                <p:oleObj name="Equation" r:id="rId12" imgW="647640" imgH="20304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029200"/>
                        <a:ext cx="2590800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4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4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4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74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74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782" name="Group 6">
            <a:extLst>
              <a:ext uri="{FF2B5EF4-FFF2-40B4-BE49-F238E27FC236}">
                <a16:creationId xmlns:a16="http://schemas.microsoft.com/office/drawing/2014/main" id="{47AEDB60-F8DF-4EAF-B933-19C70A2E58F0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304800"/>
            <a:ext cx="7799388" cy="1066800"/>
            <a:chOff x="336" y="1728"/>
            <a:chExt cx="4913" cy="672"/>
          </a:xfrm>
        </p:grpSpPr>
        <p:sp>
          <p:nvSpPr>
            <p:cNvPr id="75783" name="Rectangle 7">
              <a:extLst>
                <a:ext uri="{FF2B5EF4-FFF2-40B4-BE49-F238E27FC236}">
                  <a16:creationId xmlns:a16="http://schemas.microsoft.com/office/drawing/2014/main" id="{2CF9B21C-3ECE-465D-8AAF-BD61400C2C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1776"/>
              <a:ext cx="125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/>
              <a:r>
                <a:rPr lang="en-US" altLang="en-US">
                  <a:cs typeface="Times New Roman" panose="02020603050405020304" pitchFamily="18" charset="0"/>
                </a:rPr>
                <a:t>If we move “</a:t>
              </a:r>
              <a:endParaRPr lang="en-US" altLang="en-US"/>
            </a:p>
          </p:txBody>
        </p:sp>
        <p:graphicFrame>
          <p:nvGraphicFramePr>
            <p:cNvPr id="75784" name="Object 8">
              <a:extLst>
                <a:ext uri="{FF2B5EF4-FFF2-40B4-BE49-F238E27FC236}">
                  <a16:creationId xmlns:a16="http://schemas.microsoft.com/office/drawing/2014/main" id="{98A45B25-1F19-4DDB-8C21-D52AB647C6C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40" y="1728"/>
            <a:ext cx="576" cy="3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27" name="Equation" r:id="rId3" imgW="380670" imgH="177646" progId="Equation.DSMT4">
                    <p:embed/>
                  </p:oleObj>
                </mc:Choice>
                <mc:Fallback>
                  <p:oleObj name="Equation" r:id="rId3" imgW="380670" imgH="177646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0" y="1728"/>
                          <a:ext cx="576" cy="35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5785" name="Rectangle 9">
              <a:extLst>
                <a:ext uri="{FF2B5EF4-FFF2-40B4-BE49-F238E27FC236}">
                  <a16:creationId xmlns:a16="http://schemas.microsoft.com/office/drawing/2014/main" id="{0F0622B4-2AAC-49DB-AD19-D0AD828B87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2112"/>
              <a:ext cx="373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/>
              <a:r>
                <a:rPr lang="en-US" altLang="en-US">
                  <a:cs typeface="Times New Roman" panose="02020603050405020304" pitchFamily="18" charset="0"/>
                </a:rPr>
                <a:t>we have _______________________. </a:t>
              </a:r>
              <a:endParaRPr lang="en-US" altLang="en-US"/>
            </a:p>
          </p:txBody>
        </p:sp>
        <p:sp>
          <p:nvSpPr>
            <p:cNvPr id="75786" name="Rectangle 10">
              <a:extLst>
                <a:ext uri="{FF2B5EF4-FFF2-40B4-BE49-F238E27FC236}">
                  <a16:creationId xmlns:a16="http://schemas.microsoft.com/office/drawing/2014/main" id="{76EA1EE7-2F31-466B-9086-1D5E98BB90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0" y="1776"/>
              <a:ext cx="32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” to the other side of the equation,</a:t>
              </a:r>
            </a:p>
          </p:txBody>
        </p:sp>
      </p:grpSp>
      <p:graphicFrame>
        <p:nvGraphicFramePr>
          <p:cNvPr id="75793" name="Object 17">
            <a:extLst>
              <a:ext uri="{FF2B5EF4-FFF2-40B4-BE49-F238E27FC236}">
                <a16:creationId xmlns:a16="http://schemas.microsoft.com/office/drawing/2014/main" id="{9FE94BBB-0D68-44E6-8FBD-07E799A3128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685800"/>
          <a:ext cx="25908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28" name="Equation" r:id="rId5" imgW="647640" imgH="203040" progId="Equation.DSMT4">
                  <p:embed/>
                </p:oleObj>
              </mc:Choice>
              <mc:Fallback>
                <p:oleObj name="Equation" r:id="rId5" imgW="647640" imgH="20304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685800"/>
                        <a:ext cx="2590800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94" name="Rectangle 18">
            <a:extLst>
              <a:ext uri="{FF2B5EF4-FFF2-40B4-BE49-F238E27FC236}">
                <a16:creationId xmlns:a16="http://schemas.microsoft.com/office/drawing/2014/main" id="{40F3EEAF-1C47-48F9-B8A4-36610C2AC0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752600"/>
            <a:ext cx="86582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en-US" sz="2800"/>
              <a:t>This is still a ________ equation, but it is written </a:t>
            </a:r>
          </a:p>
          <a:p>
            <a:pPr algn="l"/>
            <a:r>
              <a:rPr lang="en-US" altLang="en-US" sz="2800"/>
              <a:t>in a different form.</a:t>
            </a:r>
            <a:r>
              <a:rPr lang="en-US" altLang="en-US" sz="2800" u="sng"/>
              <a:t> </a:t>
            </a:r>
          </a:p>
        </p:txBody>
      </p:sp>
      <p:sp>
        <p:nvSpPr>
          <p:cNvPr id="75795" name="Text Box 19">
            <a:extLst>
              <a:ext uri="{FF2B5EF4-FFF2-40B4-BE49-F238E27FC236}">
                <a16:creationId xmlns:a16="http://schemas.microsoft.com/office/drawing/2014/main" id="{F8AD0032-F434-454F-9E28-CF93DD4265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752600"/>
            <a:ext cx="175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linear</a:t>
            </a:r>
          </a:p>
        </p:txBody>
      </p:sp>
      <p:sp>
        <p:nvSpPr>
          <p:cNvPr id="75796" name="Rectangle 20">
            <a:extLst>
              <a:ext uri="{FF2B5EF4-FFF2-40B4-BE49-F238E27FC236}">
                <a16:creationId xmlns:a16="http://schemas.microsoft.com/office/drawing/2014/main" id="{A92A1AF0-BBD3-431A-9356-F6F04D82B1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306763"/>
            <a:ext cx="86106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en-US" sz="2800" dirty="0"/>
              <a:t>A linear equation in the form _______________ is in ______________, where A, B, and C are </a:t>
            </a:r>
            <a:r>
              <a:rPr lang="en-US" altLang="en-US" sz="2800" b="1" i="1" dirty="0"/>
              <a:t>integers </a:t>
            </a:r>
            <a:r>
              <a:rPr lang="en-US" altLang="en-US" sz="2800" i="1" dirty="0"/>
              <a:t>and </a:t>
            </a:r>
            <a:r>
              <a:rPr lang="en-US" altLang="en-US" sz="2800" b="1" i="1" dirty="0"/>
              <a:t>A has to be positive</a:t>
            </a:r>
            <a:r>
              <a:rPr lang="en-US" altLang="en-US" sz="2800" dirty="0"/>
              <a:t>.</a:t>
            </a:r>
            <a:r>
              <a:rPr lang="en-US" altLang="en-US" sz="2800" u="sng" dirty="0"/>
              <a:t>  </a:t>
            </a:r>
          </a:p>
        </p:txBody>
      </p:sp>
      <p:graphicFrame>
        <p:nvGraphicFramePr>
          <p:cNvPr id="75797" name="Object 21">
            <a:extLst>
              <a:ext uri="{FF2B5EF4-FFF2-40B4-BE49-F238E27FC236}">
                <a16:creationId xmlns:a16="http://schemas.microsoft.com/office/drawing/2014/main" id="{F4F19106-024A-4FC9-96DC-3A77F032D8B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10200" y="3048000"/>
          <a:ext cx="31496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29" name="Equation" r:id="rId7" imgW="787320" imgH="203040" progId="Equation.DSMT4">
                  <p:embed/>
                </p:oleObj>
              </mc:Choice>
              <mc:Fallback>
                <p:oleObj name="Equation" r:id="rId7" imgW="787320" imgH="20304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048000"/>
                        <a:ext cx="3149600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98" name="Text Box 22">
            <a:extLst>
              <a:ext uri="{FF2B5EF4-FFF2-40B4-BE49-F238E27FC236}">
                <a16:creationId xmlns:a16="http://schemas.microsoft.com/office/drawing/2014/main" id="{2DF1CABA-B6F7-480F-B71E-0FDB6DF9D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733800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standard form</a:t>
            </a:r>
          </a:p>
        </p:txBody>
      </p:sp>
      <p:sp>
        <p:nvSpPr>
          <p:cNvPr id="13" name="Rectangle 14">
            <a:extLst>
              <a:ext uri="{FF2B5EF4-FFF2-40B4-BE49-F238E27FC236}">
                <a16:creationId xmlns:a16="http://schemas.microsoft.com/office/drawing/2014/main" id="{1771E4F8-8583-4B59-A0D6-291BE4109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904106"/>
            <a:ext cx="5591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en-US" sz="2800" dirty="0">
                <a:cs typeface="Times New Roman" panose="02020603050405020304" pitchFamily="18" charset="0"/>
              </a:rPr>
              <a:t>Remember the set of </a:t>
            </a:r>
            <a:r>
              <a:rPr lang="en-US" altLang="en-US" sz="2800" b="1" i="1" dirty="0">
                <a:cs typeface="Times New Roman" panose="02020603050405020304" pitchFamily="18" charset="0"/>
              </a:rPr>
              <a:t>integers</a:t>
            </a:r>
            <a:r>
              <a:rPr lang="en-US" altLang="en-US" sz="2800" dirty="0">
                <a:cs typeface="Times New Roman" panose="02020603050405020304" pitchFamily="18" charset="0"/>
              </a:rPr>
              <a:t> is</a:t>
            </a:r>
            <a:endParaRPr lang="en-US" altLang="en-US" sz="2800" dirty="0"/>
          </a:p>
        </p:txBody>
      </p:sp>
      <p:graphicFrame>
        <p:nvGraphicFramePr>
          <p:cNvPr id="14" name="Object 16">
            <a:extLst>
              <a:ext uri="{FF2B5EF4-FFF2-40B4-BE49-F238E27FC236}">
                <a16:creationId xmlns:a16="http://schemas.microsoft.com/office/drawing/2014/main" id="{690FB79A-76CE-4114-A8DC-27020E71A8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8495798"/>
              </p:ext>
            </p:extLst>
          </p:nvPr>
        </p:nvGraphicFramePr>
        <p:xfrm>
          <a:off x="457200" y="5666106"/>
          <a:ext cx="71120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30" name="Equation" r:id="rId9" imgW="1777680" imgH="203040" progId="Equation.DSMT4">
                  <p:embed/>
                </p:oleObj>
              </mc:Choice>
              <mc:Fallback>
                <p:oleObj name="Equation" r:id="rId9" imgW="1777680" imgH="203040" progId="Equation.DSMT4">
                  <p:embed/>
                  <p:pic>
                    <p:nvPicPr>
                      <p:cNvPr id="76816" name="Object 16">
                        <a:extLst>
                          <a:ext uri="{FF2B5EF4-FFF2-40B4-BE49-F238E27FC236}">
                            <a16:creationId xmlns:a16="http://schemas.microsoft.com/office/drawing/2014/main" id="{7288A021-1B9F-42E3-8295-E9B937C87B8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666106"/>
                        <a:ext cx="7112000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AutoShape 18">
            <a:extLst>
              <a:ext uri="{FF2B5EF4-FFF2-40B4-BE49-F238E27FC236}">
                <a16:creationId xmlns:a16="http://schemas.microsoft.com/office/drawing/2014/main" id="{E33E3C6E-A34C-4EA8-B9C7-084FBF4DD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6975" y="4682492"/>
            <a:ext cx="2867025" cy="983614"/>
          </a:xfrm>
          <a:prstGeom prst="wedgeRoundRectCallout">
            <a:avLst>
              <a:gd name="adj1" fmla="val -21069"/>
              <a:gd name="adj2" fmla="val -106528"/>
              <a:gd name="adj3" fmla="val 16667"/>
            </a:avLst>
          </a:prstGeom>
          <a:solidFill>
            <a:schemeClr val="bg1"/>
          </a:solidFill>
          <a:ln w="76200" algn="ctr">
            <a:solidFill>
              <a:srgbClr val="00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en-US" sz="1800"/>
              <a:t>NO FRACTIONS!!!</a:t>
            </a:r>
          </a:p>
          <a:p>
            <a:r>
              <a:rPr lang="en-US" altLang="en-US" sz="1800"/>
              <a:t>NO DECIMALS 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75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94" grpId="0"/>
      <p:bldP spid="75795" grpId="0"/>
      <p:bldP spid="75796" grpId="0"/>
      <p:bldP spid="75798" grpId="0"/>
      <p:bldP spid="13" grpId="0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883" name="Object 11">
            <a:extLst>
              <a:ext uri="{FF2B5EF4-FFF2-40B4-BE49-F238E27FC236}">
                <a16:creationId xmlns:a16="http://schemas.microsoft.com/office/drawing/2014/main" id="{04AEC543-8925-4B5E-AA69-8507283AFC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1219200"/>
          <a:ext cx="17526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81" name="Equation" r:id="rId3" imgW="774364" imgH="203112" progId="Equation.DSMT4">
                  <p:embed/>
                </p:oleObj>
              </mc:Choice>
              <mc:Fallback>
                <p:oleObj name="Equation" r:id="rId3" imgW="774364" imgH="203112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219200"/>
                        <a:ext cx="1752600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879" name="Text Box 7">
            <a:extLst>
              <a:ext uri="{FF2B5EF4-FFF2-40B4-BE49-F238E27FC236}">
                <a16:creationId xmlns:a16="http://schemas.microsoft.com/office/drawing/2014/main" id="{2B30B01B-2ECE-4EF1-9184-EBB853C4D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828800"/>
            <a:ext cx="3810000" cy="5715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en-US" sz="2000" i="1">
                <a:cs typeface="Times New Roman" panose="02020603050405020304" pitchFamily="18" charset="0"/>
              </a:rPr>
              <a:t>x</a:t>
            </a:r>
            <a:r>
              <a:rPr lang="en-US" altLang="en-US" sz="2000">
                <a:cs typeface="Times New Roman" panose="02020603050405020304" pitchFamily="18" charset="0"/>
              </a:rPr>
              <a:t>-term + </a:t>
            </a:r>
            <a:r>
              <a:rPr lang="en-US" altLang="en-US" sz="2000" i="1">
                <a:cs typeface="Times New Roman" panose="02020603050405020304" pitchFamily="18" charset="0"/>
              </a:rPr>
              <a:t>y</a:t>
            </a:r>
            <a:r>
              <a:rPr lang="en-US" altLang="en-US" sz="2000">
                <a:cs typeface="Times New Roman" panose="02020603050405020304" pitchFamily="18" charset="0"/>
              </a:rPr>
              <a:t>-term = constant</a:t>
            </a:r>
            <a:endParaRPr lang="en-US" altLang="en-US" sz="2000"/>
          </a:p>
          <a:p>
            <a:pPr eaLnBrk="0" hangingPunct="0"/>
            <a:r>
              <a:rPr lang="en-US" altLang="en-US" sz="2000">
                <a:latin typeface="Arial" panose="020B0604020202020204" pitchFamily="34" charset="0"/>
                <a:cs typeface="Times New Roman" panose="02020603050405020304" pitchFamily="18" charset="0"/>
              </a:rPr>
              <a:t>No fractions, no decimals !</a:t>
            </a: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79881" name="Oval 9">
            <a:extLst>
              <a:ext uri="{FF2B5EF4-FFF2-40B4-BE49-F238E27FC236}">
                <a16:creationId xmlns:a16="http://schemas.microsoft.com/office/drawing/2014/main" id="{E57BEEE9-6B78-4962-A8A4-C9AB04709D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1676400"/>
            <a:ext cx="3810000" cy="1028700"/>
          </a:xfrm>
          <a:prstGeom prst="ellipse">
            <a:avLst/>
          </a:prstGeom>
          <a:solidFill>
            <a:srgbClr val="FFFFFF">
              <a:alpha val="0"/>
            </a:srgbClr>
          </a:solidFill>
          <a:ln w="9525" cap="rnd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885" name="Rectangle 13">
            <a:extLst>
              <a:ext uri="{FF2B5EF4-FFF2-40B4-BE49-F238E27FC236}">
                <a16:creationId xmlns:a16="http://schemas.microsoft.com/office/drawing/2014/main" id="{96A29F57-085F-4964-BAE0-08F4E761EB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3100" y="1876425"/>
            <a:ext cx="1485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9889" name="Rectangle 17">
            <a:extLst>
              <a:ext uri="{FF2B5EF4-FFF2-40B4-BE49-F238E27FC236}">
                <a16:creationId xmlns:a16="http://schemas.microsoft.com/office/drawing/2014/main" id="{ABE85A6B-93B9-471B-B5FB-6E0A1E499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3100" y="1876425"/>
            <a:ext cx="1485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9882" name="Object 10">
            <a:extLst>
              <a:ext uri="{FF2B5EF4-FFF2-40B4-BE49-F238E27FC236}">
                <a16:creationId xmlns:a16="http://schemas.microsoft.com/office/drawing/2014/main" id="{AA38D672-16DC-448E-8D68-733B7CDBDE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2057400"/>
          <a:ext cx="213360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82" name="Equation" r:id="rId5" imgW="863225" imgH="203112" progId="Equation.DSMT4">
                  <p:embed/>
                </p:oleObj>
              </mc:Choice>
              <mc:Fallback>
                <p:oleObj name="Equation" r:id="rId5" imgW="863225" imgH="203112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057400"/>
                        <a:ext cx="2133600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891" name="Rectangle 19">
            <a:extLst>
              <a:ext uri="{FF2B5EF4-FFF2-40B4-BE49-F238E27FC236}">
                <a16:creationId xmlns:a16="http://schemas.microsoft.com/office/drawing/2014/main" id="{D68EE331-1474-4ADF-A0C2-8F1B4C7C9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3100" y="1876425"/>
            <a:ext cx="914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9894" name="Rectangle 22">
            <a:extLst>
              <a:ext uri="{FF2B5EF4-FFF2-40B4-BE49-F238E27FC236}">
                <a16:creationId xmlns:a16="http://schemas.microsoft.com/office/drawing/2014/main" id="{68BE5CA6-DC5B-46FB-8A27-174EC9EA1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3100" y="1876425"/>
            <a:ext cx="1485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9880" name="Object 8">
            <a:extLst>
              <a:ext uri="{FF2B5EF4-FFF2-40B4-BE49-F238E27FC236}">
                <a16:creationId xmlns:a16="http://schemas.microsoft.com/office/drawing/2014/main" id="{56C2D27F-D324-4726-B2B0-3169B0D334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2667000"/>
          <a:ext cx="1905000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83" name="Equation" r:id="rId7" imgW="812447" imgH="393529" progId="Equation.DSMT4">
                  <p:embed/>
                </p:oleObj>
              </mc:Choice>
              <mc:Fallback>
                <p:oleObj name="Equation" r:id="rId7" imgW="812447" imgH="393529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667000"/>
                        <a:ext cx="1905000" cy="890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896" name="Rectangle 24">
            <a:extLst>
              <a:ext uri="{FF2B5EF4-FFF2-40B4-BE49-F238E27FC236}">
                <a16:creationId xmlns:a16="http://schemas.microsoft.com/office/drawing/2014/main" id="{13C5BF98-A8D3-45E7-93CD-48D64F7609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3100" y="1876425"/>
            <a:ext cx="914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9900" name="Rectangle 28">
            <a:extLst>
              <a:ext uri="{FF2B5EF4-FFF2-40B4-BE49-F238E27FC236}">
                <a16:creationId xmlns:a16="http://schemas.microsoft.com/office/drawing/2014/main" id="{062DBB60-C5B0-4CD4-AF41-254E1181D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3100" y="1876425"/>
            <a:ext cx="1485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9878" name="Object 6">
            <a:extLst>
              <a:ext uri="{FF2B5EF4-FFF2-40B4-BE49-F238E27FC236}">
                <a16:creationId xmlns:a16="http://schemas.microsoft.com/office/drawing/2014/main" id="{55A07AA8-D039-43E7-AFCB-A286158552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3505200"/>
          <a:ext cx="2057400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84" name="Equation" r:id="rId9" imgW="850531" imgH="393529" progId="Equation.DSMT4">
                  <p:embed/>
                </p:oleObj>
              </mc:Choice>
              <mc:Fallback>
                <p:oleObj name="Equation" r:id="rId9" imgW="850531" imgH="39352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505200"/>
                        <a:ext cx="2057400" cy="922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904" name="Rectangle 32">
            <a:extLst>
              <a:ext uri="{FF2B5EF4-FFF2-40B4-BE49-F238E27FC236}">
                <a16:creationId xmlns:a16="http://schemas.microsoft.com/office/drawing/2014/main" id="{DB734C2F-B6DB-412C-9581-6308C1000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3100" y="1876425"/>
            <a:ext cx="1485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9877" name="Object 5">
            <a:extLst>
              <a:ext uri="{FF2B5EF4-FFF2-40B4-BE49-F238E27FC236}">
                <a16:creationId xmlns:a16="http://schemas.microsoft.com/office/drawing/2014/main" id="{CB9A9A5E-9317-4975-8F07-1298B94517E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4572000"/>
          <a:ext cx="220980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85" name="Equation" r:id="rId11" imgW="990170" imgH="203112" progId="Equation.DSMT4">
                  <p:embed/>
                </p:oleObj>
              </mc:Choice>
              <mc:Fallback>
                <p:oleObj name="Equation" r:id="rId11" imgW="990170" imgH="203112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572000"/>
                        <a:ext cx="2209800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908" name="Rectangle 36">
            <a:extLst>
              <a:ext uri="{FF2B5EF4-FFF2-40B4-BE49-F238E27FC236}">
                <a16:creationId xmlns:a16="http://schemas.microsoft.com/office/drawing/2014/main" id="{4CDB5231-A2BD-4A65-9759-62E380BC24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3100" y="1876425"/>
            <a:ext cx="1485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9876" name="Object 4">
            <a:extLst>
              <a:ext uri="{FF2B5EF4-FFF2-40B4-BE49-F238E27FC236}">
                <a16:creationId xmlns:a16="http://schemas.microsoft.com/office/drawing/2014/main" id="{A41C4BD4-00CF-41FA-B547-3FB1D7E14BB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5410200"/>
          <a:ext cx="205740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86" name="Equation" r:id="rId13" imgW="914400" imgH="203200" progId="Equation.DSMT4">
                  <p:embed/>
                </p:oleObj>
              </mc:Choice>
              <mc:Fallback>
                <p:oleObj name="Equation" r:id="rId13" imgW="914400" imgH="203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410200"/>
                        <a:ext cx="2057400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007" name="Group 135">
            <a:extLst>
              <a:ext uri="{FF2B5EF4-FFF2-40B4-BE49-F238E27FC236}">
                <a16:creationId xmlns:a16="http://schemas.microsoft.com/office/drawing/2014/main" id="{5077D94B-5754-41B9-BEE8-672715707FC3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990600"/>
          <a:ext cx="4114800" cy="5029200"/>
        </p:xfrm>
        <a:graphic>
          <a:graphicData uri="http://schemas.openxmlformats.org/drawingml/2006/table">
            <a:tbl>
              <a:tblPr/>
              <a:tblGrid>
                <a:gridCol w="601663">
                  <a:extLst>
                    <a:ext uri="{9D8B030D-6E8A-4147-A177-3AD203B41FA5}">
                      <a16:colId xmlns:a16="http://schemas.microsoft.com/office/drawing/2014/main" val="2662931159"/>
                    </a:ext>
                  </a:extLst>
                </a:gridCol>
                <a:gridCol w="2174875">
                  <a:extLst>
                    <a:ext uri="{9D8B030D-6E8A-4147-A177-3AD203B41FA5}">
                      <a16:colId xmlns:a16="http://schemas.microsoft.com/office/drawing/2014/main" val="3482483637"/>
                    </a:ext>
                  </a:extLst>
                </a:gridCol>
                <a:gridCol w="1338262">
                  <a:extLst>
                    <a:ext uri="{9D8B030D-6E8A-4147-A177-3AD203B41FA5}">
                      <a16:colId xmlns:a16="http://schemas.microsoft.com/office/drawing/2014/main" val="1897807678"/>
                    </a:ext>
                  </a:extLst>
                </a:gridCol>
              </a:tblGrid>
              <a:tr h="8382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6163284"/>
                  </a:ext>
                </a:extLst>
              </a:tr>
              <a:tr h="8382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4116968"/>
                  </a:ext>
                </a:extLst>
              </a:tr>
              <a:tr h="8382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5662843"/>
                  </a:ext>
                </a:extLst>
              </a:tr>
              <a:tr h="8382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5216015"/>
                  </a:ext>
                </a:extLst>
              </a:tr>
              <a:tr h="8382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9437514"/>
                  </a:ext>
                </a:extLst>
              </a:tr>
              <a:tr h="8382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4214890"/>
                  </a:ext>
                </a:extLst>
              </a:tr>
            </a:tbl>
          </a:graphicData>
        </a:graphic>
      </p:graphicFrame>
      <p:sp>
        <p:nvSpPr>
          <p:cNvPr id="80009" name="Rectangle 137">
            <a:extLst>
              <a:ext uri="{FF2B5EF4-FFF2-40B4-BE49-F238E27FC236}">
                <a16:creationId xmlns:a16="http://schemas.microsoft.com/office/drawing/2014/main" id="{B1535498-F65B-4EAB-A04C-E362E43651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67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0008" name="Freeform 136">
            <a:extLst>
              <a:ext uri="{FF2B5EF4-FFF2-40B4-BE49-F238E27FC236}">
                <a16:creationId xmlns:a16="http://schemas.microsoft.com/office/drawing/2014/main" id="{84AB54CD-65AE-42C2-BFA9-BC607E9F15E8}"/>
              </a:ext>
            </a:extLst>
          </p:cNvPr>
          <p:cNvSpPr>
            <a:spLocks/>
          </p:cNvSpPr>
          <p:nvPr/>
        </p:nvSpPr>
        <p:spPr bwMode="auto">
          <a:xfrm rot="3857402">
            <a:off x="7415213" y="773113"/>
            <a:ext cx="685800" cy="838200"/>
          </a:xfrm>
          <a:custGeom>
            <a:avLst/>
            <a:gdLst>
              <a:gd name="T0" fmla="*/ 0 w 930"/>
              <a:gd name="T1" fmla="*/ 0 h 1200"/>
              <a:gd name="T2" fmla="*/ 930 w 930"/>
              <a:gd name="T3" fmla="*/ 480 h 1200"/>
              <a:gd name="T4" fmla="*/ 930 w 930"/>
              <a:gd name="T5" fmla="*/ 120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30" h="1200">
                <a:moveTo>
                  <a:pt x="0" y="0"/>
                </a:moveTo>
                <a:lnTo>
                  <a:pt x="930" y="480"/>
                </a:lnTo>
                <a:lnTo>
                  <a:pt x="930" y="120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010" name="Rectangle 138">
            <a:extLst>
              <a:ext uri="{FF2B5EF4-FFF2-40B4-BE49-F238E27FC236}">
                <a16:creationId xmlns:a16="http://schemas.microsoft.com/office/drawing/2014/main" id="{1A69D4ED-3278-402F-A863-69923290D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04800"/>
            <a:ext cx="8183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en-US" sz="2000" b="1">
                <a:latin typeface="Tahoma" panose="020B0604030504040204" pitchFamily="34" charset="0"/>
                <a:cs typeface="Times New Roman" panose="02020603050405020304" pitchFamily="18" charset="0"/>
              </a:rPr>
              <a:t>Example 2</a:t>
            </a:r>
            <a:r>
              <a:rPr lang="en-US" altLang="en-US" sz="2000">
                <a:latin typeface="Tahoma" panose="020B0604030504040204" pitchFamily="34" charset="0"/>
                <a:cs typeface="Times New Roman" panose="02020603050405020304" pitchFamily="18" charset="0"/>
              </a:rPr>
              <a:t>:  Tell whether the equations below are in </a:t>
            </a:r>
            <a:r>
              <a:rPr lang="en-US" altLang="en-US" sz="2000" b="1" i="1" u="sng">
                <a:latin typeface="Tahoma" panose="020B0604030504040204" pitchFamily="34" charset="0"/>
                <a:cs typeface="Times New Roman" panose="02020603050405020304" pitchFamily="18" charset="0"/>
              </a:rPr>
              <a:t>standard form</a:t>
            </a:r>
            <a:r>
              <a:rPr lang="en-US" altLang="en-US" sz="2000">
                <a:latin typeface="Tahoma" panose="020B0604030504040204" pitchFamily="34" charset="0"/>
                <a:cs typeface="Times New Roman" panose="02020603050405020304" pitchFamily="18" charset="0"/>
              </a:rPr>
              <a:t>.</a:t>
            </a:r>
            <a:endParaRPr lang="en-US" altLang="en-US" sz="2000">
              <a:latin typeface="Tahoma" panose="020B0604030504040204" pitchFamily="34" charset="0"/>
            </a:endParaRPr>
          </a:p>
        </p:txBody>
      </p:sp>
      <p:sp>
        <p:nvSpPr>
          <p:cNvPr id="80011" name="Text Box 139">
            <a:extLst>
              <a:ext uri="{FF2B5EF4-FFF2-40B4-BE49-F238E27FC236}">
                <a16:creationId xmlns:a16="http://schemas.microsoft.com/office/drawing/2014/main" id="{5C3881CC-58C0-42FA-93E5-D495EC3FC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2192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NO</a:t>
            </a:r>
          </a:p>
        </p:txBody>
      </p:sp>
      <p:sp>
        <p:nvSpPr>
          <p:cNvPr id="80012" name="Text Box 140">
            <a:extLst>
              <a:ext uri="{FF2B5EF4-FFF2-40B4-BE49-F238E27FC236}">
                <a16:creationId xmlns:a16="http://schemas.microsoft.com/office/drawing/2014/main" id="{0C2F665A-47E7-42FA-AF98-83C2ABE910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9812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YES</a:t>
            </a:r>
          </a:p>
        </p:txBody>
      </p:sp>
      <p:sp>
        <p:nvSpPr>
          <p:cNvPr id="80013" name="Text Box 141">
            <a:extLst>
              <a:ext uri="{FF2B5EF4-FFF2-40B4-BE49-F238E27FC236}">
                <a16:creationId xmlns:a16="http://schemas.microsoft.com/office/drawing/2014/main" id="{4EBB1ECB-3DEA-4B55-B59D-6EEB9BC9B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8194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NO</a:t>
            </a:r>
          </a:p>
        </p:txBody>
      </p:sp>
      <p:sp>
        <p:nvSpPr>
          <p:cNvPr id="80014" name="Text Box 142">
            <a:extLst>
              <a:ext uri="{FF2B5EF4-FFF2-40B4-BE49-F238E27FC236}">
                <a16:creationId xmlns:a16="http://schemas.microsoft.com/office/drawing/2014/main" id="{E5AFAC10-5B86-4B98-A724-B7F040726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6576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NO</a:t>
            </a:r>
          </a:p>
        </p:txBody>
      </p:sp>
      <p:sp>
        <p:nvSpPr>
          <p:cNvPr id="80015" name="Text Box 143">
            <a:extLst>
              <a:ext uri="{FF2B5EF4-FFF2-40B4-BE49-F238E27FC236}">
                <a16:creationId xmlns:a16="http://schemas.microsoft.com/office/drawing/2014/main" id="{2DF24106-A6D0-414E-B51F-7E6410E117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4958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0000FF"/>
                </a:solidFill>
              </a:rPr>
              <a:t>NO</a:t>
            </a:r>
          </a:p>
        </p:txBody>
      </p:sp>
      <p:sp>
        <p:nvSpPr>
          <p:cNvPr id="80016" name="Text Box 144">
            <a:extLst>
              <a:ext uri="{FF2B5EF4-FFF2-40B4-BE49-F238E27FC236}">
                <a16:creationId xmlns:a16="http://schemas.microsoft.com/office/drawing/2014/main" id="{A5628D28-6154-4FEF-AA3C-EE5EDEE81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2578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NO</a:t>
            </a:r>
          </a:p>
        </p:txBody>
      </p:sp>
      <p:sp>
        <p:nvSpPr>
          <p:cNvPr id="80017" name="Line 145">
            <a:extLst>
              <a:ext uri="{FF2B5EF4-FFF2-40B4-BE49-F238E27FC236}">
                <a16:creationId xmlns:a16="http://schemas.microsoft.com/office/drawing/2014/main" id="{D74E129E-EC7D-4A4D-B770-C1414147014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886200"/>
            <a:ext cx="1295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80018" name="Text Box 146">
            <a:extLst>
              <a:ext uri="{FF2B5EF4-FFF2-40B4-BE49-F238E27FC236}">
                <a16:creationId xmlns:a16="http://schemas.microsoft.com/office/drawing/2014/main" id="{973FB844-D7CA-4B0F-805F-D5151902B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36576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FRACTIONS</a:t>
            </a:r>
          </a:p>
        </p:txBody>
      </p:sp>
      <p:sp>
        <p:nvSpPr>
          <p:cNvPr id="80019" name="Line 147">
            <a:extLst>
              <a:ext uri="{FF2B5EF4-FFF2-40B4-BE49-F238E27FC236}">
                <a16:creationId xmlns:a16="http://schemas.microsoft.com/office/drawing/2014/main" id="{E071ECDF-DE62-430A-A556-0BC98A12BA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05400" y="5562600"/>
            <a:ext cx="1295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80020" name="Text Box 148">
            <a:extLst>
              <a:ext uri="{FF2B5EF4-FFF2-40B4-BE49-F238E27FC236}">
                <a16:creationId xmlns:a16="http://schemas.microsoft.com/office/drawing/2014/main" id="{FC2F23F7-43BE-4F81-ABE5-9E8EB307F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53340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DECIMALS</a:t>
            </a:r>
          </a:p>
        </p:txBody>
      </p:sp>
      <p:sp>
        <p:nvSpPr>
          <p:cNvPr id="63" name="Line 145">
            <a:extLst>
              <a:ext uri="{FF2B5EF4-FFF2-40B4-BE49-F238E27FC236}">
                <a16:creationId xmlns:a16="http://schemas.microsoft.com/office/drawing/2014/main" id="{77FECBBE-CE1E-4FE0-A00A-C42B064FBA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148718"/>
            <a:ext cx="1295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64" name="Text Box 146">
            <a:extLst>
              <a:ext uri="{FF2B5EF4-FFF2-40B4-BE49-F238E27FC236}">
                <a16:creationId xmlns:a16="http://schemas.microsoft.com/office/drawing/2014/main" id="{FEB30F99-E96F-43F3-A700-50510D213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920118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FRACTIONS</a:t>
            </a:r>
          </a:p>
        </p:txBody>
      </p:sp>
      <p:sp>
        <p:nvSpPr>
          <p:cNvPr id="65" name="Line 145">
            <a:extLst>
              <a:ext uri="{FF2B5EF4-FFF2-40B4-BE49-F238E27FC236}">
                <a16:creationId xmlns:a16="http://schemas.microsoft.com/office/drawing/2014/main" id="{67D84712-9318-417E-88B0-DA275C9EE2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25720" y="4800600"/>
            <a:ext cx="1295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66" name="Text Box 146">
            <a:extLst>
              <a:ext uri="{FF2B5EF4-FFF2-40B4-BE49-F238E27FC236}">
                <a16:creationId xmlns:a16="http://schemas.microsoft.com/office/drawing/2014/main" id="{225CFBA7-C1A3-445B-92B4-451512EC5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7320" y="45720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Negative 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0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0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0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0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0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0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0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0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011" grpId="0"/>
      <p:bldP spid="80012" grpId="0"/>
      <p:bldP spid="80013" grpId="0"/>
      <p:bldP spid="80014" grpId="0"/>
      <p:bldP spid="80015" grpId="0"/>
      <p:bldP spid="80016" grpId="0"/>
      <p:bldP spid="80018" grpId="0"/>
      <p:bldP spid="80020" grpId="0"/>
      <p:bldP spid="64" grpId="0"/>
      <p:bldP spid="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>
            <a:extLst>
              <a:ext uri="{FF2B5EF4-FFF2-40B4-BE49-F238E27FC236}">
                <a16:creationId xmlns:a16="http://schemas.microsoft.com/office/drawing/2014/main" id="{18FEF1A8-93F9-450E-B165-3526AEE10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28600"/>
            <a:ext cx="8610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/>
              <a:t>If an equation is not written in standard form, we can rewrite the equation so that it is in standard form.</a:t>
            </a:r>
          </a:p>
        </p:txBody>
      </p:sp>
      <p:sp>
        <p:nvSpPr>
          <p:cNvPr id="80901" name="Rectangle 5">
            <a:extLst>
              <a:ext uri="{FF2B5EF4-FFF2-40B4-BE49-F238E27FC236}">
                <a16:creationId xmlns:a16="http://schemas.microsoft.com/office/drawing/2014/main" id="{4ACBFDEE-0136-41C2-8AA1-58E0B5D2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447800"/>
            <a:ext cx="8423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Example 3:  </a:t>
            </a:r>
            <a:r>
              <a:rPr lang="en-US" altLang="en-US"/>
              <a:t>Write each linear equation in standard form.</a:t>
            </a:r>
          </a:p>
        </p:txBody>
      </p:sp>
      <p:sp>
        <p:nvSpPr>
          <p:cNvPr id="80904" name="Rectangle 8">
            <a:extLst>
              <a:ext uri="{FF2B5EF4-FFF2-40B4-BE49-F238E27FC236}">
                <a16:creationId xmlns:a16="http://schemas.microsoft.com/office/drawing/2014/main" id="{5D062FD3-B671-4393-9B0A-006B7325A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286000"/>
            <a:ext cx="496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en-US" sz="2000" b="1">
                <a:latin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en-US" altLang="en-US" sz="1200" b="1">
                <a:latin typeface="Arial" panose="020B0604020202020204" pitchFamily="34" charset="0"/>
                <a:cs typeface="Times New Roman" panose="02020603050405020304" pitchFamily="18" charset="0"/>
              </a:rPr>
              <a:t>.  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80903" name="Object 7">
            <a:extLst>
              <a:ext uri="{FF2B5EF4-FFF2-40B4-BE49-F238E27FC236}">
                <a16:creationId xmlns:a16="http://schemas.microsoft.com/office/drawing/2014/main" id="{C7662E99-8E47-43E1-A124-B3AF5BA7895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2209800"/>
          <a:ext cx="212725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58" name="Equation" r:id="rId3" imgW="850680" imgH="203040" progId="Equation.DSMT4">
                  <p:embed/>
                </p:oleObj>
              </mc:Choice>
              <mc:Fallback>
                <p:oleObj name="Equation" r:id="rId3" imgW="850680" imgH="203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209800"/>
                        <a:ext cx="2127250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05" name="Rectangle 9">
            <a:extLst>
              <a:ext uri="{FF2B5EF4-FFF2-40B4-BE49-F238E27FC236}">
                <a16:creationId xmlns:a16="http://schemas.microsoft.com/office/drawing/2014/main" id="{35F26996-57D3-41FC-9AB5-12E92325B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286000"/>
            <a:ext cx="577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en-US" sz="2000" b="1">
                <a:latin typeface="Arial" panose="020B0604020202020204" pitchFamily="34" charset="0"/>
                <a:cs typeface="Times New Roman" panose="02020603050405020304" pitchFamily="18" charset="0"/>
              </a:rPr>
              <a:t>B</a:t>
            </a:r>
            <a:r>
              <a:rPr lang="en-US" altLang="en-US" sz="2000">
                <a:latin typeface="Arial" panose="020B0604020202020204" pitchFamily="34" charset="0"/>
                <a:cs typeface="Times New Roman" panose="02020603050405020304" pitchFamily="18" charset="0"/>
              </a:rPr>
              <a:t>.  </a:t>
            </a:r>
            <a:endParaRPr lang="en-US" altLang="en-US" sz="2000">
              <a:latin typeface="Arial" panose="020B0604020202020204" pitchFamily="34" charset="0"/>
            </a:endParaRPr>
          </a:p>
        </p:txBody>
      </p:sp>
      <p:graphicFrame>
        <p:nvGraphicFramePr>
          <p:cNvPr id="80902" name="Object 6">
            <a:extLst>
              <a:ext uri="{FF2B5EF4-FFF2-40B4-BE49-F238E27FC236}">
                <a16:creationId xmlns:a16="http://schemas.microsoft.com/office/drawing/2014/main" id="{B98BE229-813F-4BDF-973F-1F6EA22E24C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67400" y="2209800"/>
          <a:ext cx="1905000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59" name="Equation" r:id="rId5" imgW="812447" imgH="393529" progId="Equation.DSMT4">
                  <p:embed/>
                </p:oleObj>
              </mc:Choice>
              <mc:Fallback>
                <p:oleObj name="Equation" r:id="rId5" imgW="812447" imgH="39352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209800"/>
                        <a:ext cx="1905000" cy="890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06" name="Freeform 10">
            <a:extLst>
              <a:ext uri="{FF2B5EF4-FFF2-40B4-BE49-F238E27FC236}">
                <a16:creationId xmlns:a16="http://schemas.microsoft.com/office/drawing/2014/main" id="{7780D11C-2FC0-4A5E-93F1-42C9C7161B5E}"/>
              </a:ext>
            </a:extLst>
          </p:cNvPr>
          <p:cNvSpPr>
            <a:spLocks/>
          </p:cNvSpPr>
          <p:nvPr/>
        </p:nvSpPr>
        <p:spPr bwMode="auto">
          <a:xfrm>
            <a:off x="2362200" y="2133600"/>
            <a:ext cx="88900" cy="2362200"/>
          </a:xfrm>
          <a:custGeom>
            <a:avLst/>
            <a:gdLst>
              <a:gd name="T0" fmla="*/ 56 w 104"/>
              <a:gd name="T1" fmla="*/ 0 h 1008"/>
              <a:gd name="T2" fmla="*/ 8 w 104"/>
              <a:gd name="T3" fmla="*/ 288 h 1008"/>
              <a:gd name="T4" fmla="*/ 104 w 104"/>
              <a:gd name="T5" fmla="*/ 432 h 1008"/>
              <a:gd name="T6" fmla="*/ 8 w 104"/>
              <a:gd name="T7" fmla="*/ 624 h 1008"/>
              <a:gd name="T8" fmla="*/ 56 w 104"/>
              <a:gd name="T9" fmla="*/ 768 h 1008"/>
              <a:gd name="T10" fmla="*/ 56 w 104"/>
              <a:gd name="T11" fmla="*/ 912 h 1008"/>
              <a:gd name="T12" fmla="*/ 56 w 104"/>
              <a:gd name="T13" fmla="*/ 1008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4" h="1008">
                <a:moveTo>
                  <a:pt x="56" y="0"/>
                </a:moveTo>
                <a:cubicBezTo>
                  <a:pt x="28" y="108"/>
                  <a:pt x="0" y="216"/>
                  <a:pt x="8" y="288"/>
                </a:cubicBezTo>
                <a:cubicBezTo>
                  <a:pt x="16" y="360"/>
                  <a:pt x="104" y="376"/>
                  <a:pt x="104" y="432"/>
                </a:cubicBezTo>
                <a:cubicBezTo>
                  <a:pt x="104" y="488"/>
                  <a:pt x="16" y="568"/>
                  <a:pt x="8" y="624"/>
                </a:cubicBezTo>
                <a:cubicBezTo>
                  <a:pt x="0" y="680"/>
                  <a:pt x="48" y="720"/>
                  <a:pt x="56" y="768"/>
                </a:cubicBezTo>
                <a:cubicBezTo>
                  <a:pt x="64" y="816"/>
                  <a:pt x="56" y="872"/>
                  <a:pt x="56" y="912"/>
                </a:cubicBezTo>
                <a:cubicBezTo>
                  <a:pt x="56" y="952"/>
                  <a:pt x="56" y="1000"/>
                  <a:pt x="56" y="1008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7" name="Line 11">
            <a:extLst>
              <a:ext uri="{FF2B5EF4-FFF2-40B4-BE49-F238E27FC236}">
                <a16:creationId xmlns:a16="http://schemas.microsoft.com/office/drawing/2014/main" id="{1BA1BFFB-F525-4F38-BF16-29237BE53D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2600" y="2209800"/>
            <a:ext cx="457200" cy="4572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0908" name="Object 12">
            <a:extLst>
              <a:ext uri="{FF2B5EF4-FFF2-40B4-BE49-F238E27FC236}">
                <a16:creationId xmlns:a16="http://schemas.microsoft.com/office/drawing/2014/main" id="{EA064250-1565-4577-B95E-A583B51DB50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0" y="2438400"/>
          <a:ext cx="83820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60" name="Equation" r:id="rId7" imgW="291960" imgH="203040" progId="Equation.DSMT4">
                  <p:embed/>
                </p:oleObj>
              </mc:Choice>
              <mc:Fallback>
                <p:oleObj name="Equation" r:id="rId7" imgW="291960" imgH="2030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438400"/>
                        <a:ext cx="838200" cy="560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11" name="Object 15">
            <a:extLst>
              <a:ext uri="{FF2B5EF4-FFF2-40B4-BE49-F238E27FC236}">
                <a16:creationId xmlns:a16="http://schemas.microsoft.com/office/drawing/2014/main" id="{3FD278A1-6329-4823-AFC8-6168C66599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2971800"/>
          <a:ext cx="215900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61" name="Equation" r:id="rId9" imgW="863280" imgH="203040" progId="Equation.DSMT4">
                  <p:embed/>
                </p:oleObj>
              </mc:Choice>
              <mc:Fallback>
                <p:oleObj name="Equation" r:id="rId9" imgW="863280" imgH="2030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971800"/>
                        <a:ext cx="2159000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12" name="Object 16">
            <a:extLst>
              <a:ext uri="{FF2B5EF4-FFF2-40B4-BE49-F238E27FC236}">
                <a16:creationId xmlns:a16="http://schemas.microsoft.com/office/drawing/2014/main" id="{28801FD3-6B4B-437A-8173-E839D62F325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3657600"/>
          <a:ext cx="215900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62" name="Equation" r:id="rId11" imgW="863280" imgH="203040" progId="Equation.DSMT4">
                  <p:embed/>
                </p:oleObj>
              </mc:Choice>
              <mc:Fallback>
                <p:oleObj name="Equation" r:id="rId11" imgW="863280" imgH="20304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657600"/>
                        <a:ext cx="2159000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13" name="Object 17">
            <a:extLst>
              <a:ext uri="{FF2B5EF4-FFF2-40B4-BE49-F238E27FC236}">
                <a16:creationId xmlns:a16="http://schemas.microsoft.com/office/drawing/2014/main" id="{E3479A30-DB80-494A-B2B0-98675A7331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91200" y="2286000"/>
          <a:ext cx="306388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63" name="Equation" r:id="rId13" imgW="126720" imgH="177480" progId="Equation.DSMT4">
                  <p:embed/>
                </p:oleObj>
              </mc:Choice>
              <mc:Fallback>
                <p:oleObj name="Equation" r:id="rId13" imgW="126720" imgH="17748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286000"/>
                        <a:ext cx="306388" cy="41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14" name="Object 18">
            <a:extLst>
              <a:ext uri="{FF2B5EF4-FFF2-40B4-BE49-F238E27FC236}">
                <a16:creationId xmlns:a16="http://schemas.microsoft.com/office/drawing/2014/main" id="{F1F189B9-A6E2-4BAF-9F0E-F933C14E49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10400" y="2133600"/>
          <a:ext cx="306388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64" name="Equation" r:id="rId15" imgW="126720" imgH="177480" progId="Equation.DSMT4">
                  <p:embed/>
                </p:oleObj>
              </mc:Choice>
              <mc:Fallback>
                <p:oleObj name="Equation" r:id="rId15" imgW="126720" imgH="1774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133600"/>
                        <a:ext cx="306388" cy="41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15" name="Object 19">
            <a:extLst>
              <a:ext uri="{FF2B5EF4-FFF2-40B4-BE49-F238E27FC236}">
                <a16:creationId xmlns:a16="http://schemas.microsoft.com/office/drawing/2014/main" id="{D2EC0CBC-005D-4E3F-911D-56FD0AF7EFA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96200" y="2286000"/>
          <a:ext cx="306388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65" name="Equation" r:id="rId16" imgW="126720" imgH="177480" progId="Equation.DSMT4">
                  <p:embed/>
                </p:oleObj>
              </mc:Choice>
              <mc:Fallback>
                <p:oleObj name="Equation" r:id="rId16" imgW="126720" imgH="17748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2286000"/>
                        <a:ext cx="306388" cy="41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16" name="Line 20">
            <a:extLst>
              <a:ext uri="{FF2B5EF4-FFF2-40B4-BE49-F238E27FC236}">
                <a16:creationId xmlns:a16="http://schemas.microsoft.com/office/drawing/2014/main" id="{5E2EEDF9-376A-4508-9E22-0C00F9A320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81800" y="2057400"/>
            <a:ext cx="533400" cy="10668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7" name="Freeform 21">
            <a:extLst>
              <a:ext uri="{FF2B5EF4-FFF2-40B4-BE49-F238E27FC236}">
                <a16:creationId xmlns:a16="http://schemas.microsoft.com/office/drawing/2014/main" id="{D9B30A8E-E6A9-4D84-A57B-D259D7770BF0}"/>
              </a:ext>
            </a:extLst>
          </p:cNvPr>
          <p:cNvSpPr>
            <a:spLocks/>
          </p:cNvSpPr>
          <p:nvPr/>
        </p:nvSpPr>
        <p:spPr bwMode="auto">
          <a:xfrm>
            <a:off x="6324600" y="2286000"/>
            <a:ext cx="88900" cy="3352800"/>
          </a:xfrm>
          <a:custGeom>
            <a:avLst/>
            <a:gdLst>
              <a:gd name="T0" fmla="*/ 56 w 104"/>
              <a:gd name="T1" fmla="*/ 0 h 1008"/>
              <a:gd name="T2" fmla="*/ 8 w 104"/>
              <a:gd name="T3" fmla="*/ 288 h 1008"/>
              <a:gd name="T4" fmla="*/ 104 w 104"/>
              <a:gd name="T5" fmla="*/ 432 h 1008"/>
              <a:gd name="T6" fmla="*/ 8 w 104"/>
              <a:gd name="T7" fmla="*/ 624 h 1008"/>
              <a:gd name="T8" fmla="*/ 56 w 104"/>
              <a:gd name="T9" fmla="*/ 768 h 1008"/>
              <a:gd name="T10" fmla="*/ 56 w 104"/>
              <a:gd name="T11" fmla="*/ 912 h 1008"/>
              <a:gd name="T12" fmla="*/ 56 w 104"/>
              <a:gd name="T13" fmla="*/ 1008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4" h="1008">
                <a:moveTo>
                  <a:pt x="56" y="0"/>
                </a:moveTo>
                <a:cubicBezTo>
                  <a:pt x="28" y="108"/>
                  <a:pt x="0" y="216"/>
                  <a:pt x="8" y="288"/>
                </a:cubicBezTo>
                <a:cubicBezTo>
                  <a:pt x="16" y="360"/>
                  <a:pt x="104" y="376"/>
                  <a:pt x="104" y="432"/>
                </a:cubicBezTo>
                <a:cubicBezTo>
                  <a:pt x="104" y="488"/>
                  <a:pt x="16" y="568"/>
                  <a:pt x="8" y="624"/>
                </a:cubicBezTo>
                <a:cubicBezTo>
                  <a:pt x="0" y="680"/>
                  <a:pt x="48" y="720"/>
                  <a:pt x="56" y="768"/>
                </a:cubicBezTo>
                <a:cubicBezTo>
                  <a:pt x="64" y="816"/>
                  <a:pt x="56" y="872"/>
                  <a:pt x="56" y="912"/>
                </a:cubicBezTo>
                <a:cubicBezTo>
                  <a:pt x="56" y="952"/>
                  <a:pt x="56" y="1000"/>
                  <a:pt x="56" y="1008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0918" name="Object 22">
            <a:extLst>
              <a:ext uri="{FF2B5EF4-FFF2-40B4-BE49-F238E27FC236}">
                <a16:creationId xmlns:a16="http://schemas.microsoft.com/office/drawing/2014/main" id="{CD8E3309-8FC4-49E0-880F-1889A10E37F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15000" y="3429000"/>
          <a:ext cx="214312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66" name="Equation" r:id="rId17" imgW="914400" imgH="203040" progId="Equation.DSMT4">
                  <p:embed/>
                </p:oleObj>
              </mc:Choice>
              <mc:Fallback>
                <p:oleObj name="Equation" r:id="rId17" imgW="914400" imgH="20304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429000"/>
                        <a:ext cx="2143125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19" name="Line 23">
            <a:extLst>
              <a:ext uri="{FF2B5EF4-FFF2-40B4-BE49-F238E27FC236}">
                <a16:creationId xmlns:a16="http://schemas.microsoft.com/office/drawing/2014/main" id="{BE512A50-33E7-4881-89B6-027AF5CAB4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05600" y="3352800"/>
            <a:ext cx="457200" cy="4572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0920" name="Object 24">
            <a:extLst>
              <a:ext uri="{FF2B5EF4-FFF2-40B4-BE49-F238E27FC236}">
                <a16:creationId xmlns:a16="http://schemas.microsoft.com/office/drawing/2014/main" id="{26CD884D-65CF-4E65-8567-F8850774340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57800" y="3733800"/>
          <a:ext cx="744538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67" name="Equation" r:id="rId19" imgW="279360" imgH="177480" progId="Equation.DSMT4">
                  <p:embed/>
                </p:oleObj>
              </mc:Choice>
              <mc:Fallback>
                <p:oleObj name="Equation" r:id="rId19" imgW="279360" imgH="17748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733800"/>
                        <a:ext cx="744538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21" name="Object 25">
            <a:extLst>
              <a:ext uri="{FF2B5EF4-FFF2-40B4-BE49-F238E27FC236}">
                <a16:creationId xmlns:a16="http://schemas.microsoft.com/office/drawing/2014/main" id="{5EF01DB6-47EF-4B73-95C4-FF0B9FFE54C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05400" y="4648200"/>
          <a:ext cx="1874838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68" name="Equation" r:id="rId21" imgW="799920" imgH="203040" progId="Equation.DSMT4">
                  <p:embed/>
                </p:oleObj>
              </mc:Choice>
              <mc:Fallback>
                <p:oleObj name="Equation" r:id="rId21" imgW="799920" imgH="20304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648200"/>
                        <a:ext cx="1874838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0924" name="Group 28">
            <a:extLst>
              <a:ext uri="{FF2B5EF4-FFF2-40B4-BE49-F238E27FC236}">
                <a16:creationId xmlns:a16="http://schemas.microsoft.com/office/drawing/2014/main" id="{D9254933-A143-43FD-BB98-7BC191461774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5181600"/>
            <a:ext cx="2743200" cy="1524000"/>
            <a:chOff x="432" y="3168"/>
            <a:chExt cx="1728" cy="960"/>
          </a:xfrm>
        </p:grpSpPr>
        <p:sp>
          <p:nvSpPr>
            <p:cNvPr id="80922" name="AutoShape 26">
              <a:extLst>
                <a:ext uri="{FF2B5EF4-FFF2-40B4-BE49-F238E27FC236}">
                  <a16:creationId xmlns:a16="http://schemas.microsoft.com/office/drawing/2014/main" id="{8874DA86-5F13-44AC-A75C-A6E035010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1728" cy="960"/>
            </a:xfrm>
            <a:prstGeom prst="plaque">
              <a:avLst>
                <a:gd name="adj" fmla="val 30208"/>
              </a:avLst>
            </a:prstGeom>
            <a:noFill/>
            <a:ln w="38100" algn="ctr">
              <a:solidFill>
                <a:srgbClr val="FF66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80923" name="Object 27">
              <a:extLst>
                <a:ext uri="{FF2B5EF4-FFF2-40B4-BE49-F238E27FC236}">
                  <a16:creationId xmlns:a16="http://schemas.microsoft.com/office/drawing/2014/main" id="{73C3EB87-ED46-41B5-86D1-276276E1823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94" y="3504"/>
            <a:ext cx="1556" cy="3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069" name="Equation" r:id="rId23" imgW="799920" imgH="203040" progId="Equation.DSMT4">
                    <p:embed/>
                  </p:oleObj>
                </mc:Choice>
                <mc:Fallback>
                  <p:oleObj name="Equation" r:id="rId23" imgW="799920" imgH="203040" progId="Equation.DSMT4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4" y="3504"/>
                          <a:ext cx="1556" cy="37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0925" name="Group 29">
            <a:extLst>
              <a:ext uri="{FF2B5EF4-FFF2-40B4-BE49-F238E27FC236}">
                <a16:creationId xmlns:a16="http://schemas.microsoft.com/office/drawing/2014/main" id="{D0BB8D0F-0C26-41E5-9B9E-AFD1EB65316F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5181600"/>
            <a:ext cx="2743200" cy="1524000"/>
            <a:chOff x="432" y="3168"/>
            <a:chExt cx="1728" cy="960"/>
          </a:xfrm>
        </p:grpSpPr>
        <p:sp>
          <p:nvSpPr>
            <p:cNvPr id="80926" name="AutoShape 30">
              <a:extLst>
                <a:ext uri="{FF2B5EF4-FFF2-40B4-BE49-F238E27FC236}">
                  <a16:creationId xmlns:a16="http://schemas.microsoft.com/office/drawing/2014/main" id="{991D5343-E8EF-40F6-8A32-7249D9C197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1728" cy="960"/>
            </a:xfrm>
            <a:prstGeom prst="plaque">
              <a:avLst>
                <a:gd name="adj" fmla="val 30208"/>
              </a:avLst>
            </a:prstGeom>
            <a:noFill/>
            <a:ln w="38100" algn="ctr">
              <a:solidFill>
                <a:srgbClr val="FF66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80927" name="Object 31">
              <a:extLst>
                <a:ext uri="{FF2B5EF4-FFF2-40B4-BE49-F238E27FC236}">
                  <a16:creationId xmlns:a16="http://schemas.microsoft.com/office/drawing/2014/main" id="{350FD5DB-EEFA-424F-8955-35E75A5A91D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32" y="3504"/>
            <a:ext cx="1680" cy="3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070" name="Equation" r:id="rId25" imgW="863280" imgH="203040" progId="Equation.DSMT4">
                    <p:embed/>
                  </p:oleObj>
                </mc:Choice>
                <mc:Fallback>
                  <p:oleObj name="Equation" r:id="rId25" imgW="863280" imgH="203040" progId="Equation.DSMT4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3504"/>
                          <a:ext cx="1680" cy="37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0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80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8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0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0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0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09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09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09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09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09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09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09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09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80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80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80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80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80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2000"/>
                                        <p:tgtEl>
                                          <p:spTgt spid="80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80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80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80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4">
            <a:extLst>
              <a:ext uri="{FF2B5EF4-FFF2-40B4-BE49-F238E27FC236}">
                <a16:creationId xmlns:a16="http://schemas.microsoft.com/office/drawing/2014/main" id="{A2AD1062-3818-4DBD-8233-81C1CB242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17138"/>
            <a:ext cx="27122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en-US" sz="1200" b="1" dirty="0">
                <a:latin typeface="Arial" panose="020B0604020202020204" pitchFamily="34" charset="0"/>
                <a:cs typeface="Times New Roman" panose="02020603050405020304" pitchFamily="18" charset="0"/>
              </a:rPr>
              <a:t>  </a:t>
            </a:r>
            <a:endParaRPr lang="en-US" altLang="en-US" sz="1800" dirty="0">
              <a:latin typeface="Arial" panose="020B0604020202020204" pitchFamily="34" charset="0"/>
            </a:endParaRPr>
          </a:p>
        </p:txBody>
      </p:sp>
      <p:graphicFrame>
        <p:nvGraphicFramePr>
          <p:cNvPr id="82949" name="Object 5">
            <a:extLst>
              <a:ext uri="{FF2B5EF4-FFF2-40B4-BE49-F238E27FC236}">
                <a16:creationId xmlns:a16="http://schemas.microsoft.com/office/drawing/2014/main" id="{8F36EA55-ACFC-413B-821D-B2048204C1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5305408"/>
              </p:ext>
            </p:extLst>
          </p:nvPr>
        </p:nvGraphicFramePr>
        <p:xfrm>
          <a:off x="5622925" y="228600"/>
          <a:ext cx="215900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43" name="Equation" r:id="rId3" imgW="863280" imgH="203040" progId="Equation.DSMT4">
                  <p:embed/>
                </p:oleObj>
              </mc:Choice>
              <mc:Fallback>
                <p:oleObj name="Equation" r:id="rId3" imgW="86328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2925" y="228600"/>
                        <a:ext cx="2159000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50" name="Rectangle 6">
            <a:extLst>
              <a:ext uri="{FF2B5EF4-FFF2-40B4-BE49-F238E27FC236}">
                <a16:creationId xmlns:a16="http://schemas.microsoft.com/office/drawing/2014/main" id="{1BF0464F-F068-4E1E-93FD-A41D99429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03183"/>
            <a:ext cx="58221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en-US" sz="2000" b="1" dirty="0">
                <a:latin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en-US" altLang="en-US" sz="2000" dirty="0">
                <a:latin typeface="Arial" panose="020B0604020202020204" pitchFamily="34" charset="0"/>
                <a:cs typeface="Times New Roman" panose="02020603050405020304" pitchFamily="18" charset="0"/>
              </a:rPr>
              <a:t>.  </a:t>
            </a:r>
            <a:endParaRPr lang="en-US" altLang="en-US" sz="2000" dirty="0">
              <a:latin typeface="Arial" panose="020B0604020202020204" pitchFamily="34" charset="0"/>
            </a:endParaRPr>
          </a:p>
        </p:txBody>
      </p:sp>
      <p:sp>
        <p:nvSpPr>
          <p:cNvPr id="82961" name="Freeform 17">
            <a:extLst>
              <a:ext uri="{FF2B5EF4-FFF2-40B4-BE49-F238E27FC236}">
                <a16:creationId xmlns:a16="http://schemas.microsoft.com/office/drawing/2014/main" id="{910F194E-99CC-4DCC-BCC1-DDF8DA4C9E92}"/>
              </a:ext>
            </a:extLst>
          </p:cNvPr>
          <p:cNvSpPr>
            <a:spLocks/>
          </p:cNvSpPr>
          <p:nvPr/>
        </p:nvSpPr>
        <p:spPr bwMode="auto">
          <a:xfrm>
            <a:off x="7086600" y="228600"/>
            <a:ext cx="76200" cy="2286000"/>
          </a:xfrm>
          <a:custGeom>
            <a:avLst/>
            <a:gdLst>
              <a:gd name="T0" fmla="*/ 56 w 104"/>
              <a:gd name="T1" fmla="*/ 0 h 1008"/>
              <a:gd name="T2" fmla="*/ 8 w 104"/>
              <a:gd name="T3" fmla="*/ 288 h 1008"/>
              <a:gd name="T4" fmla="*/ 104 w 104"/>
              <a:gd name="T5" fmla="*/ 432 h 1008"/>
              <a:gd name="T6" fmla="*/ 8 w 104"/>
              <a:gd name="T7" fmla="*/ 624 h 1008"/>
              <a:gd name="T8" fmla="*/ 56 w 104"/>
              <a:gd name="T9" fmla="*/ 768 h 1008"/>
              <a:gd name="T10" fmla="*/ 56 w 104"/>
              <a:gd name="T11" fmla="*/ 912 h 1008"/>
              <a:gd name="T12" fmla="*/ 56 w 104"/>
              <a:gd name="T13" fmla="*/ 1008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4" h="1008">
                <a:moveTo>
                  <a:pt x="56" y="0"/>
                </a:moveTo>
                <a:cubicBezTo>
                  <a:pt x="28" y="108"/>
                  <a:pt x="0" y="216"/>
                  <a:pt x="8" y="288"/>
                </a:cubicBezTo>
                <a:cubicBezTo>
                  <a:pt x="16" y="360"/>
                  <a:pt x="104" y="376"/>
                  <a:pt x="104" y="432"/>
                </a:cubicBezTo>
                <a:cubicBezTo>
                  <a:pt x="104" y="488"/>
                  <a:pt x="16" y="568"/>
                  <a:pt x="8" y="624"/>
                </a:cubicBezTo>
                <a:cubicBezTo>
                  <a:pt x="0" y="680"/>
                  <a:pt x="48" y="720"/>
                  <a:pt x="56" y="768"/>
                </a:cubicBezTo>
                <a:cubicBezTo>
                  <a:pt x="64" y="816"/>
                  <a:pt x="56" y="872"/>
                  <a:pt x="56" y="912"/>
                </a:cubicBezTo>
                <a:cubicBezTo>
                  <a:pt x="56" y="952"/>
                  <a:pt x="56" y="1000"/>
                  <a:pt x="56" y="1008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2962" name="Object 18">
            <a:extLst>
              <a:ext uri="{FF2B5EF4-FFF2-40B4-BE49-F238E27FC236}">
                <a16:creationId xmlns:a16="http://schemas.microsoft.com/office/drawing/2014/main" id="{38A2C16A-1C40-486E-88F7-6D5076470E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0225111"/>
              </p:ext>
            </p:extLst>
          </p:nvPr>
        </p:nvGraphicFramePr>
        <p:xfrm>
          <a:off x="6477000" y="1143000"/>
          <a:ext cx="2024063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44" name="Equation" r:id="rId5" imgW="863280" imgH="203040" progId="Equation.DSMT4">
                  <p:embed/>
                </p:oleObj>
              </mc:Choice>
              <mc:Fallback>
                <p:oleObj name="Equation" r:id="rId5" imgW="863280" imgH="20304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1143000"/>
                        <a:ext cx="2024063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63" name="Line 19">
            <a:extLst>
              <a:ext uri="{FF2B5EF4-FFF2-40B4-BE49-F238E27FC236}">
                <a16:creationId xmlns:a16="http://schemas.microsoft.com/office/drawing/2014/main" id="{F218D555-BF7F-40FC-A68C-ED210D1CA3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304800"/>
            <a:ext cx="457200" cy="4572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2964" name="Object 20">
            <a:extLst>
              <a:ext uri="{FF2B5EF4-FFF2-40B4-BE49-F238E27FC236}">
                <a16:creationId xmlns:a16="http://schemas.microsoft.com/office/drawing/2014/main" id="{6DB6DF84-9077-4E59-B04D-EC902E6A2AD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72400" y="381000"/>
          <a:ext cx="609600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45" name="Equation" r:id="rId7" imgW="291960" imgH="203040" progId="Equation.DSMT4">
                  <p:embed/>
                </p:oleObj>
              </mc:Choice>
              <mc:Fallback>
                <p:oleObj name="Equation" r:id="rId7" imgW="291960" imgH="20304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381000"/>
                        <a:ext cx="609600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65" name="Object 21">
            <a:extLst>
              <a:ext uri="{FF2B5EF4-FFF2-40B4-BE49-F238E27FC236}">
                <a16:creationId xmlns:a16="http://schemas.microsoft.com/office/drawing/2014/main" id="{30597644-E8CC-4236-B631-C3BE346868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2634120"/>
              </p:ext>
            </p:extLst>
          </p:nvPr>
        </p:nvGraphicFramePr>
        <p:xfrm>
          <a:off x="5853113" y="1828800"/>
          <a:ext cx="1903412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46" name="Equation" r:id="rId9" imgW="812520" imgH="203040" progId="Equation.DSMT4">
                  <p:embed/>
                </p:oleObj>
              </mc:Choice>
              <mc:Fallback>
                <p:oleObj name="Equation" r:id="rId9" imgW="812520" imgH="20304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3113" y="1828800"/>
                        <a:ext cx="1903412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67" name="AutoShape 23">
            <a:extLst>
              <a:ext uri="{FF2B5EF4-FFF2-40B4-BE49-F238E27FC236}">
                <a16:creationId xmlns:a16="http://schemas.microsoft.com/office/drawing/2014/main" id="{F9A25ED1-777F-4480-B585-AFFA9FC6F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048000"/>
            <a:ext cx="2743200" cy="1524000"/>
          </a:xfrm>
          <a:prstGeom prst="plaque">
            <a:avLst>
              <a:gd name="adj" fmla="val 30208"/>
            </a:avLst>
          </a:prstGeom>
          <a:noFill/>
          <a:ln w="38100" algn="ctr">
            <a:solidFill>
              <a:srgbClr val="FF66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2968" name="Object 24">
            <a:extLst>
              <a:ext uri="{FF2B5EF4-FFF2-40B4-BE49-F238E27FC236}">
                <a16:creationId xmlns:a16="http://schemas.microsoft.com/office/drawing/2014/main" id="{B42CF96C-C416-48A3-88FA-E63EC7AF19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086456"/>
              </p:ext>
            </p:extLst>
          </p:nvPr>
        </p:nvGraphicFramePr>
        <p:xfrm>
          <a:off x="5641975" y="3581400"/>
          <a:ext cx="250825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47" name="Equation" r:id="rId11" imgW="812520" imgH="203040" progId="Equation.DSMT4">
                  <p:embed/>
                </p:oleObj>
              </mc:Choice>
              <mc:Fallback>
                <p:oleObj name="Equation" r:id="rId11" imgW="812520" imgH="20304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1975" y="3581400"/>
                        <a:ext cx="2508250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73" name="Rectangle 29">
            <a:extLst>
              <a:ext uri="{FF2B5EF4-FFF2-40B4-BE49-F238E27FC236}">
                <a16:creationId xmlns:a16="http://schemas.microsoft.com/office/drawing/2014/main" id="{02B804C1-4C5F-481C-AB00-94D57AFE5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24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2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2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2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82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2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883" name="Object 11">
            <a:extLst>
              <a:ext uri="{FF2B5EF4-FFF2-40B4-BE49-F238E27FC236}">
                <a16:creationId xmlns:a16="http://schemas.microsoft.com/office/drawing/2014/main" id="{04AEC543-8925-4B5E-AA69-8507283AFC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1219200"/>
          <a:ext cx="17526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74" name="Equation" r:id="rId3" imgW="774364" imgH="203112" progId="Equation.DSMT4">
                  <p:embed/>
                </p:oleObj>
              </mc:Choice>
              <mc:Fallback>
                <p:oleObj name="Equation" r:id="rId3" imgW="774364" imgH="203112" progId="Equation.DSMT4">
                  <p:embed/>
                  <p:pic>
                    <p:nvPicPr>
                      <p:cNvPr id="79883" name="Object 11">
                        <a:extLst>
                          <a:ext uri="{FF2B5EF4-FFF2-40B4-BE49-F238E27FC236}">
                            <a16:creationId xmlns:a16="http://schemas.microsoft.com/office/drawing/2014/main" id="{04AEC543-8925-4B5E-AA69-8507283AFC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219200"/>
                        <a:ext cx="1752600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879" name="Text Box 7">
            <a:extLst>
              <a:ext uri="{FF2B5EF4-FFF2-40B4-BE49-F238E27FC236}">
                <a16:creationId xmlns:a16="http://schemas.microsoft.com/office/drawing/2014/main" id="{2B30B01B-2ECE-4EF1-9184-EBB853C4D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689599"/>
            <a:ext cx="3810000" cy="5715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en-US" sz="2000" i="1" dirty="0">
                <a:cs typeface="Times New Roman" panose="02020603050405020304" pitchFamily="18" charset="0"/>
              </a:rPr>
              <a:t>x</a:t>
            </a:r>
            <a:r>
              <a:rPr lang="en-US" altLang="en-US" sz="2000" dirty="0">
                <a:cs typeface="Times New Roman" panose="02020603050405020304" pitchFamily="18" charset="0"/>
              </a:rPr>
              <a:t>-term + </a:t>
            </a:r>
            <a:r>
              <a:rPr lang="en-US" altLang="en-US" sz="2000" i="1" dirty="0">
                <a:cs typeface="Times New Roman" panose="02020603050405020304" pitchFamily="18" charset="0"/>
              </a:rPr>
              <a:t>y</a:t>
            </a:r>
            <a:r>
              <a:rPr lang="en-US" altLang="en-US" sz="2000" dirty="0">
                <a:cs typeface="Times New Roman" panose="02020603050405020304" pitchFamily="18" charset="0"/>
              </a:rPr>
              <a:t>-term = constant</a:t>
            </a:r>
            <a:endParaRPr lang="en-US" altLang="en-US" sz="2000" dirty="0"/>
          </a:p>
          <a:p>
            <a:pPr eaLnBrk="0" hangingPunct="0"/>
            <a:r>
              <a:rPr lang="en-US" altLang="en-US" sz="2000" dirty="0">
                <a:latin typeface="Arial" panose="020B0604020202020204" pitchFamily="34" charset="0"/>
                <a:cs typeface="Times New Roman" panose="02020603050405020304" pitchFamily="18" charset="0"/>
              </a:rPr>
              <a:t>No fractions, no decimals !</a:t>
            </a:r>
            <a:endParaRPr lang="en-US" altLang="en-US" sz="2000" dirty="0">
              <a:latin typeface="Arial" panose="020B0604020202020204" pitchFamily="34" charset="0"/>
            </a:endParaRPr>
          </a:p>
        </p:txBody>
      </p:sp>
      <p:sp>
        <p:nvSpPr>
          <p:cNvPr id="79881" name="Oval 9">
            <a:extLst>
              <a:ext uri="{FF2B5EF4-FFF2-40B4-BE49-F238E27FC236}">
                <a16:creationId xmlns:a16="http://schemas.microsoft.com/office/drawing/2014/main" id="{E57BEEE9-6B78-4962-A8A4-C9AB04709D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534026"/>
            <a:ext cx="3810000" cy="1028700"/>
          </a:xfrm>
          <a:prstGeom prst="ellipse">
            <a:avLst/>
          </a:prstGeom>
          <a:solidFill>
            <a:srgbClr val="FFFFFF">
              <a:alpha val="0"/>
            </a:srgbClr>
          </a:solidFill>
          <a:ln w="9525" cap="rnd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885" name="Rectangle 13">
            <a:extLst>
              <a:ext uri="{FF2B5EF4-FFF2-40B4-BE49-F238E27FC236}">
                <a16:creationId xmlns:a16="http://schemas.microsoft.com/office/drawing/2014/main" id="{96A29F57-085F-4964-BAE0-08F4E761EB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3100" y="1876425"/>
            <a:ext cx="1485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9889" name="Rectangle 17">
            <a:extLst>
              <a:ext uri="{FF2B5EF4-FFF2-40B4-BE49-F238E27FC236}">
                <a16:creationId xmlns:a16="http://schemas.microsoft.com/office/drawing/2014/main" id="{ABE85A6B-93B9-471B-B5FB-6E0A1E499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3100" y="1876425"/>
            <a:ext cx="1485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9882" name="Object 10">
            <a:extLst>
              <a:ext uri="{FF2B5EF4-FFF2-40B4-BE49-F238E27FC236}">
                <a16:creationId xmlns:a16="http://schemas.microsoft.com/office/drawing/2014/main" id="{AA38D672-16DC-448E-8D68-733B7CDBDE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2057400"/>
          <a:ext cx="213360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75" name="Equation" r:id="rId5" imgW="863225" imgH="203112" progId="Equation.DSMT4">
                  <p:embed/>
                </p:oleObj>
              </mc:Choice>
              <mc:Fallback>
                <p:oleObj name="Equation" r:id="rId5" imgW="863225" imgH="203112" progId="Equation.DSMT4">
                  <p:embed/>
                  <p:pic>
                    <p:nvPicPr>
                      <p:cNvPr id="79882" name="Object 10">
                        <a:extLst>
                          <a:ext uri="{FF2B5EF4-FFF2-40B4-BE49-F238E27FC236}">
                            <a16:creationId xmlns:a16="http://schemas.microsoft.com/office/drawing/2014/main" id="{AA38D672-16DC-448E-8D68-733B7CDBDE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057400"/>
                        <a:ext cx="2133600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891" name="Rectangle 19">
            <a:extLst>
              <a:ext uri="{FF2B5EF4-FFF2-40B4-BE49-F238E27FC236}">
                <a16:creationId xmlns:a16="http://schemas.microsoft.com/office/drawing/2014/main" id="{D68EE331-1474-4ADF-A0C2-8F1B4C7C9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3100" y="1876425"/>
            <a:ext cx="914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9894" name="Rectangle 22">
            <a:extLst>
              <a:ext uri="{FF2B5EF4-FFF2-40B4-BE49-F238E27FC236}">
                <a16:creationId xmlns:a16="http://schemas.microsoft.com/office/drawing/2014/main" id="{68BE5CA6-DC5B-46FB-8A27-174EC9EA1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3100" y="1876425"/>
            <a:ext cx="1485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9880" name="Object 8">
            <a:extLst>
              <a:ext uri="{FF2B5EF4-FFF2-40B4-BE49-F238E27FC236}">
                <a16:creationId xmlns:a16="http://schemas.microsoft.com/office/drawing/2014/main" id="{56C2D27F-D324-4726-B2B0-3169B0D334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2667000"/>
          <a:ext cx="1905000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76" name="Equation" r:id="rId7" imgW="812447" imgH="393529" progId="Equation.DSMT4">
                  <p:embed/>
                </p:oleObj>
              </mc:Choice>
              <mc:Fallback>
                <p:oleObj name="Equation" r:id="rId7" imgW="812447" imgH="393529" progId="Equation.DSMT4">
                  <p:embed/>
                  <p:pic>
                    <p:nvPicPr>
                      <p:cNvPr id="79880" name="Object 8">
                        <a:extLst>
                          <a:ext uri="{FF2B5EF4-FFF2-40B4-BE49-F238E27FC236}">
                            <a16:creationId xmlns:a16="http://schemas.microsoft.com/office/drawing/2014/main" id="{56C2D27F-D324-4726-B2B0-3169B0D3348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667000"/>
                        <a:ext cx="1905000" cy="890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896" name="Rectangle 24">
            <a:extLst>
              <a:ext uri="{FF2B5EF4-FFF2-40B4-BE49-F238E27FC236}">
                <a16:creationId xmlns:a16="http://schemas.microsoft.com/office/drawing/2014/main" id="{13C5BF98-A8D3-45E7-93CD-48D64F7609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3100" y="1876425"/>
            <a:ext cx="914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9900" name="Rectangle 28">
            <a:extLst>
              <a:ext uri="{FF2B5EF4-FFF2-40B4-BE49-F238E27FC236}">
                <a16:creationId xmlns:a16="http://schemas.microsoft.com/office/drawing/2014/main" id="{062DBB60-C5B0-4CD4-AF41-254E1181D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3100" y="1876425"/>
            <a:ext cx="1485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9878" name="Object 6">
            <a:extLst>
              <a:ext uri="{FF2B5EF4-FFF2-40B4-BE49-F238E27FC236}">
                <a16:creationId xmlns:a16="http://schemas.microsoft.com/office/drawing/2014/main" id="{55A07AA8-D039-43E7-AFCB-A286158552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3505200"/>
          <a:ext cx="2057400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77" name="Equation" r:id="rId9" imgW="850531" imgH="393529" progId="Equation.DSMT4">
                  <p:embed/>
                </p:oleObj>
              </mc:Choice>
              <mc:Fallback>
                <p:oleObj name="Equation" r:id="rId9" imgW="850531" imgH="393529" progId="Equation.DSMT4">
                  <p:embed/>
                  <p:pic>
                    <p:nvPicPr>
                      <p:cNvPr id="79878" name="Object 6">
                        <a:extLst>
                          <a:ext uri="{FF2B5EF4-FFF2-40B4-BE49-F238E27FC236}">
                            <a16:creationId xmlns:a16="http://schemas.microsoft.com/office/drawing/2014/main" id="{55A07AA8-D039-43E7-AFCB-A286158552A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505200"/>
                        <a:ext cx="2057400" cy="922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904" name="Rectangle 32">
            <a:extLst>
              <a:ext uri="{FF2B5EF4-FFF2-40B4-BE49-F238E27FC236}">
                <a16:creationId xmlns:a16="http://schemas.microsoft.com/office/drawing/2014/main" id="{DB734C2F-B6DB-412C-9581-6308C1000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3100" y="1876425"/>
            <a:ext cx="1485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9877" name="Object 5">
            <a:extLst>
              <a:ext uri="{FF2B5EF4-FFF2-40B4-BE49-F238E27FC236}">
                <a16:creationId xmlns:a16="http://schemas.microsoft.com/office/drawing/2014/main" id="{CB9A9A5E-9317-4975-8F07-1298B94517E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4572000"/>
          <a:ext cx="220980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78" name="Equation" r:id="rId11" imgW="990170" imgH="203112" progId="Equation.DSMT4">
                  <p:embed/>
                </p:oleObj>
              </mc:Choice>
              <mc:Fallback>
                <p:oleObj name="Equation" r:id="rId11" imgW="990170" imgH="203112" progId="Equation.DSMT4">
                  <p:embed/>
                  <p:pic>
                    <p:nvPicPr>
                      <p:cNvPr id="79877" name="Object 5">
                        <a:extLst>
                          <a:ext uri="{FF2B5EF4-FFF2-40B4-BE49-F238E27FC236}">
                            <a16:creationId xmlns:a16="http://schemas.microsoft.com/office/drawing/2014/main" id="{CB9A9A5E-9317-4975-8F07-1298B94517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572000"/>
                        <a:ext cx="2209800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908" name="Rectangle 36">
            <a:extLst>
              <a:ext uri="{FF2B5EF4-FFF2-40B4-BE49-F238E27FC236}">
                <a16:creationId xmlns:a16="http://schemas.microsoft.com/office/drawing/2014/main" id="{4CDB5231-A2BD-4A65-9759-62E380BC24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3100" y="1876425"/>
            <a:ext cx="1485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0007" name="Group 135">
            <a:extLst>
              <a:ext uri="{FF2B5EF4-FFF2-40B4-BE49-F238E27FC236}">
                <a16:creationId xmlns:a16="http://schemas.microsoft.com/office/drawing/2014/main" id="{5077D94B-5754-41B9-BEE8-672715707F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429716"/>
              </p:ext>
            </p:extLst>
          </p:nvPr>
        </p:nvGraphicFramePr>
        <p:xfrm>
          <a:off x="838200" y="990600"/>
          <a:ext cx="6934200" cy="41910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662931159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3482483637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1897807678"/>
                    </a:ext>
                  </a:extLst>
                </a:gridCol>
              </a:tblGrid>
              <a:tr h="8382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6163284"/>
                  </a:ext>
                </a:extLst>
              </a:tr>
              <a:tr h="8382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4116968"/>
                  </a:ext>
                </a:extLst>
              </a:tr>
              <a:tr h="8382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5662843"/>
                  </a:ext>
                </a:extLst>
              </a:tr>
              <a:tr h="8382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5216015"/>
                  </a:ext>
                </a:extLst>
              </a:tr>
              <a:tr h="8382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9437514"/>
                  </a:ext>
                </a:extLst>
              </a:tr>
            </a:tbl>
          </a:graphicData>
        </a:graphic>
      </p:graphicFrame>
      <p:sp>
        <p:nvSpPr>
          <p:cNvPr id="80009" name="Rectangle 137">
            <a:extLst>
              <a:ext uri="{FF2B5EF4-FFF2-40B4-BE49-F238E27FC236}">
                <a16:creationId xmlns:a16="http://schemas.microsoft.com/office/drawing/2014/main" id="{B1535498-F65B-4EAB-A04C-E362E43651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67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0010" name="Rectangle 138">
            <a:extLst>
              <a:ext uri="{FF2B5EF4-FFF2-40B4-BE49-F238E27FC236}">
                <a16:creationId xmlns:a16="http://schemas.microsoft.com/office/drawing/2014/main" id="{1A69D4ED-3278-402F-A863-69923290D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03183"/>
            <a:ext cx="75023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en-US" sz="2000" b="1" dirty="0">
                <a:latin typeface="Tahoma" panose="020B0604030504040204" pitchFamily="34" charset="0"/>
                <a:cs typeface="Times New Roman" panose="02020603050405020304" pitchFamily="18" charset="0"/>
              </a:rPr>
              <a:t>Convert the ones not in standard form to</a:t>
            </a:r>
            <a:r>
              <a:rPr lang="en-US" altLang="en-US" sz="2000" dirty="0"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i="1" u="sng" dirty="0">
                <a:latin typeface="Tahoma" panose="020B0604030504040204" pitchFamily="34" charset="0"/>
                <a:cs typeface="Times New Roman" panose="02020603050405020304" pitchFamily="18" charset="0"/>
              </a:rPr>
              <a:t>standard form</a:t>
            </a:r>
            <a:r>
              <a:rPr lang="en-US" altLang="en-US" sz="2000" dirty="0">
                <a:latin typeface="Tahoma" panose="020B0604030504040204" pitchFamily="34" charset="0"/>
                <a:cs typeface="Times New Roman" panose="02020603050405020304" pitchFamily="18" charset="0"/>
              </a:rPr>
              <a:t>.</a:t>
            </a:r>
            <a:endParaRPr lang="en-US" altLang="en-US" sz="2000" dirty="0">
              <a:latin typeface="Tahoma" panose="020B0604030504040204" pitchFamily="34" charset="0"/>
            </a:endParaRPr>
          </a:p>
        </p:txBody>
      </p:sp>
      <p:graphicFrame>
        <p:nvGraphicFramePr>
          <p:cNvPr id="36" name="Object 4">
            <a:extLst>
              <a:ext uri="{FF2B5EF4-FFF2-40B4-BE49-F238E27FC236}">
                <a16:creationId xmlns:a16="http://schemas.microsoft.com/office/drawing/2014/main" id="{2565B821-B7BA-4D15-B394-8261A402B0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3244285"/>
              </p:ext>
            </p:extLst>
          </p:nvPr>
        </p:nvGraphicFramePr>
        <p:xfrm>
          <a:off x="4162425" y="1181100"/>
          <a:ext cx="188595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79" name="Equation" r:id="rId13" imgW="838080" imgH="203040" progId="Equation.DSMT4">
                  <p:embed/>
                </p:oleObj>
              </mc:Choice>
              <mc:Fallback>
                <p:oleObj name="Equation" r:id="rId13" imgW="838080" imgH="203040" progId="Equation.DSMT4">
                  <p:embed/>
                  <p:pic>
                    <p:nvPicPr>
                      <p:cNvPr id="79876" name="Object 4">
                        <a:extLst>
                          <a:ext uri="{FF2B5EF4-FFF2-40B4-BE49-F238E27FC236}">
                            <a16:creationId xmlns:a16="http://schemas.microsoft.com/office/drawing/2014/main" id="{A41C4BD4-00CF-41FA-B547-3FB1D7E14B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2425" y="1181100"/>
                        <a:ext cx="1885950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4">
            <a:extLst>
              <a:ext uri="{FF2B5EF4-FFF2-40B4-BE49-F238E27FC236}">
                <a16:creationId xmlns:a16="http://schemas.microsoft.com/office/drawing/2014/main" id="{359FC7C2-88C2-438D-AB56-DFA5AEFE61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9522761"/>
              </p:ext>
            </p:extLst>
          </p:nvPr>
        </p:nvGraphicFramePr>
        <p:xfrm>
          <a:off x="4148138" y="2046288"/>
          <a:ext cx="1914525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80" name="Equation" r:id="rId15" imgW="850680" imgH="203040" progId="Equation.DSMT4">
                  <p:embed/>
                </p:oleObj>
              </mc:Choice>
              <mc:Fallback>
                <p:oleObj name="Equation" r:id="rId15" imgW="850680" imgH="203040" progId="Equation.DSMT4">
                  <p:embed/>
                  <p:pic>
                    <p:nvPicPr>
                      <p:cNvPr id="36" name="Object 4">
                        <a:extLst>
                          <a:ext uri="{FF2B5EF4-FFF2-40B4-BE49-F238E27FC236}">
                            <a16:creationId xmlns:a16="http://schemas.microsoft.com/office/drawing/2014/main" id="{2565B821-B7BA-4D15-B394-8261A402B0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8138" y="2046288"/>
                        <a:ext cx="1914525" cy="43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4">
            <a:extLst>
              <a:ext uri="{FF2B5EF4-FFF2-40B4-BE49-F238E27FC236}">
                <a16:creationId xmlns:a16="http://schemas.microsoft.com/office/drawing/2014/main" id="{76D11F33-05B5-4C36-9465-024D3B30E7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1381145"/>
              </p:ext>
            </p:extLst>
          </p:nvPr>
        </p:nvGraphicFramePr>
        <p:xfrm>
          <a:off x="4148138" y="2866231"/>
          <a:ext cx="188595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81" name="Equation" r:id="rId17" imgW="838080" imgH="203040" progId="Equation.DSMT4">
                  <p:embed/>
                </p:oleObj>
              </mc:Choice>
              <mc:Fallback>
                <p:oleObj name="Equation" r:id="rId17" imgW="838080" imgH="203040" progId="Equation.DSMT4">
                  <p:embed/>
                  <p:pic>
                    <p:nvPicPr>
                      <p:cNvPr id="36" name="Object 4">
                        <a:extLst>
                          <a:ext uri="{FF2B5EF4-FFF2-40B4-BE49-F238E27FC236}">
                            <a16:creationId xmlns:a16="http://schemas.microsoft.com/office/drawing/2014/main" id="{2565B821-B7BA-4D15-B394-8261A402B0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8138" y="2866231"/>
                        <a:ext cx="1885950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4">
            <a:extLst>
              <a:ext uri="{FF2B5EF4-FFF2-40B4-BE49-F238E27FC236}">
                <a16:creationId xmlns:a16="http://schemas.microsoft.com/office/drawing/2014/main" id="{DA132268-58D0-4D84-B160-F0A14F9EF4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063831"/>
              </p:ext>
            </p:extLst>
          </p:nvPr>
        </p:nvGraphicFramePr>
        <p:xfrm>
          <a:off x="4090988" y="3725863"/>
          <a:ext cx="2057400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82" name="Equation" r:id="rId19" imgW="914400" imgH="203040" progId="Equation.DSMT4">
                  <p:embed/>
                </p:oleObj>
              </mc:Choice>
              <mc:Fallback>
                <p:oleObj name="Equation" r:id="rId19" imgW="914400" imgH="203040" progId="Equation.DSMT4">
                  <p:embed/>
                  <p:pic>
                    <p:nvPicPr>
                      <p:cNvPr id="36" name="Object 4">
                        <a:extLst>
                          <a:ext uri="{FF2B5EF4-FFF2-40B4-BE49-F238E27FC236}">
                            <a16:creationId xmlns:a16="http://schemas.microsoft.com/office/drawing/2014/main" id="{2565B821-B7BA-4D15-B394-8261A402B0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0988" y="3725863"/>
                        <a:ext cx="2057400" cy="43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4">
            <a:extLst>
              <a:ext uri="{FF2B5EF4-FFF2-40B4-BE49-F238E27FC236}">
                <a16:creationId xmlns:a16="http://schemas.microsoft.com/office/drawing/2014/main" id="{C15EBDEA-4D29-483B-9571-154C87A831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4715470"/>
              </p:ext>
            </p:extLst>
          </p:nvPr>
        </p:nvGraphicFramePr>
        <p:xfrm>
          <a:off x="4191000" y="4503738"/>
          <a:ext cx="1685925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83" name="Equation" r:id="rId21" imgW="749160" imgH="203040" progId="Equation.DSMT4">
                  <p:embed/>
                </p:oleObj>
              </mc:Choice>
              <mc:Fallback>
                <p:oleObj name="Equation" r:id="rId21" imgW="749160" imgH="203040" progId="Equation.DSMT4">
                  <p:embed/>
                  <p:pic>
                    <p:nvPicPr>
                      <p:cNvPr id="36" name="Object 4">
                        <a:extLst>
                          <a:ext uri="{FF2B5EF4-FFF2-40B4-BE49-F238E27FC236}">
                            <a16:creationId xmlns:a16="http://schemas.microsoft.com/office/drawing/2014/main" id="{2565B821-B7BA-4D15-B394-8261A402B0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503738"/>
                        <a:ext cx="1685925" cy="43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00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3021</TotalTime>
  <Words>219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Comic Sans MS</vt:lpstr>
      <vt:lpstr>Tahoma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Plainview Schools</dc:creator>
  <cp:lastModifiedBy>Qayumi, Enayat</cp:lastModifiedBy>
  <cp:revision>100</cp:revision>
  <dcterms:created xsi:type="dcterms:W3CDTF">2006-10-24T18:11:20Z</dcterms:created>
  <dcterms:modified xsi:type="dcterms:W3CDTF">2021-01-12T20:04:22Z</dcterms:modified>
</cp:coreProperties>
</file>