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70" r:id="rId13"/>
    <p:sldId id="265" r:id="rId14"/>
    <p:sldId id="266" r:id="rId15"/>
    <p:sldId id="267" r:id="rId16"/>
    <p:sldId id="272" r:id="rId17"/>
    <p:sldId id="275" r:id="rId18"/>
    <p:sldId id="274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FF99"/>
    <a:srgbClr val="99CCFF"/>
    <a:srgbClr val="008000"/>
    <a:srgbClr val="FF6600"/>
    <a:srgbClr val="800080"/>
    <a:srgbClr val="66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62" d="100"/>
          <a:sy n="62" d="100"/>
        </p:scale>
        <p:origin x="512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16.wmf"/><Relationship Id="rId1" Type="http://schemas.openxmlformats.org/officeDocument/2006/relationships/image" Target="../media/image47.wmf"/><Relationship Id="rId4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50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FA5F5-CCD8-4042-A08E-BDDD952981CF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47C51-2AB4-428E-8961-085692851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5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2C4B1-C85E-460C-9FF4-00A9186EDB2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8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FABAD-5694-48B0-B9AB-E39F64671F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E8478-150F-4344-930D-3C7945911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00662-675D-4715-A3AC-615CBE130D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9C327-2281-4431-AB7A-5603EA9F76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CAAC5-C1F4-4DFC-B384-3856ABF6E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D6E63-8857-4ABD-8211-631AC64978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17490-CA1A-43FD-B71C-2515A45C4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FE515-EC40-402D-9953-9CCC0911F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D5A8A-3EA9-4664-9C6C-21A086642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F8E30-BC37-4EB3-BD35-255D8042A4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43278-9F57-4EF3-85DC-EEB3F84B5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902A31-7422-45BE-A8E4-514C4810BC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23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8.wmf"/><Relationship Id="rId5" Type="http://schemas.openxmlformats.org/officeDocument/2006/relationships/image" Target="../media/image3.png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6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36.wmf"/><Relationship Id="rId3" Type="http://schemas.openxmlformats.org/officeDocument/2006/relationships/oleObject" Target="../embeddings/oleObject30.bin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5.wmf"/><Relationship Id="rId5" Type="http://schemas.openxmlformats.org/officeDocument/2006/relationships/image" Target="../media/image3.png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33.bin"/><Relationship Id="rId4" Type="http://schemas.openxmlformats.org/officeDocument/2006/relationships/image" Target="../media/image32.wmf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4.bin"/><Relationship Id="rId7" Type="http://schemas.openxmlformats.org/officeDocument/2006/relationships/image" Target="../media/image16.wmf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47.bin"/><Relationship Id="rId5" Type="http://schemas.openxmlformats.org/officeDocument/2006/relationships/image" Target="../media/image2.png"/><Relationship Id="rId10" Type="http://schemas.openxmlformats.org/officeDocument/2006/relationships/image" Target="../media/image3.png"/><Relationship Id="rId4" Type="http://schemas.openxmlformats.org/officeDocument/2006/relationships/image" Target="../media/image47.wmf"/><Relationship Id="rId9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5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5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3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2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596900"/>
          <a:ext cx="7848600" cy="572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Microsoft WordArt 3.2" r:id="rId3" imgW="4228920" imgH="3085920" progId="MSWordArt.2">
                  <p:embed/>
                </p:oleObj>
              </mc:Choice>
              <mc:Fallback>
                <p:oleObj name="Microsoft WordArt 3.2" r:id="rId3" imgW="4228920" imgH="3085920" progId="MSWordArt.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6900"/>
                        <a:ext cx="7848600" cy="572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124200" y="2514600"/>
            <a:ext cx="3200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(</a:t>
            </a:r>
            <a:r>
              <a:rPr lang="en-US" sz="9600" i="1"/>
              <a:t>r</a:t>
            </a:r>
            <a:r>
              <a:rPr lang="en-US" sz="9600"/>
              <a:t>, </a:t>
            </a:r>
            <a:r>
              <a:rPr lang="en-US" sz="9600" i="1">
                <a:sym typeface="Symbol" pitchFamily="18" charset="2"/>
              </a:rPr>
              <a:t></a:t>
            </a:r>
            <a:r>
              <a:rPr lang="en-US" sz="9600">
                <a:sym typeface="Symbol" pitchFamily="18" charset="2"/>
              </a:rPr>
              <a:t>)</a:t>
            </a:r>
            <a:endParaRPr lang="en-US" sz="96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7A32FD-AD68-44DD-B7EA-2A1F5B8C4D42}"/>
              </a:ext>
            </a:extLst>
          </p:cNvPr>
          <p:cNvSpPr txBox="1"/>
          <p:nvPr/>
        </p:nvSpPr>
        <p:spPr>
          <a:xfrm>
            <a:off x="0" y="44624"/>
            <a:ext cx="2639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9.5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Converting from polar to rectangular coordinates.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05400" y="7620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Based on the trig you know can you see how to find </a:t>
            </a:r>
            <a:r>
              <a:rPr lang="en-US" b="1" i="1">
                <a:solidFill>
                  <a:schemeClr val="accent2"/>
                </a:solidFill>
                <a:latin typeface="Arial" charset="0"/>
              </a:rPr>
              <a:t>x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y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?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5638800" y="1905000"/>
          <a:ext cx="186372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3" imgW="647640" imgH="393480" progId="Equation.3">
                  <p:embed/>
                </p:oleObj>
              </mc:Choice>
              <mc:Fallback>
                <p:oleObj name="Equation" r:id="rId3" imgW="647640" imgH="39348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905000"/>
                        <a:ext cx="1863725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0" y="5105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Arial" charset="0"/>
              </a:rPr>
              <a:t>rectangular coordinates are:</a:t>
            </a:r>
          </a:p>
        </p:txBody>
      </p:sp>
      <p:pic>
        <p:nvPicPr>
          <p:cNvPr id="9239" name="Picture 23" descr="pol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990600"/>
            <a:ext cx="3933825" cy="3733800"/>
          </a:xfrm>
          <a:prstGeom prst="rect">
            <a:avLst/>
          </a:prstGeom>
          <a:noFill/>
        </p:spPr>
      </p:pic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2743200" y="1524000"/>
          <a:ext cx="7620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6" imgW="444240" imgH="431640" progId="Equation.3">
                  <p:embed/>
                </p:oleObj>
              </mc:Choice>
              <mc:Fallback>
                <p:oleObj name="Equation" r:id="rId6" imgW="444240" imgH="431640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524000"/>
                        <a:ext cx="762000" cy="660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2971800" y="2286000"/>
            <a:ext cx="6350" cy="56515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2438400" y="2209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</a:t>
            </a:r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2971800" y="2362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2590800" y="2743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x</a:t>
            </a:r>
          </a:p>
        </p:txBody>
      </p:sp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2628900" y="2578100"/>
          <a:ext cx="2555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8" imgW="164880" imgH="393480" progId="Equation.3">
                  <p:embed/>
                </p:oleObj>
              </mc:Choice>
              <mc:Fallback>
                <p:oleObj name="Equation" r:id="rId8" imgW="164880" imgH="39348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900" y="2578100"/>
                        <a:ext cx="255588" cy="2857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0" name="Line 34"/>
          <p:cNvSpPr>
            <a:spLocks noChangeShapeType="1"/>
          </p:cNvSpPr>
          <p:nvPr/>
        </p:nvSpPr>
        <p:spPr bwMode="auto">
          <a:xfrm flipV="1">
            <a:off x="2425700" y="2311400"/>
            <a:ext cx="558800" cy="527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2890838" y="22621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Line 29"/>
          <p:cNvSpPr>
            <a:spLocks noChangeShapeType="1"/>
          </p:cNvSpPr>
          <p:nvPr/>
        </p:nvSpPr>
        <p:spPr bwMode="auto">
          <a:xfrm>
            <a:off x="2438400" y="28575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5257800" y="3048000"/>
          <a:ext cx="3124200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10" imgW="1143000" imgH="507960" progId="Equation.3">
                  <p:embed/>
                </p:oleObj>
              </mc:Choice>
              <mc:Fallback>
                <p:oleObj name="Equation" r:id="rId10" imgW="1143000" imgH="50796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048000"/>
                        <a:ext cx="3124200" cy="1389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5486400" y="4267200"/>
          <a:ext cx="1827213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12" imgW="634680" imgH="393480" progId="Equation.3">
                  <p:embed/>
                </p:oleObj>
              </mc:Choice>
              <mc:Fallback>
                <p:oleObj name="Equation" r:id="rId12" imgW="634680" imgH="39348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67200"/>
                        <a:ext cx="1827213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5334000" y="5468938"/>
          <a:ext cx="3159125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14" imgW="1155600" imgH="507960" progId="Equation.3">
                  <p:embed/>
                </p:oleObj>
              </mc:Choice>
              <mc:Fallback>
                <p:oleObj name="Equation" r:id="rId14" imgW="1155600" imgH="50796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468938"/>
                        <a:ext cx="3159125" cy="1389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045296"/>
              </p:ext>
            </p:extLst>
          </p:nvPr>
        </p:nvGraphicFramePr>
        <p:xfrm>
          <a:off x="2517775" y="5794375"/>
          <a:ext cx="17462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4" name="Equation" r:id="rId16" imgW="761760" imgH="304560" progId="Equation.DSMT4">
                  <p:embed/>
                </p:oleObj>
              </mc:Choice>
              <mc:Fallback>
                <p:oleObj name="Equation" r:id="rId16" imgW="761760" imgH="30456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7775" y="5794375"/>
                        <a:ext cx="1746250" cy="6985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  <p:bldP spid="9238" grpId="0" autoUpdateAnimBg="0"/>
      <p:bldP spid="9244" grpId="0" animBg="1"/>
      <p:bldP spid="9246" grpId="0" autoUpdateAnimBg="0"/>
      <p:bldP spid="9247" grpId="0" autoUpdateAnimBg="0"/>
      <p:bldP spid="9248" grpId="0" autoUpdateAnimBg="0"/>
      <p:bldP spid="9250" grpId="0" animBg="1"/>
      <p:bldP spid="92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Let's generalize the conversion from polar to rectangular coordinates.</a:t>
            </a:r>
          </a:p>
        </p:txBody>
      </p:sp>
      <p:graphicFrame>
        <p:nvGraphicFramePr>
          <p:cNvPr id="16384" name="Object 0"/>
          <p:cNvGraphicFramePr>
            <a:graphicFrameLocks noChangeAspect="1"/>
          </p:cNvGraphicFramePr>
          <p:nvPr/>
        </p:nvGraphicFramePr>
        <p:xfrm>
          <a:off x="5715000" y="1676400"/>
          <a:ext cx="1754188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76400"/>
                        <a:ext cx="1754188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7" name="Picture 7" descr="pol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981200"/>
            <a:ext cx="3933825" cy="3733800"/>
          </a:xfrm>
          <a:prstGeom prst="rect">
            <a:avLst/>
          </a:prstGeom>
          <a:noFill/>
        </p:spPr>
      </p:pic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819400" y="2743200"/>
          <a:ext cx="827088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6" imgW="342720" imgH="215640" progId="Equation.3">
                  <p:embed/>
                </p:oleObj>
              </mc:Choice>
              <mc:Fallback>
                <p:oleObj name="Equation" r:id="rId6" imgW="342720" imgH="215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743200"/>
                        <a:ext cx="827088" cy="4651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048000" y="3276600"/>
            <a:ext cx="6350" cy="56515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51460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048000" y="3352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667000" y="3733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x</a:t>
            </a: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646363" y="3544888"/>
          <a:ext cx="3810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quation" r:id="rId8" imgW="126720" imgH="177480" progId="Equation.3">
                  <p:embed/>
                </p:oleObj>
              </mc:Choice>
              <mc:Fallback>
                <p:oleObj name="Equation" r:id="rId8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363" y="3544888"/>
                        <a:ext cx="381000" cy="3524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Line 14"/>
          <p:cNvSpPr>
            <a:spLocks noChangeShapeType="1"/>
          </p:cNvSpPr>
          <p:nvPr/>
        </p:nvSpPr>
        <p:spPr bwMode="auto">
          <a:xfrm flipV="1">
            <a:off x="2501900" y="3302000"/>
            <a:ext cx="558800" cy="5270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2967038" y="3252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2514600" y="3848100"/>
            <a:ext cx="533400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715000" y="4038600"/>
          <a:ext cx="1717675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7" name="Equation" r:id="rId10" imgW="596880" imgH="393480" progId="Equation.3">
                  <p:embed/>
                </p:oleObj>
              </mc:Choice>
              <mc:Fallback>
                <p:oleObj name="Equation" r:id="rId10" imgW="5968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038600"/>
                        <a:ext cx="1717675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638800" y="3124200"/>
          <a:ext cx="1936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8" name="Equation" r:id="rId12" imgW="672840" imgH="177480" progId="Equation.3">
                  <p:embed/>
                </p:oleObj>
              </mc:Choice>
              <mc:Fallback>
                <p:oleObj name="Equation" r:id="rId12" imgW="672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24200"/>
                        <a:ext cx="1936750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638800" y="5562600"/>
          <a:ext cx="19002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14" imgW="660240" imgH="203040" progId="Equation.3">
                  <p:embed/>
                </p:oleObj>
              </mc:Choice>
              <mc:Fallback>
                <p:oleObj name="Equation" r:id="rId14" imgW="660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562600"/>
                        <a:ext cx="1900238" cy="585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utoUpdateAnimBg="0"/>
      <p:bldP spid="10251" grpId="0" autoUpdateAnimBg="0"/>
      <p:bldP spid="10252" grpId="0" autoUpdateAnimBg="0"/>
      <p:bldP spid="10254" grpId="0" animBg="1"/>
      <p:bldP spid="102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773601"/>
              </p:ext>
            </p:extLst>
          </p:nvPr>
        </p:nvGraphicFramePr>
        <p:xfrm>
          <a:off x="228600" y="152400"/>
          <a:ext cx="7805738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0" name="Equation" r:id="rId3" imgW="3060360" imgH="660240" progId="Equation.DSMT4">
                  <p:embed/>
                </p:oleObj>
              </mc:Choice>
              <mc:Fallback>
                <p:oleObj name="Equation" r:id="rId3" imgW="3060360" imgH="660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7805738" cy="168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1066"/>
              </p:ext>
            </p:extLst>
          </p:nvPr>
        </p:nvGraphicFramePr>
        <p:xfrm>
          <a:off x="457200" y="2209800"/>
          <a:ext cx="17176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1" name="Equation" r:id="rId5" imgW="672840" imgH="177480" progId="Equation.DSMT4">
                  <p:embed/>
                </p:oleObj>
              </mc:Choice>
              <mc:Fallback>
                <p:oleObj name="Equation" r:id="rId5" imgW="6728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09800"/>
                        <a:ext cx="17176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1791074"/>
              </p:ext>
            </p:extLst>
          </p:nvPr>
        </p:nvGraphicFramePr>
        <p:xfrm>
          <a:off x="501650" y="2895600"/>
          <a:ext cx="17827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2"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2895600"/>
                        <a:ext cx="17827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338056"/>
              </p:ext>
            </p:extLst>
          </p:nvPr>
        </p:nvGraphicFramePr>
        <p:xfrm>
          <a:off x="2895600" y="2971800"/>
          <a:ext cx="11017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71800"/>
                        <a:ext cx="110172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1656649"/>
              </p:ext>
            </p:extLst>
          </p:nvPr>
        </p:nvGraphicFramePr>
        <p:xfrm>
          <a:off x="5502275" y="2178050"/>
          <a:ext cx="1684338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11" imgW="660240" imgH="203040" progId="Equation.DSMT4">
                  <p:embed/>
                </p:oleObj>
              </mc:Choice>
              <mc:Fallback>
                <p:oleObj name="Equation" r:id="rId11" imgW="66024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2178050"/>
                        <a:ext cx="1684338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981951"/>
              </p:ext>
            </p:extLst>
          </p:nvPr>
        </p:nvGraphicFramePr>
        <p:xfrm>
          <a:off x="5530850" y="2895600"/>
          <a:ext cx="17494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5" name="Equation" r:id="rId13" imgW="685800" imgH="203040" progId="Equation.DSMT4">
                  <p:embed/>
                </p:oleObj>
              </mc:Choice>
              <mc:Fallback>
                <p:oleObj name="Equation" r:id="rId13" imgW="68580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850" y="2895600"/>
                        <a:ext cx="1749425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365012"/>
              </p:ext>
            </p:extLst>
          </p:nvPr>
        </p:nvGraphicFramePr>
        <p:xfrm>
          <a:off x="7716838" y="2940050"/>
          <a:ext cx="906462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6" name="Equation" r:id="rId15" imgW="355320" imgH="203040" progId="Equation.DSMT4">
                  <p:embed/>
                </p:oleObj>
              </mc:Choice>
              <mc:Fallback>
                <p:oleObj name="Equation" r:id="rId15" imgW="35532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6838" y="2940050"/>
                        <a:ext cx="906462" cy="519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890094"/>
              </p:ext>
            </p:extLst>
          </p:nvPr>
        </p:nvGraphicFramePr>
        <p:xfrm>
          <a:off x="3048000" y="4038600"/>
          <a:ext cx="23971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7" name="Equation" r:id="rId17" imgW="939600" imgH="253800" progId="Equation.DSMT4">
                  <p:embed/>
                </p:oleObj>
              </mc:Choice>
              <mc:Fallback>
                <p:oleObj name="Equation" r:id="rId17" imgW="9396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38600"/>
                        <a:ext cx="239712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5645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05" name="Group 41"/>
          <p:cNvGrpSpPr>
            <a:grpSpLocks/>
          </p:cNvGrpSpPr>
          <p:nvPr/>
        </p:nvGrpSpPr>
        <p:grpSpPr bwMode="auto">
          <a:xfrm>
            <a:off x="533400" y="1828800"/>
            <a:ext cx="4038600" cy="3733800"/>
            <a:chOff x="336" y="1152"/>
            <a:chExt cx="2232" cy="2064"/>
          </a:xfrm>
        </p:grpSpPr>
        <p:sp>
          <p:nvSpPr>
            <p:cNvPr id="11304" name="Rectangle 40"/>
            <p:cNvSpPr>
              <a:spLocks noChangeArrowheads="1"/>
            </p:cNvSpPr>
            <p:nvPr/>
          </p:nvSpPr>
          <p:spPr bwMode="auto">
            <a:xfrm>
              <a:off x="336" y="1152"/>
              <a:ext cx="2208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5" name="Group 21"/>
            <p:cNvGrpSpPr>
              <a:grpSpLocks/>
            </p:cNvGrpSpPr>
            <p:nvPr/>
          </p:nvGrpSpPr>
          <p:grpSpPr bwMode="auto">
            <a:xfrm>
              <a:off x="336" y="1152"/>
              <a:ext cx="2232" cy="2030"/>
              <a:chOff x="900" y="360"/>
              <a:chExt cx="5580" cy="5076"/>
            </a:xfrm>
          </p:grpSpPr>
          <p:pic>
            <p:nvPicPr>
              <p:cNvPr id="11286" name="Picture 2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39" y="716"/>
                <a:ext cx="4330" cy="4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1287" name="Text Box 23"/>
              <p:cNvSpPr txBox="1">
                <a:spLocks noChangeArrowheads="1"/>
              </p:cNvSpPr>
              <p:nvPr/>
            </p:nvSpPr>
            <p:spPr bwMode="auto">
              <a:xfrm>
                <a:off x="5481" y="3641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330</a:t>
                </a:r>
                <a:r>
                  <a:rPr lang="en-US" sz="1800">
                    <a:sym typeface="Symbol" pitchFamily="18" charset="2"/>
                  </a:rPr>
                  <a:t></a:t>
                </a:r>
                <a:endParaRPr lang="en-US" sz="1800"/>
              </a:p>
            </p:txBody>
          </p:sp>
          <p:sp>
            <p:nvSpPr>
              <p:cNvPr id="11288" name="Text Box 24"/>
              <p:cNvSpPr txBox="1">
                <a:spLocks noChangeArrowheads="1"/>
              </p:cNvSpPr>
              <p:nvPr/>
            </p:nvSpPr>
            <p:spPr bwMode="auto">
              <a:xfrm>
                <a:off x="5055" y="4160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315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89" name="Text Box 25"/>
              <p:cNvSpPr txBox="1">
                <a:spLocks noChangeArrowheads="1"/>
              </p:cNvSpPr>
              <p:nvPr/>
            </p:nvSpPr>
            <p:spPr bwMode="auto">
              <a:xfrm>
                <a:off x="4564" y="4551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300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0" name="Text Box 26"/>
              <p:cNvSpPr txBox="1">
                <a:spLocks noChangeArrowheads="1"/>
              </p:cNvSpPr>
              <p:nvPr/>
            </p:nvSpPr>
            <p:spPr bwMode="auto">
              <a:xfrm>
                <a:off x="3367" y="4932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270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1" name="Text Box 27"/>
              <p:cNvSpPr txBox="1">
                <a:spLocks noChangeArrowheads="1"/>
              </p:cNvSpPr>
              <p:nvPr/>
            </p:nvSpPr>
            <p:spPr bwMode="auto">
              <a:xfrm>
                <a:off x="2066" y="4719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240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2" name="Text Box 28"/>
              <p:cNvSpPr txBox="1">
                <a:spLocks noChangeArrowheads="1"/>
              </p:cNvSpPr>
              <p:nvPr/>
            </p:nvSpPr>
            <p:spPr bwMode="auto">
              <a:xfrm>
                <a:off x="1686" y="4335"/>
                <a:ext cx="1000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225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3" name="Text Box 29"/>
              <p:cNvSpPr txBox="1">
                <a:spLocks noChangeArrowheads="1"/>
              </p:cNvSpPr>
              <p:nvPr/>
            </p:nvSpPr>
            <p:spPr bwMode="auto">
              <a:xfrm>
                <a:off x="1307" y="3891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210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4" name="Text Box 30"/>
              <p:cNvSpPr txBox="1">
                <a:spLocks noChangeArrowheads="1"/>
              </p:cNvSpPr>
              <p:nvPr/>
            </p:nvSpPr>
            <p:spPr bwMode="auto">
              <a:xfrm>
                <a:off x="900" y="2535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180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1247" y="1587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150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1584" y="1036"/>
                <a:ext cx="943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135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7" name="Text Box 33"/>
              <p:cNvSpPr txBox="1">
                <a:spLocks noChangeArrowheads="1"/>
              </p:cNvSpPr>
              <p:nvPr/>
            </p:nvSpPr>
            <p:spPr bwMode="auto">
              <a:xfrm>
                <a:off x="2094" y="604"/>
                <a:ext cx="999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120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8" name="Text Box 34"/>
              <p:cNvSpPr txBox="1">
                <a:spLocks noChangeArrowheads="1"/>
              </p:cNvSpPr>
              <p:nvPr/>
            </p:nvSpPr>
            <p:spPr bwMode="auto">
              <a:xfrm>
                <a:off x="5661" y="2641"/>
                <a:ext cx="666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299" name="Text Box 35"/>
              <p:cNvSpPr txBox="1">
                <a:spLocks noChangeArrowheads="1"/>
              </p:cNvSpPr>
              <p:nvPr/>
            </p:nvSpPr>
            <p:spPr bwMode="auto">
              <a:xfrm>
                <a:off x="3392" y="360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90</a:t>
                </a:r>
                <a:r>
                  <a:rPr lang="en-US" sz="1800">
                    <a:sym typeface="Symbol" pitchFamily="18" charset="2"/>
                  </a:rPr>
                  <a:t></a:t>
                </a:r>
                <a:endParaRPr lang="en-US" sz="1800"/>
              </a:p>
            </p:txBody>
          </p:sp>
          <p:sp>
            <p:nvSpPr>
              <p:cNvPr id="11300" name="Text Box 36"/>
              <p:cNvSpPr txBox="1">
                <a:spLocks noChangeArrowheads="1"/>
              </p:cNvSpPr>
              <p:nvPr/>
            </p:nvSpPr>
            <p:spPr bwMode="auto">
              <a:xfrm>
                <a:off x="4564" y="688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60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301" name="Text Box 37"/>
              <p:cNvSpPr txBox="1">
                <a:spLocks noChangeArrowheads="1"/>
              </p:cNvSpPr>
              <p:nvPr/>
            </p:nvSpPr>
            <p:spPr bwMode="auto">
              <a:xfrm>
                <a:off x="5405" y="1507"/>
                <a:ext cx="833" cy="5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30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5064" y="1024"/>
                <a:ext cx="833" cy="5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200"/>
                  <a:t>45</a:t>
                </a:r>
                <a:r>
                  <a:rPr lang="en-US" sz="1200">
                    <a:sym typeface="Symbol" pitchFamily="18" charset="2"/>
                  </a:rPr>
                  <a:t></a:t>
                </a:r>
                <a:endParaRPr lang="en-US" sz="1200"/>
              </a:p>
            </p:txBody>
          </p:sp>
        </p:grpSp>
      </p:grp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04800" y="533400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Polar coordinates can also be given with the angle in degrees.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5562600" y="1447800"/>
            <a:ext cx="2286000" cy="762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(8, 210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638800" y="2743200"/>
            <a:ext cx="2590800" cy="762000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(6, -120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5562600" y="3962400"/>
            <a:ext cx="2514600" cy="762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(-5, 300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09" name="Oval 45"/>
          <p:cNvSpPr>
            <a:spLocks noChangeArrowheads="1"/>
          </p:cNvSpPr>
          <p:nvPr/>
        </p:nvSpPr>
        <p:spPr bwMode="auto">
          <a:xfrm>
            <a:off x="1371600" y="4248150"/>
            <a:ext cx="152400" cy="1524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Oval 46"/>
          <p:cNvSpPr>
            <a:spLocks noChangeArrowheads="1"/>
          </p:cNvSpPr>
          <p:nvPr/>
        </p:nvSpPr>
        <p:spPr bwMode="auto">
          <a:xfrm>
            <a:off x="2009775" y="4438650"/>
            <a:ext cx="152400" cy="1524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Oval 47"/>
          <p:cNvSpPr>
            <a:spLocks noChangeArrowheads="1"/>
          </p:cNvSpPr>
          <p:nvPr/>
        </p:nvSpPr>
        <p:spPr bwMode="auto">
          <a:xfrm>
            <a:off x="2076450" y="2876550"/>
            <a:ext cx="152400" cy="152400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486400" y="5334000"/>
            <a:ext cx="2514600" cy="7620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(-3, 540</a:t>
            </a:r>
            <a:r>
              <a:rPr lang="en-US" sz="4400">
                <a:cs typeface="Times New Roman" pitchFamily="18" charset="0"/>
              </a:rPr>
              <a:t>°)</a:t>
            </a:r>
            <a:endParaRPr lang="en-US" sz="4400"/>
          </a:p>
        </p:txBody>
      </p:sp>
      <p:sp>
        <p:nvSpPr>
          <p:cNvPr id="11314" name="Oval 50"/>
          <p:cNvSpPr>
            <a:spLocks noChangeArrowheads="1"/>
          </p:cNvSpPr>
          <p:nvPr/>
        </p:nvSpPr>
        <p:spPr bwMode="auto">
          <a:xfrm>
            <a:off x="2952750" y="3590925"/>
            <a:ext cx="152400" cy="152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6" grpId="0" animBg="1" autoUpdateAnimBg="0"/>
      <p:bldP spid="11307" grpId="0" animBg="1" autoUpdateAnimBg="0"/>
      <p:bldP spid="11308" grpId="0" animBg="1" autoUpdateAnimBg="0"/>
      <p:bldP spid="11309" grpId="0" animBg="1"/>
      <p:bldP spid="11310" grpId="0" animBg="1"/>
      <p:bldP spid="11311" grpId="0" animBg="1"/>
      <p:bldP spid="11312" grpId="0" animBg="1" autoUpdateAnimBg="0"/>
      <p:bldP spid="113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377825" y="1143000"/>
          <a:ext cx="28003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3" imgW="799920" imgH="228600" progId="Equation.3">
                  <p:embed/>
                </p:oleObj>
              </mc:Choice>
              <mc:Fallback>
                <p:oleObj name="Equation" r:id="rId3" imgW="7999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825" y="1143000"/>
                        <a:ext cx="280035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90513" y="169863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Convert the rectangular coordinate system equation to a polar coordinate system equation.</a:t>
            </a:r>
          </a:p>
        </p:txBody>
      </p:sp>
      <p:pic>
        <p:nvPicPr>
          <p:cNvPr id="12294" name="Picture 6" descr="graph pap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852613"/>
            <a:ext cx="4572000" cy="4105275"/>
          </a:xfrm>
          <a:prstGeom prst="rect">
            <a:avLst/>
          </a:prstGeom>
          <a:noFill/>
        </p:spPr>
      </p:pic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031875" y="2786063"/>
            <a:ext cx="2371725" cy="2265362"/>
          </a:xfrm>
          <a:prstGeom prst="ellips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>
              <a:solidFill>
                <a:srgbClr val="800080"/>
              </a:solidFill>
            </a:endParaRPr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3657600" y="990600"/>
          <a:ext cx="2376488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6" imgW="825480" imgH="279360" progId="Equation.3">
                  <p:embed/>
                </p:oleObj>
              </mc:Choice>
              <mc:Fallback>
                <p:oleObj name="Equation" r:id="rId6" imgW="825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990600"/>
                        <a:ext cx="2376488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6562725" y="1111250"/>
          <a:ext cx="155575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8" imgW="444240" imgH="203040" progId="Equation.3">
                  <p:embed/>
                </p:oleObj>
              </mc:Choice>
              <mc:Fallback>
                <p:oleObj name="Equation" r:id="rId8" imgW="44424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725" y="1111250"/>
                        <a:ext cx="155575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28600" y="1295400"/>
            <a:ext cx="152400" cy="533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 flipV="1">
            <a:off x="381000" y="1219200"/>
            <a:ext cx="15240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533400" y="1219200"/>
            <a:ext cx="13716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2590800" y="1295400"/>
            <a:ext cx="152400" cy="533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743200" y="1143000"/>
            <a:ext cx="152400" cy="609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895600" y="1143000"/>
            <a:ext cx="3810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0" y="1143000"/>
            <a:ext cx="45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6600"/>
                </a:solidFill>
                <a:sym typeface="Symbol" pitchFamily="18" charset="2"/>
              </a:rPr>
              <a:t></a:t>
            </a:r>
            <a:endParaRPr lang="en-US" sz="3600" b="1">
              <a:solidFill>
                <a:srgbClr val="FF6600"/>
              </a:solidFill>
            </a:endParaRPr>
          </a:p>
        </p:txBody>
      </p:sp>
      <p:pic>
        <p:nvPicPr>
          <p:cNvPr id="12307" name="Picture 19" descr="polar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953000" y="2057400"/>
            <a:ext cx="3683000" cy="3709988"/>
          </a:xfrm>
          <a:prstGeom prst="rect">
            <a:avLst/>
          </a:prstGeom>
          <a:noFill/>
        </p:spPr>
      </p:pic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724400" y="5670550"/>
            <a:ext cx="426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800080"/>
                </a:solidFill>
                <a:latin typeface="Arial" charset="0"/>
              </a:rPr>
              <a:t>r</a:t>
            </a:r>
            <a:r>
              <a:rPr lang="en-US" b="1">
                <a:solidFill>
                  <a:srgbClr val="800080"/>
                </a:solidFill>
                <a:latin typeface="Arial" charset="0"/>
              </a:rPr>
              <a:t> must be </a:t>
            </a:r>
            <a:r>
              <a:rPr lang="en-US" b="1">
                <a:solidFill>
                  <a:srgbClr val="800080"/>
                </a:solidFill>
                <a:latin typeface="Arial" charset="0"/>
                <a:sym typeface="Symbol" pitchFamily="18" charset="2"/>
              </a:rPr>
              <a:t> 3 but there is no restriction on </a:t>
            </a:r>
            <a:r>
              <a:rPr lang="en-US" b="1" i="1">
                <a:solidFill>
                  <a:srgbClr val="800080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b="1">
                <a:solidFill>
                  <a:srgbClr val="800080"/>
                </a:solidFill>
                <a:latin typeface="Arial" charset="0"/>
                <a:sym typeface="Symbol" pitchFamily="18" charset="2"/>
              </a:rPr>
              <a:t> so consider all values.</a:t>
            </a:r>
          </a:p>
        </p:txBody>
      </p:sp>
      <p:sp>
        <p:nvSpPr>
          <p:cNvPr id="12309" name="Oval 21"/>
          <p:cNvSpPr>
            <a:spLocks noChangeArrowheads="1"/>
          </p:cNvSpPr>
          <p:nvPr/>
        </p:nvSpPr>
        <p:spPr bwMode="auto">
          <a:xfrm>
            <a:off x="5638800" y="2794000"/>
            <a:ext cx="2286000" cy="22352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3581400" y="1981200"/>
            <a:ext cx="1905000" cy="1616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Here each </a:t>
            </a:r>
            <a:r>
              <a:rPr lang="en-US" sz="2000" b="1" i="1">
                <a:solidFill>
                  <a:schemeClr val="accent2"/>
                </a:solidFill>
                <a:latin typeface="Arial" charset="0"/>
              </a:rPr>
              <a:t>r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unit is 1/2 and we went out 3 and did all angles.</a:t>
            </a:r>
          </a:p>
        </p:txBody>
      </p:sp>
      <p:graphicFrame>
        <p:nvGraphicFramePr>
          <p:cNvPr id="12312" name="Object 24"/>
          <p:cNvGraphicFramePr>
            <a:graphicFrameLocks noChangeAspect="1"/>
          </p:cNvGraphicFramePr>
          <p:nvPr/>
        </p:nvGraphicFramePr>
        <p:xfrm>
          <a:off x="4724400" y="990600"/>
          <a:ext cx="381000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11" imgW="1676160" imgH="457200" progId="Equation.3">
                  <p:embed/>
                </p:oleObj>
              </mc:Choice>
              <mc:Fallback>
                <p:oleObj name="Equation" r:id="rId11" imgW="1676160" imgH="45720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90600"/>
                        <a:ext cx="3810000" cy="103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288" y="5935663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Before we do the conversion let's look at the graph.</a:t>
            </a:r>
          </a:p>
        </p:txBody>
      </p:sp>
      <p:sp>
        <p:nvSpPr>
          <p:cNvPr id="12313" name="Arc 25"/>
          <p:cNvSpPr>
            <a:spLocks/>
          </p:cNvSpPr>
          <p:nvPr/>
        </p:nvSpPr>
        <p:spPr bwMode="auto">
          <a:xfrm flipH="1">
            <a:off x="7010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4" name="Arc 26"/>
          <p:cNvSpPr>
            <a:spLocks/>
          </p:cNvSpPr>
          <p:nvPr/>
        </p:nvSpPr>
        <p:spPr bwMode="auto">
          <a:xfrm flipH="1">
            <a:off x="7391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Arc 27"/>
          <p:cNvSpPr>
            <a:spLocks/>
          </p:cNvSpPr>
          <p:nvPr/>
        </p:nvSpPr>
        <p:spPr bwMode="auto">
          <a:xfrm flipH="1">
            <a:off x="7772400" y="3810000"/>
            <a:ext cx="152400" cy="228600"/>
          </a:xfrm>
          <a:custGeom>
            <a:avLst/>
            <a:gdLst>
              <a:gd name="G0" fmla="+- 21600 0 0"/>
              <a:gd name="G1" fmla="+- 12407 0 0"/>
              <a:gd name="G2" fmla="+- 21600 0 0"/>
              <a:gd name="T0" fmla="*/ 7649 w 21600"/>
              <a:gd name="T1" fmla="*/ 28897 h 28897"/>
              <a:gd name="T2" fmla="*/ 3919 w 21600"/>
              <a:gd name="T3" fmla="*/ 0 h 28897"/>
              <a:gd name="T4" fmla="*/ 21600 w 21600"/>
              <a:gd name="T5" fmla="*/ 12407 h 288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8897" fill="none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</a:path>
              <a:path w="21600" h="28897" stroke="0" extrusionOk="0">
                <a:moveTo>
                  <a:pt x="7648" y="28897"/>
                </a:moveTo>
                <a:cubicBezTo>
                  <a:pt x="2797" y="24793"/>
                  <a:pt x="0" y="18761"/>
                  <a:pt x="0" y="12407"/>
                </a:cubicBezTo>
                <a:cubicBezTo>
                  <a:pt x="-1" y="7966"/>
                  <a:pt x="1368" y="3634"/>
                  <a:pt x="3918" y="-1"/>
                </a:cubicBezTo>
                <a:lnTo>
                  <a:pt x="21600" y="12407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  <p:bldP spid="12299" grpId="0" animBg="1"/>
      <p:bldP spid="12300" grpId="0" animBg="1"/>
      <p:bldP spid="12301" grpId="0" animBg="1"/>
      <p:bldP spid="12302" grpId="0" animBg="1"/>
      <p:bldP spid="12303" grpId="0" animBg="1"/>
      <p:bldP spid="12304" grpId="0" animBg="1"/>
      <p:bldP spid="12306" grpId="0" autoUpdateAnimBg="0"/>
      <p:bldP spid="12308" grpId="0" autoUpdateAnimBg="0"/>
      <p:bldP spid="12309" grpId="0" animBg="1"/>
      <p:bldP spid="12310" grpId="0" animBg="1" autoUpdateAnimBg="0"/>
      <p:bldP spid="12293" grpId="0" autoUpdateAnimBg="0"/>
      <p:bldP spid="12313" grpId="0" animBg="1"/>
      <p:bldP spid="12314" grpId="0" animBg="1"/>
      <p:bldP spid="123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90513" y="169863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Convert the rectangular coordinate system equation to a polar coordinate system equation.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019800" y="685800"/>
          <a:ext cx="1600200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3" imgW="558720" imgH="228600" progId="Equation.3">
                  <p:embed/>
                </p:oleObj>
              </mc:Choice>
              <mc:Fallback>
                <p:oleObj name="Equation" r:id="rId3" imgW="5587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685800"/>
                        <a:ext cx="1600200" cy="655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1524000" y="2667000"/>
          <a:ext cx="19367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5" imgW="672840" imgH="177480" progId="Equation.3">
                  <p:embed/>
                </p:oleObj>
              </mc:Choice>
              <mc:Fallback>
                <p:oleObj name="Equation" r:id="rId5" imgW="67284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67000"/>
                        <a:ext cx="1936750" cy="512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600200" y="3810000"/>
          <a:ext cx="190023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7" imgW="660240" imgH="203040" progId="Equation.3">
                  <p:embed/>
                </p:oleObj>
              </mc:Choice>
              <mc:Fallback>
                <p:oleObj name="Equation" r:id="rId7" imgW="66024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0"/>
                        <a:ext cx="1900238" cy="585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5257800" y="3124200"/>
          <a:ext cx="35433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9" imgW="1295280" imgH="241200" progId="Equation.3">
                  <p:embed/>
                </p:oleObj>
              </mc:Choice>
              <mc:Fallback>
                <p:oleObj name="Equation" r:id="rId9" imgW="129528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24200"/>
                        <a:ext cx="35433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5257800" y="4038600"/>
          <a:ext cx="32305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11" imgW="1180800" imgH="203040" progId="Equation.3">
                  <p:embed/>
                </p:oleObj>
              </mc:Choice>
              <mc:Fallback>
                <p:oleObj name="Equation" r:id="rId11" imgW="11808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038600"/>
                        <a:ext cx="323056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324600" y="1371600"/>
            <a:ext cx="2590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substitute in for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y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62000" y="5181600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800080"/>
                </a:solidFill>
                <a:latin typeface="Arial" charset="0"/>
              </a:rPr>
              <a:t>We wouldn't recognize what this equation looked like in polar coordinates but looking at the rectangular equation we'd know it was a parabola.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600" y="1295400"/>
            <a:ext cx="472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What are the polar conversions we found for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?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2209800" y="2667000"/>
            <a:ext cx="12192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3429000" y="1143000"/>
            <a:ext cx="25908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2209800" y="3810000"/>
            <a:ext cx="12954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>
              <a:solidFill>
                <a:srgbClr val="008000"/>
              </a:solidFill>
            </a:endParaRP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3505200" y="1219200"/>
            <a:ext cx="3810000" cy="2743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  <p:bldP spid="13321" grpId="0" autoUpdateAnimBg="0"/>
      <p:bldP spid="13322" grpId="0" autoUpdateAnimBg="0"/>
      <p:bldP spid="13323" grpId="0" animBg="1"/>
      <p:bldP spid="13324" grpId="0" animBg="1"/>
      <p:bldP spid="13325" grpId="0" animBg="1" autoUpdateAnimBg="0"/>
      <p:bldP spid="133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304800"/>
                <a:ext cx="7315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Example:  Find r in Polar         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=4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4800"/>
                <a:ext cx="7315200" cy="46166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33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255178" y="902207"/>
                <a:ext cx="27098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𝑟𝑐𝑜𝑠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𝑟𝑠𝑖𝑛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178" y="902207"/>
                <a:ext cx="2709844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255178" y="1519535"/>
                <a:ext cx="28271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178" y="1519535"/>
                <a:ext cx="2827184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542815" y="2104550"/>
                <a:ext cx="2400785" cy="791050"/>
              </a:xfrm>
              <a:prstGeom prst="rect">
                <a:avLst/>
              </a:prstGeom>
              <a:solidFill>
                <a:srgbClr val="FFFFCC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𝑟</m:t>
                      </m:r>
                      <m:r>
                        <a:rPr lang="en-US" sz="24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𝑐𝑜𝑠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𝑠𝑖𝑛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2815" y="2104550"/>
                <a:ext cx="2400785" cy="79105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499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85AC8C-249A-43AA-9538-673FB124A659}" type="slidenum">
              <a:rPr lang="en-US"/>
              <a:pPr/>
              <a:t>17</a:t>
            </a:fld>
            <a:endParaRPr 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Write Rectangular Equation in Polar Form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Consider 2x – 3y = 6</a:t>
            </a:r>
          </a:p>
          <a:p>
            <a:pPr lvl="1" eaLnBrk="1" hangingPunct="1"/>
            <a:endParaRPr lang="en-US"/>
          </a:p>
          <a:p>
            <a:pPr lvl="1" eaLnBrk="1" hangingPunct="1"/>
            <a:r>
              <a:rPr lang="en-US"/>
              <a:t>As before, use</a:t>
            </a:r>
            <a:br>
              <a:rPr lang="en-US"/>
            </a:br>
            <a:r>
              <a:rPr lang="en-US"/>
              <a:t>definitions</a:t>
            </a:r>
          </a:p>
          <a:p>
            <a:pPr lvl="1" eaLnBrk="1" hangingPunct="1"/>
            <a:endParaRPr lang="en-US"/>
          </a:p>
          <a:p>
            <a:pPr eaLnBrk="1" hangingPunct="1">
              <a:buFont typeface="Wingdings" pitchFamily="2" charset="2"/>
              <a:buNone/>
            </a:pPr>
            <a:endParaRPr lang="en-US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6680200" y="1922463"/>
          <a:ext cx="1611313" cy="23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3" imgW="749160" imgH="1091880" progId="Equation.DSMT4">
                  <p:embed/>
                </p:oleObj>
              </mc:Choice>
              <mc:Fallback>
                <p:oleObj name="Equation" r:id="rId3" imgW="749160" imgH="1091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0" y="1922463"/>
                        <a:ext cx="1611313" cy="2347912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folHlink"/>
                          </a:gs>
                          <a:gs pos="100000">
                            <a:srgbClr val="FFFFFF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897063" y="3944938"/>
          <a:ext cx="3722687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5" imgW="1460160" imgH="927000" progId="Equation.DSMT4">
                  <p:embed/>
                </p:oleObj>
              </mc:Choice>
              <mc:Fallback>
                <p:oleObj name="Equation" r:id="rId5" imgW="1460160" imgH="927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3944938"/>
                        <a:ext cx="3722687" cy="236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51B98B-0F98-4001-AD71-D422DBECBD77}" type="slidenum">
              <a:rPr lang="en-US"/>
              <a:pPr/>
              <a:t>18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/>
              <a:t>Write Polar Equation in Rectangular Form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Given  r = 2 sin </a:t>
            </a:r>
            <a:r>
              <a:rPr lang="el-GR" dirty="0"/>
              <a:t>θ</a:t>
            </a:r>
            <a:endParaRPr lang="en-US" dirty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We know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Thus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/>
              <a:t>And</a:t>
            </a:r>
            <a:endParaRPr lang="el-GR" dirty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9542336"/>
              </p:ext>
            </p:extLst>
          </p:nvPr>
        </p:nvGraphicFramePr>
        <p:xfrm>
          <a:off x="4046538" y="2770188"/>
          <a:ext cx="2339975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3" imgW="850680" imgH="888840" progId="Equation.DSMT4">
                  <p:embed/>
                </p:oleObj>
              </mc:Choice>
              <mc:Fallback>
                <p:oleObj name="Equation" r:id="rId3" imgW="85068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6538" y="2770188"/>
                        <a:ext cx="2339975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HW on p. 691 #’s 1-7 odd, 11, 13, 20, 21-35 odd</a:t>
            </a:r>
          </a:p>
        </p:txBody>
      </p:sp>
    </p:spTree>
    <p:extLst>
      <p:ext uri="{BB962C8B-B14F-4D97-AF65-F5344CB8AC3E}">
        <p14:creationId xmlns:p14="http://schemas.microsoft.com/office/powerpoint/2010/main" val="40837733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403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You are familiar with plotting with a rectangular coordinate system.</a:t>
            </a:r>
          </a:p>
        </p:txBody>
      </p:sp>
      <p:pic>
        <p:nvPicPr>
          <p:cNvPr id="3076" name="Picture 4" descr="graph pap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4297363" cy="3692525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876800" y="0"/>
            <a:ext cx="403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We are going to look at a new coordinate system called the polar coordinate system.</a:t>
            </a:r>
          </a:p>
        </p:txBody>
      </p:sp>
      <p:pic>
        <p:nvPicPr>
          <p:cNvPr id="3081" name="Picture 9" descr="p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4137025" cy="416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0E28B3-D881-4369-A886-351200B10767}"/>
              </a:ext>
            </a:extLst>
          </p:cNvPr>
          <p:cNvSpPr txBox="1"/>
          <p:nvPr/>
        </p:nvSpPr>
        <p:spPr>
          <a:xfrm>
            <a:off x="971600" y="2060848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Graphing Polar Coordinates</a:t>
            </a:r>
          </a:p>
        </p:txBody>
      </p:sp>
    </p:spTree>
    <p:extLst>
      <p:ext uri="{BB962C8B-B14F-4D97-AF65-F5344CB8AC3E}">
        <p14:creationId xmlns:p14="http://schemas.microsoft.com/office/powerpoint/2010/main" val="417302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4" name="AutoShape 28"/>
          <p:cNvSpPr>
            <a:spLocks noChangeArrowheads="1"/>
          </p:cNvSpPr>
          <p:nvPr/>
        </p:nvSpPr>
        <p:spPr bwMode="auto">
          <a:xfrm>
            <a:off x="6756400" y="4437063"/>
            <a:ext cx="347663" cy="3730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AutoShape 19"/>
          <p:cNvSpPr>
            <a:spLocks noChangeArrowheads="1"/>
          </p:cNvSpPr>
          <p:nvPr/>
        </p:nvSpPr>
        <p:spPr bwMode="auto">
          <a:xfrm>
            <a:off x="7270750" y="4165600"/>
            <a:ext cx="304800" cy="990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7097713" y="2782888"/>
            <a:ext cx="533400" cy="6096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Oval 12"/>
          <p:cNvSpPr>
            <a:spLocks noChangeArrowheads="1"/>
          </p:cNvSpPr>
          <p:nvPr/>
        </p:nvSpPr>
        <p:spPr bwMode="auto">
          <a:xfrm>
            <a:off x="6516688" y="2884488"/>
            <a:ext cx="381000" cy="5334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The center of the graph is called the </a:t>
            </a:r>
            <a:r>
              <a:rPr lang="en-US" b="1">
                <a:solidFill>
                  <a:srgbClr val="FF3300"/>
                </a:solidFill>
                <a:latin typeface="Arial" charset="0"/>
              </a:rPr>
              <a:t>pole</a:t>
            </a:r>
            <a:r>
              <a:rPr lang="en-US" b="1">
                <a:solidFill>
                  <a:srgbClr val="660066"/>
                </a:solidFill>
                <a:latin typeface="Arial" charset="0"/>
              </a:rPr>
              <a:t>.</a:t>
            </a:r>
          </a:p>
        </p:txBody>
      </p:sp>
      <p:pic>
        <p:nvPicPr>
          <p:cNvPr id="4101" name="Picture 5" descr="p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1212850"/>
            <a:ext cx="5446712" cy="5486400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24400" y="228600"/>
            <a:ext cx="403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Angles are measured from the positive </a:t>
            </a:r>
            <a:r>
              <a:rPr lang="en-US" b="1" i="1">
                <a:solidFill>
                  <a:srgbClr val="660066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660066"/>
                </a:solidFill>
                <a:latin typeface="Arial" charset="0"/>
              </a:rPr>
              <a:t> axis.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867400" y="1295400"/>
            <a:ext cx="3048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Points are represented by a radius and an angle  </a:t>
            </a:r>
            <a:endParaRPr lang="en-US" b="1">
              <a:solidFill>
                <a:srgbClr val="660066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310313" y="2641600"/>
            <a:ext cx="1676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(</a:t>
            </a:r>
            <a:r>
              <a:rPr lang="en-US" sz="4800" i="1"/>
              <a:t>r</a:t>
            </a:r>
            <a:r>
              <a:rPr lang="en-US" sz="4800"/>
              <a:t>, </a:t>
            </a:r>
            <a:r>
              <a:rPr lang="en-US" sz="4800" i="1">
                <a:sym typeface="Symbol" pitchFamily="18" charset="2"/>
              </a:rPr>
              <a:t></a:t>
            </a:r>
            <a:r>
              <a:rPr lang="en-US" sz="4800">
                <a:sym typeface="Symbol" pitchFamily="18" charset="2"/>
              </a:rPr>
              <a:t>)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791200" y="2057400"/>
            <a:ext cx="11430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Arial" charset="0"/>
              </a:rPr>
              <a:t>radius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942263" y="2057400"/>
            <a:ext cx="99060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angle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867400" y="3733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Arial" charset="0"/>
              </a:rPr>
              <a:t>To plot the point</a:t>
            </a:r>
          </a:p>
        </p:txBody>
      </p:sp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6629400" y="4114800"/>
          <a:ext cx="1219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4" imgW="431640" imgH="431640" progId="Equation.3">
                  <p:embed/>
                </p:oleObj>
              </mc:Choice>
              <mc:Fallback>
                <p:oleObj name="Equation" r:id="rId4" imgW="431640" imgH="43164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14800"/>
                        <a:ext cx="1219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867400" y="5181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Arial" charset="0"/>
              </a:rPr>
              <a:t>First find the angle</a:t>
            </a:r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2819400" y="2286000"/>
            <a:ext cx="1676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5791200" y="57912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Then move out along the terminal side 5</a:t>
            </a:r>
          </a:p>
        </p:txBody>
      </p:sp>
      <p:sp>
        <p:nvSpPr>
          <p:cNvPr id="4119" name="Arc 23"/>
          <p:cNvSpPr>
            <a:spLocks/>
          </p:cNvSpPr>
          <p:nvPr/>
        </p:nvSpPr>
        <p:spPr bwMode="auto">
          <a:xfrm>
            <a:off x="2971800" y="3733800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rc 24"/>
          <p:cNvSpPr>
            <a:spLocks/>
          </p:cNvSpPr>
          <p:nvPr/>
        </p:nvSpPr>
        <p:spPr bwMode="auto">
          <a:xfrm>
            <a:off x="3167063" y="3533775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Arc 25"/>
          <p:cNvSpPr>
            <a:spLocks/>
          </p:cNvSpPr>
          <p:nvPr/>
        </p:nvSpPr>
        <p:spPr bwMode="auto">
          <a:xfrm>
            <a:off x="3367088" y="3338513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2" name="Arc 26"/>
          <p:cNvSpPr>
            <a:spLocks/>
          </p:cNvSpPr>
          <p:nvPr/>
        </p:nvSpPr>
        <p:spPr bwMode="auto">
          <a:xfrm>
            <a:off x="3567113" y="3157538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3" name="Arc 27"/>
          <p:cNvSpPr>
            <a:spLocks/>
          </p:cNvSpPr>
          <p:nvPr/>
        </p:nvSpPr>
        <p:spPr bwMode="auto">
          <a:xfrm>
            <a:off x="3771900" y="2947988"/>
            <a:ext cx="76200" cy="7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3700463" y="2847975"/>
            <a:ext cx="228600" cy="2286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2286000" y="1066800"/>
            <a:ext cx="533400" cy="274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7" name="Freeform 31"/>
          <p:cNvSpPr>
            <a:spLocks/>
          </p:cNvSpPr>
          <p:nvPr/>
        </p:nvSpPr>
        <p:spPr bwMode="auto">
          <a:xfrm>
            <a:off x="3581400" y="3276600"/>
            <a:ext cx="317500" cy="685800"/>
          </a:xfrm>
          <a:custGeom>
            <a:avLst/>
            <a:gdLst/>
            <a:ahLst/>
            <a:cxnLst>
              <a:cxn ang="0">
                <a:pos x="144" y="432"/>
              </a:cxn>
              <a:cxn ang="0">
                <a:pos x="192" y="240"/>
              </a:cxn>
              <a:cxn ang="0">
                <a:pos x="96" y="96"/>
              </a:cxn>
              <a:cxn ang="0">
                <a:pos x="0" y="0"/>
              </a:cxn>
            </a:cxnLst>
            <a:rect l="0" t="0" r="r" b="b"/>
            <a:pathLst>
              <a:path w="200" h="432">
                <a:moveTo>
                  <a:pt x="144" y="432"/>
                </a:moveTo>
                <a:cubicBezTo>
                  <a:pt x="172" y="364"/>
                  <a:pt x="200" y="296"/>
                  <a:pt x="192" y="240"/>
                </a:cubicBezTo>
                <a:cubicBezTo>
                  <a:pt x="184" y="184"/>
                  <a:pt x="128" y="136"/>
                  <a:pt x="96" y="96"/>
                </a:cubicBezTo>
                <a:cubicBezTo>
                  <a:pt x="64" y="56"/>
                  <a:pt x="32" y="28"/>
                  <a:pt x="0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4" grpId="0" animBg="1"/>
      <p:bldP spid="4115" grpId="0" animBg="1"/>
      <p:bldP spid="4110" grpId="0" animBg="1"/>
      <p:bldP spid="4108" grpId="0" animBg="1"/>
      <p:bldP spid="4103" grpId="0" autoUpdateAnimBg="0"/>
      <p:bldP spid="4104" grpId="0" animBg="1"/>
      <p:bldP spid="4105" grpId="0" autoUpdateAnimBg="0"/>
      <p:bldP spid="4107" grpId="0" autoUpdateAnimBg="0"/>
      <p:bldP spid="4109" grpId="0" animBg="1" autoUpdateAnimBg="0"/>
      <p:bldP spid="4111" grpId="0" animBg="1" autoUpdateAnimBg="0"/>
      <p:bldP spid="4112" grpId="0" autoUpdateAnimBg="0"/>
      <p:bldP spid="4116" grpId="0" autoUpdateAnimBg="0"/>
      <p:bldP spid="4117" grpId="0" animBg="1"/>
      <p:bldP spid="4118" grpId="0" autoUpdateAnimBg="0"/>
      <p:bldP spid="4119" grpId="0" animBg="1"/>
      <p:bldP spid="4120" grpId="0" animBg="1"/>
      <p:bldP spid="4121" grpId="0" animBg="1"/>
      <p:bldP spid="4122" grpId="0" animBg="1"/>
      <p:bldP spid="4123" grpId="0" animBg="1"/>
      <p:bldP spid="4125" grpId="0" animBg="1"/>
      <p:bldP spid="4102" grpId="0" animBg="1"/>
      <p:bldP spid="4126" grpId="0" animBg="1"/>
      <p:bldP spid="4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p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1198563"/>
            <a:ext cx="5446712" cy="548640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04800" y="228600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A negative angle would be measured clockwise like usual.</a:t>
            </a: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867400" y="1905000"/>
            <a:ext cx="31353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To plot a point with a negative radius, find the terminal side of the angle but then measure from the pole in the negative (opposite) direction of the terminal side.</a:t>
            </a:r>
          </a:p>
        </p:txBody>
      </p:sp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6191250" y="685800"/>
          <a:ext cx="16859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4" imgW="596880" imgH="431640" progId="Equation.3">
                  <p:embed/>
                </p:oleObj>
              </mc:Choice>
              <mc:Fallback>
                <p:oleObj name="Equation" r:id="rId4" imgW="596880" imgH="4316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685800"/>
                        <a:ext cx="1685925" cy="10668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8" name="Line 18"/>
          <p:cNvSpPr>
            <a:spLocks noChangeShapeType="1"/>
          </p:cNvSpPr>
          <p:nvPr/>
        </p:nvSpPr>
        <p:spPr bwMode="auto">
          <a:xfrm flipH="1" flipV="1">
            <a:off x="1600200" y="1828800"/>
            <a:ext cx="1252538" cy="21240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49" name="Object 29"/>
          <p:cNvGraphicFramePr>
            <a:graphicFrameLocks noChangeAspect="1"/>
          </p:cNvGraphicFramePr>
          <p:nvPr/>
        </p:nvGraphicFramePr>
        <p:xfrm>
          <a:off x="6238875" y="5410200"/>
          <a:ext cx="17954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6" imgW="634680" imgH="431640" progId="Equation.3">
                  <p:embed/>
                </p:oleObj>
              </mc:Choice>
              <mc:Fallback>
                <p:oleObj name="Equation" r:id="rId6" imgW="634680" imgH="43164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75" y="5410200"/>
                        <a:ext cx="1795463" cy="1066800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2862263" y="3962400"/>
            <a:ext cx="1176337" cy="20574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Arc 31"/>
          <p:cNvSpPr>
            <a:spLocks/>
          </p:cNvSpPr>
          <p:nvPr/>
        </p:nvSpPr>
        <p:spPr bwMode="auto">
          <a:xfrm>
            <a:off x="3152775" y="4562475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Arc 20"/>
          <p:cNvSpPr>
            <a:spLocks/>
          </p:cNvSpPr>
          <p:nvPr/>
        </p:nvSpPr>
        <p:spPr bwMode="auto">
          <a:xfrm>
            <a:off x="2854325" y="4111625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Arc 26"/>
          <p:cNvSpPr>
            <a:spLocks/>
          </p:cNvSpPr>
          <p:nvPr/>
        </p:nvSpPr>
        <p:spPr bwMode="auto">
          <a:xfrm>
            <a:off x="3017838" y="4332288"/>
            <a:ext cx="169862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Arc 27"/>
          <p:cNvSpPr>
            <a:spLocks/>
          </p:cNvSpPr>
          <p:nvPr/>
        </p:nvSpPr>
        <p:spPr bwMode="auto">
          <a:xfrm>
            <a:off x="3276600" y="4800600"/>
            <a:ext cx="169863" cy="133350"/>
          </a:xfrm>
          <a:custGeom>
            <a:avLst/>
            <a:gdLst>
              <a:gd name="G0" fmla="+- 9720 0 0"/>
              <a:gd name="G1" fmla="+- 0 0 0"/>
              <a:gd name="G2" fmla="+- 21600 0 0"/>
              <a:gd name="T0" fmla="*/ 31200 w 31200"/>
              <a:gd name="T1" fmla="*/ 2271 h 21600"/>
              <a:gd name="T2" fmla="*/ 0 w 31200"/>
              <a:gd name="T3" fmla="*/ 19289 h 21600"/>
              <a:gd name="T4" fmla="*/ 9720 w 312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00" h="21600" fill="none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</a:path>
              <a:path w="31200" h="21600" stroke="0" extrusionOk="0">
                <a:moveTo>
                  <a:pt x="31200" y="2271"/>
                </a:moveTo>
                <a:cubicBezTo>
                  <a:pt x="30038" y="13259"/>
                  <a:pt x="20770" y="21599"/>
                  <a:pt x="9720" y="21600"/>
                </a:cubicBezTo>
                <a:cubicBezTo>
                  <a:pt x="6343" y="21600"/>
                  <a:pt x="3014" y="20808"/>
                  <a:pt x="-1" y="19289"/>
                </a:cubicBezTo>
                <a:lnTo>
                  <a:pt x="9720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3276600" y="4800600"/>
            <a:ext cx="228600" cy="2286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1143000" y="3962400"/>
            <a:ext cx="1676400" cy="1676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3" name="Arc 33"/>
          <p:cNvSpPr>
            <a:spLocks/>
          </p:cNvSpPr>
          <p:nvPr/>
        </p:nvSpPr>
        <p:spPr bwMode="auto">
          <a:xfrm>
            <a:off x="2574925" y="406400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4" name="Arc 34"/>
          <p:cNvSpPr>
            <a:spLocks/>
          </p:cNvSpPr>
          <p:nvPr/>
        </p:nvSpPr>
        <p:spPr bwMode="auto">
          <a:xfrm>
            <a:off x="2390775" y="422910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5" name="Arc 35"/>
          <p:cNvSpPr>
            <a:spLocks/>
          </p:cNvSpPr>
          <p:nvPr/>
        </p:nvSpPr>
        <p:spPr bwMode="auto">
          <a:xfrm>
            <a:off x="2193925" y="4425950"/>
            <a:ext cx="150813" cy="127000"/>
          </a:xfrm>
          <a:custGeom>
            <a:avLst/>
            <a:gdLst>
              <a:gd name="G0" fmla="+- 21592 0 0"/>
              <a:gd name="G1" fmla="+- 0 0 0"/>
              <a:gd name="G2" fmla="+- 21600 0 0"/>
              <a:gd name="T0" fmla="*/ 33370 w 33370"/>
              <a:gd name="T1" fmla="*/ 18106 h 21600"/>
              <a:gd name="T2" fmla="*/ 0 w 33370"/>
              <a:gd name="T3" fmla="*/ 577 h 21600"/>
              <a:gd name="T4" fmla="*/ 21592 w 3337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70" h="21600" fill="none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</a:path>
              <a:path w="33370" h="21600" stroke="0" extrusionOk="0">
                <a:moveTo>
                  <a:pt x="33370" y="18106"/>
                </a:moveTo>
                <a:cubicBezTo>
                  <a:pt x="29865" y="20386"/>
                  <a:pt x="25773" y="21599"/>
                  <a:pt x="21592" y="21600"/>
                </a:cubicBezTo>
                <a:cubicBezTo>
                  <a:pt x="9887" y="21600"/>
                  <a:pt x="312" y="12277"/>
                  <a:pt x="-1" y="577"/>
                </a:cubicBezTo>
                <a:lnTo>
                  <a:pt x="21592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AU"/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7" name="Freeform 37"/>
          <p:cNvSpPr>
            <a:spLocks/>
          </p:cNvSpPr>
          <p:nvPr/>
        </p:nvSpPr>
        <p:spPr bwMode="auto">
          <a:xfrm>
            <a:off x="2514600" y="4038600"/>
            <a:ext cx="1041400" cy="558800"/>
          </a:xfrm>
          <a:custGeom>
            <a:avLst/>
            <a:gdLst/>
            <a:ahLst/>
            <a:cxnLst>
              <a:cxn ang="0">
                <a:pos x="624" y="0"/>
              </a:cxn>
              <a:cxn ang="0">
                <a:pos x="624" y="240"/>
              </a:cxn>
              <a:cxn ang="0">
                <a:pos x="432" y="336"/>
              </a:cxn>
              <a:cxn ang="0">
                <a:pos x="240" y="336"/>
              </a:cxn>
              <a:cxn ang="0">
                <a:pos x="48" y="288"/>
              </a:cxn>
              <a:cxn ang="0">
                <a:pos x="0" y="240"/>
              </a:cxn>
            </a:cxnLst>
            <a:rect l="0" t="0" r="r" b="b"/>
            <a:pathLst>
              <a:path w="656" h="352">
                <a:moveTo>
                  <a:pt x="624" y="0"/>
                </a:moveTo>
                <a:cubicBezTo>
                  <a:pt x="640" y="92"/>
                  <a:pt x="656" y="184"/>
                  <a:pt x="624" y="240"/>
                </a:cubicBezTo>
                <a:cubicBezTo>
                  <a:pt x="592" y="296"/>
                  <a:pt x="496" y="320"/>
                  <a:pt x="432" y="336"/>
                </a:cubicBezTo>
                <a:cubicBezTo>
                  <a:pt x="368" y="352"/>
                  <a:pt x="304" y="344"/>
                  <a:pt x="240" y="336"/>
                </a:cubicBezTo>
                <a:cubicBezTo>
                  <a:pt x="176" y="328"/>
                  <a:pt x="88" y="304"/>
                  <a:pt x="48" y="288"/>
                </a:cubicBezTo>
                <a:cubicBezTo>
                  <a:pt x="8" y="272"/>
                  <a:pt x="4" y="256"/>
                  <a:pt x="0" y="24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Freeform 38"/>
          <p:cNvSpPr>
            <a:spLocks/>
          </p:cNvSpPr>
          <p:nvPr/>
        </p:nvSpPr>
        <p:spPr bwMode="auto">
          <a:xfrm>
            <a:off x="2514600" y="3035300"/>
            <a:ext cx="1092200" cy="927100"/>
          </a:xfrm>
          <a:custGeom>
            <a:avLst/>
            <a:gdLst/>
            <a:ahLst/>
            <a:cxnLst>
              <a:cxn ang="0">
                <a:pos x="672" y="584"/>
              </a:cxn>
              <a:cxn ang="0">
                <a:pos x="672" y="344"/>
              </a:cxn>
              <a:cxn ang="0">
                <a:pos x="576" y="152"/>
              </a:cxn>
              <a:cxn ang="0">
                <a:pos x="432" y="56"/>
              </a:cxn>
              <a:cxn ang="0">
                <a:pos x="240" y="8"/>
              </a:cxn>
              <a:cxn ang="0">
                <a:pos x="0" y="104"/>
              </a:cxn>
            </a:cxnLst>
            <a:rect l="0" t="0" r="r" b="b"/>
            <a:pathLst>
              <a:path w="688" h="584">
                <a:moveTo>
                  <a:pt x="672" y="584"/>
                </a:moveTo>
                <a:cubicBezTo>
                  <a:pt x="680" y="500"/>
                  <a:pt x="688" y="416"/>
                  <a:pt x="672" y="344"/>
                </a:cubicBezTo>
                <a:cubicBezTo>
                  <a:pt x="656" y="272"/>
                  <a:pt x="616" y="200"/>
                  <a:pt x="576" y="152"/>
                </a:cubicBezTo>
                <a:cubicBezTo>
                  <a:pt x="536" y="104"/>
                  <a:pt x="488" y="80"/>
                  <a:pt x="432" y="56"/>
                </a:cubicBezTo>
                <a:cubicBezTo>
                  <a:pt x="376" y="32"/>
                  <a:pt x="312" y="0"/>
                  <a:pt x="240" y="8"/>
                </a:cubicBezTo>
                <a:cubicBezTo>
                  <a:pt x="168" y="16"/>
                  <a:pt x="84" y="60"/>
                  <a:pt x="0" y="104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utoUpdateAnimBg="0"/>
      <p:bldP spid="5138" grpId="0" animBg="1"/>
      <p:bldP spid="5150" grpId="0" animBg="1"/>
      <p:bldP spid="5151" grpId="0" animBg="1"/>
      <p:bldP spid="5140" grpId="0" animBg="1"/>
      <p:bldP spid="5146" grpId="0" animBg="1"/>
      <p:bldP spid="5147" grpId="0" animBg="1"/>
      <p:bldP spid="5145" grpId="0" animBg="1"/>
      <p:bldP spid="5152" grpId="0" animBg="1"/>
      <p:bldP spid="5153" grpId="0" animBg="1" autoUpdateAnimBg="0"/>
      <p:bldP spid="5154" grpId="0" animBg="1" autoUpdateAnimBg="0"/>
      <p:bldP spid="5155" grpId="0" animBg="1" autoUpdateAnimBg="0"/>
      <p:bldP spid="5156" grpId="0" animBg="1"/>
      <p:bldP spid="5157" grpId="0" animBg="1"/>
      <p:bldP spid="51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pol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288" y="1198563"/>
            <a:ext cx="5446712" cy="5486400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2286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Let's plot the following points: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2808288" y="3956050"/>
            <a:ext cx="2438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852738" y="1676400"/>
            <a:ext cx="766762" cy="2276475"/>
            <a:chOff x="1797" y="1056"/>
            <a:chExt cx="483" cy="1434"/>
          </a:xfrm>
        </p:grpSpPr>
        <p:sp>
          <p:nvSpPr>
            <p:cNvPr id="6151" name="Line 7"/>
            <p:cNvSpPr>
              <a:spLocks noChangeShapeType="1"/>
            </p:cNvSpPr>
            <p:nvPr/>
          </p:nvSpPr>
          <p:spPr bwMode="auto">
            <a:xfrm flipV="1">
              <a:off x="1797" y="1056"/>
              <a:ext cx="6" cy="143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1872" y="1872"/>
              <a:ext cx="408" cy="576"/>
            </a:xfrm>
            <a:custGeom>
              <a:avLst/>
              <a:gdLst/>
              <a:ahLst/>
              <a:cxnLst>
                <a:cxn ang="0">
                  <a:pos x="336" y="576"/>
                </a:cxn>
                <a:cxn ang="0">
                  <a:pos x="384" y="288"/>
                </a:cxn>
                <a:cxn ang="0">
                  <a:pos x="192" y="48"/>
                </a:cxn>
                <a:cxn ang="0">
                  <a:pos x="0" y="0"/>
                </a:cxn>
              </a:cxnLst>
              <a:rect l="0" t="0" r="r" b="b"/>
              <a:pathLst>
                <a:path w="408" h="576">
                  <a:moveTo>
                    <a:pt x="336" y="576"/>
                  </a:moveTo>
                  <a:cubicBezTo>
                    <a:pt x="372" y="476"/>
                    <a:pt x="408" y="376"/>
                    <a:pt x="384" y="288"/>
                  </a:cubicBezTo>
                  <a:cubicBezTo>
                    <a:pt x="360" y="200"/>
                    <a:pt x="256" y="96"/>
                    <a:pt x="192" y="48"/>
                  </a:cubicBezTo>
                  <a:cubicBezTo>
                    <a:pt x="128" y="0"/>
                    <a:pt x="64" y="0"/>
                    <a:pt x="0" y="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2740025" y="1927225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9" name="Group 25"/>
          <p:cNvGrpSpPr>
            <a:grpSpLocks/>
          </p:cNvGrpSpPr>
          <p:nvPr/>
        </p:nvGrpSpPr>
        <p:grpSpPr bwMode="auto">
          <a:xfrm>
            <a:off x="2819400" y="1752600"/>
            <a:ext cx="658813" cy="4430713"/>
            <a:chOff x="1801" y="1088"/>
            <a:chExt cx="415" cy="2791"/>
          </a:xfrm>
        </p:grpSpPr>
        <p:grpSp>
          <p:nvGrpSpPr>
            <p:cNvPr id="6166" name="Group 22"/>
            <p:cNvGrpSpPr>
              <a:grpSpLocks/>
            </p:cNvGrpSpPr>
            <p:nvPr/>
          </p:nvGrpSpPr>
          <p:grpSpPr bwMode="auto">
            <a:xfrm>
              <a:off x="1801" y="1088"/>
              <a:ext cx="12" cy="2791"/>
              <a:chOff x="1801" y="1088"/>
              <a:chExt cx="12" cy="2791"/>
            </a:xfrm>
          </p:grpSpPr>
          <p:sp>
            <p:nvSpPr>
              <p:cNvPr id="6153" name="Line 9"/>
              <p:cNvSpPr>
                <a:spLocks noChangeShapeType="1"/>
              </p:cNvSpPr>
              <p:nvPr/>
            </p:nvSpPr>
            <p:spPr bwMode="auto">
              <a:xfrm flipH="1" flipV="1">
                <a:off x="1801" y="1088"/>
                <a:ext cx="2" cy="140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5" name="Line 21"/>
              <p:cNvSpPr>
                <a:spLocks noChangeShapeType="1"/>
              </p:cNvSpPr>
              <p:nvPr/>
            </p:nvSpPr>
            <p:spPr bwMode="auto">
              <a:xfrm>
                <a:off x="1813" y="2535"/>
                <a:ext cx="0" cy="13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67" name="Freeform 23"/>
            <p:cNvSpPr>
              <a:spLocks/>
            </p:cNvSpPr>
            <p:nvPr/>
          </p:nvSpPr>
          <p:spPr bwMode="auto">
            <a:xfrm>
              <a:off x="1872" y="2544"/>
              <a:ext cx="344" cy="48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288" y="288"/>
                </a:cxn>
                <a:cxn ang="0">
                  <a:pos x="0" y="480"/>
                </a:cxn>
              </a:cxnLst>
              <a:rect l="0" t="0" r="r" b="b"/>
              <a:pathLst>
                <a:path w="344" h="480">
                  <a:moveTo>
                    <a:pt x="336" y="0"/>
                  </a:moveTo>
                  <a:cubicBezTo>
                    <a:pt x="340" y="104"/>
                    <a:pt x="344" y="208"/>
                    <a:pt x="288" y="288"/>
                  </a:cubicBezTo>
                  <a:cubicBezTo>
                    <a:pt x="232" y="368"/>
                    <a:pt x="116" y="424"/>
                    <a:pt x="0" y="480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867400" y="3048000"/>
            <a:ext cx="3048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60066"/>
                </a:solidFill>
                <a:latin typeface="Arial" charset="0"/>
              </a:rPr>
              <a:t>Notice unlike in the rectangular coordinate system, there are many ways to list the same point.</a:t>
            </a:r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2328863" y="1600200"/>
            <a:ext cx="1346200" cy="2882900"/>
            <a:chOff x="1456" y="1008"/>
            <a:chExt cx="848" cy="1816"/>
          </a:xfrm>
        </p:grpSpPr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1788" y="1008"/>
              <a:ext cx="0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Freeform 27"/>
            <p:cNvSpPr>
              <a:spLocks/>
            </p:cNvSpPr>
            <p:nvPr/>
          </p:nvSpPr>
          <p:spPr bwMode="auto">
            <a:xfrm>
              <a:off x="1456" y="1744"/>
              <a:ext cx="848" cy="1080"/>
            </a:xfrm>
            <a:custGeom>
              <a:avLst/>
              <a:gdLst/>
              <a:ahLst/>
              <a:cxnLst>
                <a:cxn ang="0">
                  <a:pos x="656" y="656"/>
                </a:cxn>
                <a:cxn ang="0">
                  <a:pos x="608" y="368"/>
                </a:cxn>
                <a:cxn ang="0">
                  <a:pos x="368" y="272"/>
                </a:cxn>
                <a:cxn ang="0">
                  <a:pos x="80" y="368"/>
                </a:cxn>
                <a:cxn ang="0">
                  <a:pos x="32" y="800"/>
                </a:cxn>
                <a:cxn ang="0">
                  <a:pos x="272" y="1040"/>
                </a:cxn>
                <a:cxn ang="0">
                  <a:pos x="560" y="1040"/>
                </a:cxn>
                <a:cxn ang="0">
                  <a:pos x="800" y="800"/>
                </a:cxn>
                <a:cxn ang="0">
                  <a:pos x="848" y="512"/>
                </a:cxn>
                <a:cxn ang="0">
                  <a:pos x="800" y="224"/>
                </a:cxn>
                <a:cxn ang="0">
                  <a:pos x="608" y="32"/>
                </a:cxn>
                <a:cxn ang="0">
                  <a:pos x="416" y="32"/>
                </a:cxn>
              </a:cxnLst>
              <a:rect l="0" t="0" r="r" b="b"/>
              <a:pathLst>
                <a:path w="848" h="1080">
                  <a:moveTo>
                    <a:pt x="656" y="656"/>
                  </a:moveTo>
                  <a:cubicBezTo>
                    <a:pt x="656" y="544"/>
                    <a:pt x="656" y="432"/>
                    <a:pt x="608" y="368"/>
                  </a:cubicBezTo>
                  <a:cubicBezTo>
                    <a:pt x="560" y="304"/>
                    <a:pt x="456" y="272"/>
                    <a:pt x="368" y="272"/>
                  </a:cubicBezTo>
                  <a:cubicBezTo>
                    <a:pt x="280" y="272"/>
                    <a:pt x="136" y="280"/>
                    <a:pt x="80" y="368"/>
                  </a:cubicBezTo>
                  <a:cubicBezTo>
                    <a:pt x="24" y="456"/>
                    <a:pt x="0" y="688"/>
                    <a:pt x="32" y="800"/>
                  </a:cubicBezTo>
                  <a:cubicBezTo>
                    <a:pt x="64" y="912"/>
                    <a:pt x="184" y="1000"/>
                    <a:pt x="272" y="1040"/>
                  </a:cubicBezTo>
                  <a:cubicBezTo>
                    <a:pt x="360" y="1080"/>
                    <a:pt x="472" y="1080"/>
                    <a:pt x="560" y="1040"/>
                  </a:cubicBezTo>
                  <a:cubicBezTo>
                    <a:pt x="648" y="1000"/>
                    <a:pt x="752" y="888"/>
                    <a:pt x="800" y="800"/>
                  </a:cubicBezTo>
                  <a:cubicBezTo>
                    <a:pt x="848" y="712"/>
                    <a:pt x="848" y="608"/>
                    <a:pt x="848" y="512"/>
                  </a:cubicBezTo>
                  <a:cubicBezTo>
                    <a:pt x="848" y="416"/>
                    <a:pt x="840" y="304"/>
                    <a:pt x="800" y="224"/>
                  </a:cubicBezTo>
                  <a:cubicBezTo>
                    <a:pt x="760" y="144"/>
                    <a:pt x="672" y="64"/>
                    <a:pt x="608" y="32"/>
                  </a:cubicBezTo>
                  <a:cubicBezTo>
                    <a:pt x="544" y="0"/>
                    <a:pt x="480" y="16"/>
                    <a:pt x="416" y="32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9" name="Group 35"/>
          <p:cNvGrpSpPr>
            <a:grpSpLocks/>
          </p:cNvGrpSpPr>
          <p:nvPr/>
        </p:nvGrpSpPr>
        <p:grpSpPr bwMode="auto">
          <a:xfrm>
            <a:off x="2157413" y="1614488"/>
            <a:ext cx="1244600" cy="3021012"/>
            <a:chOff x="1387" y="1008"/>
            <a:chExt cx="784" cy="1903"/>
          </a:xfrm>
        </p:grpSpPr>
        <p:sp>
          <p:nvSpPr>
            <p:cNvPr id="6175" name="Line 31"/>
            <p:cNvSpPr>
              <a:spLocks noChangeShapeType="1"/>
            </p:cNvSpPr>
            <p:nvPr/>
          </p:nvSpPr>
          <p:spPr bwMode="auto">
            <a:xfrm>
              <a:off x="1806" y="1008"/>
              <a:ext cx="0" cy="148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76" name="Freeform 32"/>
            <p:cNvSpPr>
              <a:spLocks/>
            </p:cNvSpPr>
            <p:nvPr/>
          </p:nvSpPr>
          <p:spPr bwMode="auto">
            <a:xfrm>
              <a:off x="1387" y="2135"/>
              <a:ext cx="784" cy="776"/>
            </a:xfrm>
            <a:custGeom>
              <a:avLst/>
              <a:gdLst/>
              <a:ahLst/>
              <a:cxnLst>
                <a:cxn ang="0">
                  <a:pos x="784" y="400"/>
                </a:cxn>
                <a:cxn ang="0">
                  <a:pos x="640" y="640"/>
                </a:cxn>
                <a:cxn ang="0">
                  <a:pos x="208" y="736"/>
                </a:cxn>
                <a:cxn ang="0">
                  <a:pos x="16" y="400"/>
                </a:cxn>
                <a:cxn ang="0">
                  <a:pos x="112" y="64"/>
                </a:cxn>
                <a:cxn ang="0">
                  <a:pos x="352" y="16"/>
                </a:cxn>
              </a:cxnLst>
              <a:rect l="0" t="0" r="r" b="b"/>
              <a:pathLst>
                <a:path w="784" h="776">
                  <a:moveTo>
                    <a:pt x="784" y="400"/>
                  </a:moveTo>
                  <a:cubicBezTo>
                    <a:pt x="760" y="492"/>
                    <a:pt x="736" y="584"/>
                    <a:pt x="640" y="640"/>
                  </a:cubicBezTo>
                  <a:cubicBezTo>
                    <a:pt x="544" y="696"/>
                    <a:pt x="312" y="776"/>
                    <a:pt x="208" y="736"/>
                  </a:cubicBezTo>
                  <a:cubicBezTo>
                    <a:pt x="104" y="696"/>
                    <a:pt x="32" y="512"/>
                    <a:pt x="16" y="400"/>
                  </a:cubicBezTo>
                  <a:cubicBezTo>
                    <a:pt x="0" y="288"/>
                    <a:pt x="56" y="128"/>
                    <a:pt x="112" y="64"/>
                  </a:cubicBezTo>
                  <a:cubicBezTo>
                    <a:pt x="168" y="0"/>
                    <a:pt x="260" y="8"/>
                    <a:pt x="352" y="16"/>
                  </a:cubicBezTo>
                </a:path>
              </a:pathLst>
            </a:custGeom>
            <a:noFill/>
            <a:ln w="38100" cmpd="sng">
              <a:solidFill>
                <a:schemeClr val="accent2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765425" y="3884613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4"/>
          <p:cNvSpPr>
            <a:spLocks noChangeArrowheads="1"/>
          </p:cNvSpPr>
          <p:nvPr/>
        </p:nvSpPr>
        <p:spPr bwMode="auto">
          <a:xfrm>
            <a:off x="2724150" y="2708275"/>
            <a:ext cx="228600" cy="2286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2738438" y="2708275"/>
            <a:ext cx="228600" cy="228600"/>
          </a:xfrm>
          <a:prstGeom prst="ellipse">
            <a:avLst/>
          </a:prstGeom>
          <a:solidFill>
            <a:srgbClr val="99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2714449" y="2720975"/>
            <a:ext cx="228600" cy="228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" name="Object 4">
            <a:extLst>
              <a:ext uri="{FF2B5EF4-FFF2-40B4-BE49-F238E27FC236}">
                <a16:creationId xmlns:a16="http://schemas.microsoft.com/office/drawing/2014/main" id="{C245AEFA-84F1-4EF4-8583-731A61CECE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002441"/>
              </p:ext>
            </p:extLst>
          </p:nvPr>
        </p:nvGraphicFramePr>
        <p:xfrm>
          <a:off x="5716588" y="164939"/>
          <a:ext cx="1154166" cy="109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4" imgW="482400" imgH="457200" progId="Equation.DSMT4">
                  <p:embed/>
                </p:oleObj>
              </mc:Choice>
              <mc:Fallback>
                <p:oleObj name="Equation" r:id="rId4" imgW="482400" imgH="457200" progId="Equation.DSMT4">
                  <p:embed/>
                  <p:pic>
                    <p:nvPicPr>
                      <p:cNvPr id="512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64939"/>
                        <a:ext cx="1154166" cy="1093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>
            <a:extLst>
              <a:ext uri="{FF2B5EF4-FFF2-40B4-BE49-F238E27FC236}">
                <a16:creationId xmlns:a16="http://schemas.microsoft.com/office/drawing/2014/main" id="{4B122361-36A6-4BB8-B456-27E234588D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188132"/>
              </p:ext>
            </p:extLst>
          </p:nvPr>
        </p:nvGraphicFramePr>
        <p:xfrm>
          <a:off x="7156504" y="132979"/>
          <a:ext cx="15843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6" imgW="698400" imgH="457200" progId="Equation.DSMT4">
                  <p:embed/>
                </p:oleObj>
              </mc:Choice>
              <mc:Fallback>
                <p:oleObj name="Equation" r:id="rId6" imgW="698400" imgH="457200" progId="Equation.DSMT4">
                  <p:embed/>
                  <p:pic>
                    <p:nvPicPr>
                      <p:cNvPr id="29" name="Object 4">
                        <a:extLst>
                          <a:ext uri="{FF2B5EF4-FFF2-40B4-BE49-F238E27FC236}">
                            <a16:creationId xmlns:a16="http://schemas.microsoft.com/office/drawing/2014/main" id="{C245AEFA-84F1-4EF4-8583-731A61CECE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504" y="132979"/>
                        <a:ext cx="15843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">
            <a:extLst>
              <a:ext uri="{FF2B5EF4-FFF2-40B4-BE49-F238E27FC236}">
                <a16:creationId xmlns:a16="http://schemas.microsoft.com/office/drawing/2014/main" id="{C279314F-373C-4868-AE31-2505AC5FBE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097365"/>
              </p:ext>
            </p:extLst>
          </p:nvPr>
        </p:nvGraphicFramePr>
        <p:xfrm>
          <a:off x="5716588" y="1477963"/>
          <a:ext cx="1268412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8" imgW="558720" imgH="457200" progId="Equation.DSMT4">
                  <p:embed/>
                </p:oleObj>
              </mc:Choice>
              <mc:Fallback>
                <p:oleObj name="Equation" r:id="rId8" imgW="558720" imgH="457200" progId="Equation.DSMT4">
                  <p:embed/>
                  <p:pic>
                    <p:nvPicPr>
                      <p:cNvPr id="31" name="Object 4">
                        <a:extLst>
                          <a:ext uri="{FF2B5EF4-FFF2-40B4-BE49-F238E27FC236}">
                            <a16:creationId xmlns:a16="http://schemas.microsoft.com/office/drawing/2014/main" id="{4B122361-36A6-4BB8-B456-27E234588D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477963"/>
                        <a:ext cx="1268412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5494ACF3-B061-41B0-97B3-B4ECF70D7461}"/>
              </a:ext>
            </a:extLst>
          </p:cNvPr>
          <p:cNvSpPr/>
          <p:nvPr/>
        </p:nvSpPr>
        <p:spPr>
          <a:xfrm>
            <a:off x="2732001" y="2744726"/>
            <a:ext cx="205947" cy="221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3" name="Object 4">
            <a:extLst>
              <a:ext uri="{FF2B5EF4-FFF2-40B4-BE49-F238E27FC236}">
                <a16:creationId xmlns:a16="http://schemas.microsoft.com/office/drawing/2014/main" id="{46409CCF-F8FD-40CA-A9F3-8DF14D689B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11496"/>
              </p:ext>
            </p:extLst>
          </p:nvPr>
        </p:nvGraphicFramePr>
        <p:xfrm>
          <a:off x="7156504" y="1358188"/>
          <a:ext cx="1528762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0" imgW="672840" imgH="482400" progId="Equation.DSMT4">
                  <p:embed/>
                </p:oleObj>
              </mc:Choice>
              <mc:Fallback>
                <p:oleObj name="Equation" r:id="rId10" imgW="672840" imgH="482400" progId="Equation.DSMT4">
                  <p:embed/>
                  <p:pic>
                    <p:nvPicPr>
                      <p:cNvPr id="32" name="Object 4">
                        <a:extLst>
                          <a:ext uri="{FF2B5EF4-FFF2-40B4-BE49-F238E27FC236}">
                            <a16:creationId xmlns:a16="http://schemas.microsoft.com/office/drawing/2014/main" id="{C279314F-373C-4868-AE31-2505AC5FBE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504" y="1358188"/>
                        <a:ext cx="1528762" cy="1095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74" grpId="0" autoUpdateAnimBg="0"/>
      <p:bldP spid="6168" grpId="0" animBg="1"/>
      <p:bldP spid="6173" grpId="0" animBg="1"/>
      <p:bldP spid="6178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ph 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4297363" cy="3692525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193243"/>
            <a:ext cx="77997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Converting from rectangular coordinate system to polar coordinate system.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05200" y="1143000"/>
            <a:ext cx="990600" cy="5191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(3, 4)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971800" y="1905000"/>
            <a:ext cx="3810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095625" y="2371725"/>
            <a:ext cx="5334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  <a:sym typeface="Symbol" pitchFamily="18" charset="2"/>
              </a:rPr>
              <a:t></a:t>
            </a:r>
            <a:endParaRPr lang="en-US" sz="3600" b="1" i="1">
              <a:latin typeface="Arial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2819400" y="1712913"/>
            <a:ext cx="1171575" cy="1335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856038" y="16287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57800" y="1295400"/>
            <a:ext cx="3429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Based on the trig you know can you see how to find </a:t>
            </a:r>
            <a:r>
              <a:rPr lang="en-US" b="1" i="1">
                <a:solidFill>
                  <a:schemeClr val="accent2"/>
                </a:solidFill>
                <a:latin typeface="Arial" charset="0"/>
              </a:rPr>
              <a:t>r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 and </a:t>
            </a:r>
            <a:r>
              <a:rPr lang="en-US" b="1" i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</a:t>
            </a:r>
            <a:r>
              <a:rPr lang="en-US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?</a:t>
            </a: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962400" y="19050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4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835275" y="3019425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276600" y="2971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3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019800" y="34290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 = </a:t>
            </a:r>
            <a:r>
              <a:rPr lang="en-US" sz="3600" b="1">
                <a:latin typeface="Arial" charset="0"/>
              </a:rPr>
              <a:t>5</a:t>
            </a:r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5715000" y="2590800"/>
          <a:ext cx="2120900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4" imgW="736560" imgH="203040" progId="Equation.3">
                  <p:embed/>
                </p:oleObj>
              </mc:Choice>
              <mc:Fallback>
                <p:oleObj name="Equation" r:id="rId4" imgW="736560" imgH="20304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590800"/>
                        <a:ext cx="2120900" cy="585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5715000" y="4114800"/>
          <a:ext cx="17526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114800"/>
                        <a:ext cx="1752600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5489575" y="5410200"/>
          <a:ext cx="36544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8" imgW="1244520" imgH="431640" progId="Equation.3">
                  <p:embed/>
                </p:oleObj>
              </mc:Choice>
              <mc:Fallback>
                <p:oleObj name="Equation" r:id="rId8" imgW="1244520" imgH="43164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5" y="5410200"/>
                        <a:ext cx="3654425" cy="1266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895600" y="51054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  <a:latin typeface="Arial" charset="0"/>
              </a:rPr>
              <a:t>We'll find </a:t>
            </a:r>
            <a:r>
              <a:rPr lang="en-US" b="1" i="1">
                <a:solidFill>
                  <a:srgbClr val="FF3300"/>
                </a:solidFill>
                <a:latin typeface="Arial" charset="0"/>
                <a:sym typeface="Symbol" pitchFamily="18" charset="2"/>
              </a:rPr>
              <a:t> </a:t>
            </a:r>
            <a:r>
              <a:rPr lang="en-US" b="1">
                <a:solidFill>
                  <a:srgbClr val="FF3300"/>
                </a:solidFill>
                <a:latin typeface="Arial" charset="0"/>
                <a:sym typeface="Symbol" pitchFamily="18" charset="2"/>
              </a:rPr>
              <a:t>in radians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52800" y="5791200"/>
            <a:ext cx="1828800" cy="6413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(5, 0.93)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101600" y="5883275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660066"/>
                </a:solidFill>
                <a:latin typeface="Arial" charset="0"/>
              </a:rPr>
              <a:t>polar coordinates are: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75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75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 autoUpdateAnimBg="0"/>
      <p:bldP spid="7177" grpId="0" animBg="1" autoUpdateAnimBg="0"/>
      <p:bldP spid="7175" grpId="0" animBg="1"/>
      <p:bldP spid="7178" grpId="0" autoUpdateAnimBg="0"/>
      <p:bldP spid="7179" grpId="0" animBg="1"/>
      <p:bldP spid="7180" grpId="0" autoUpdateAnimBg="0"/>
      <p:bldP spid="7181" grpId="0" animBg="1"/>
      <p:bldP spid="7182" grpId="0" autoUpdateAnimBg="0"/>
      <p:bldP spid="7184" grpId="0" autoUpdateAnimBg="0"/>
      <p:bldP spid="7188" grpId="0" autoUpdateAnimBg="0"/>
      <p:bldP spid="7189" grpId="0" animBg="1" autoUpdateAnimBg="0"/>
      <p:bldP spid="719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raph pap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4297363" cy="3692525"/>
          </a:xfrm>
          <a:prstGeom prst="rect">
            <a:avLst/>
          </a:prstGeom>
          <a:noFill/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660066"/>
                </a:solidFill>
                <a:latin typeface="Arial" charset="0"/>
              </a:rPr>
              <a:t>Generalizing to find formulas for converting from rectangular to polar coordinates.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05200" y="1143000"/>
            <a:ext cx="990600" cy="519113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(</a:t>
            </a:r>
            <a:r>
              <a:rPr lang="en-US" sz="2800" b="1" i="1"/>
              <a:t>x</a:t>
            </a:r>
            <a:r>
              <a:rPr lang="en-US" sz="2800" b="1"/>
              <a:t>, </a:t>
            </a:r>
            <a:r>
              <a:rPr lang="en-US" sz="2800" b="1" i="1"/>
              <a:t>y</a:t>
            </a:r>
            <a:r>
              <a:rPr lang="en-US" sz="2800" b="1"/>
              <a:t>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971800" y="1905000"/>
            <a:ext cx="3810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</a:rPr>
              <a:t>r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95625" y="2371725"/>
            <a:ext cx="533400" cy="64135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latin typeface="Arial" charset="0"/>
                <a:sym typeface="Symbol" pitchFamily="18" charset="2"/>
              </a:rPr>
              <a:t></a:t>
            </a:r>
            <a:endParaRPr lang="en-US" sz="3600" b="1" i="1">
              <a:latin typeface="Arial" charset="0"/>
            </a:endParaRP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 flipV="1">
            <a:off x="2819400" y="1712913"/>
            <a:ext cx="1171575" cy="13350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856038" y="16287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962400" y="1905000"/>
            <a:ext cx="0" cy="10668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038600" y="2209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y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2835275" y="3019425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276600" y="29718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Arial" charset="0"/>
              </a:rPr>
              <a:t>x</a:t>
            </a:r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5715000" y="1371600"/>
          <a:ext cx="2193925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4" imgW="761760" imgH="228600" progId="Equation.3">
                  <p:embed/>
                </p:oleObj>
              </mc:Choice>
              <mc:Fallback>
                <p:oleObj name="Equation" r:id="rId4" imgW="7617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371600"/>
                        <a:ext cx="2193925" cy="658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5867400" y="3733800"/>
          <a:ext cx="178911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6" imgW="609480" imgH="393480" progId="Equation.3">
                  <p:embed/>
                </p:oleObj>
              </mc:Choice>
              <mc:Fallback>
                <p:oleObj name="Equation" r:id="rId6" imgW="609480" imgH="39348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733800"/>
                        <a:ext cx="1789113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5700713" y="2289175"/>
          <a:ext cx="2376487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8" imgW="825480" imgH="279360" progId="Equation.3">
                  <p:embed/>
                </p:oleObj>
              </mc:Choice>
              <mc:Fallback>
                <p:oleObj name="Equation" r:id="rId8" imgW="825480" imgH="27936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2289175"/>
                        <a:ext cx="2376487" cy="804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/>
          <p:cNvGraphicFramePr>
            <a:graphicFrameLocks noChangeAspect="1"/>
          </p:cNvGraphicFramePr>
          <p:nvPr/>
        </p:nvGraphicFramePr>
        <p:xfrm>
          <a:off x="5684838" y="4973638"/>
          <a:ext cx="246062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0" imgW="838080" imgH="431640" progId="Equation.3">
                  <p:embed/>
                </p:oleObj>
              </mc:Choice>
              <mc:Fallback>
                <p:oleObj name="Equation" r:id="rId10" imgW="838080" imgH="4316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4838" y="4973638"/>
                        <a:ext cx="2460625" cy="1266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7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 autoUpdateAnimBg="0"/>
      <p:bldP spid="8198" grpId="0" animBg="1" autoUpdateAnimBg="0"/>
      <p:bldP spid="8199" grpId="0" animBg="1"/>
      <p:bldP spid="8203" grpId="0" animBg="1"/>
      <p:bldP spid="8204" grpId="0" autoUpdateAnimBg="0"/>
      <p:bldP spid="8205" grpId="0" animBg="1"/>
      <p:bldP spid="82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61587"/>
              </p:ext>
            </p:extLst>
          </p:nvPr>
        </p:nvGraphicFramePr>
        <p:xfrm>
          <a:off x="152400" y="381000"/>
          <a:ext cx="8809038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Equation" r:id="rId3" imgW="3454200" imgH="457200" progId="Equation.DSMT4">
                  <p:embed/>
                </p:oleObj>
              </mc:Choice>
              <mc:Fallback>
                <p:oleObj name="Equation" r:id="rId3" imgW="34542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09038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2956679"/>
              </p:ext>
            </p:extLst>
          </p:nvPr>
        </p:nvGraphicFramePr>
        <p:xfrm>
          <a:off x="538163" y="1933575"/>
          <a:ext cx="15557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Equation" r:id="rId5" imgW="609480" imgH="393480" progId="Equation.DSMT4">
                  <p:embed/>
                </p:oleObj>
              </mc:Choice>
              <mc:Fallback>
                <p:oleObj name="Equation" r:id="rId5" imgW="6094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933575"/>
                        <a:ext cx="155575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19615"/>
              </p:ext>
            </p:extLst>
          </p:nvPr>
        </p:nvGraphicFramePr>
        <p:xfrm>
          <a:off x="561975" y="3400425"/>
          <a:ext cx="16525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7" imgW="647640" imgH="177480" progId="Equation.DSMT4">
                  <p:embed/>
                </p:oleObj>
              </mc:Choice>
              <mc:Fallback>
                <p:oleObj name="Equation" r:id="rId7" imgW="64764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400425"/>
                        <a:ext cx="16525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514971"/>
              </p:ext>
            </p:extLst>
          </p:nvPr>
        </p:nvGraphicFramePr>
        <p:xfrm>
          <a:off x="685800" y="4191000"/>
          <a:ext cx="1198562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7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1198562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545833"/>
              </p:ext>
            </p:extLst>
          </p:nvPr>
        </p:nvGraphicFramePr>
        <p:xfrm>
          <a:off x="4741863" y="2157413"/>
          <a:ext cx="2074862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8" name="Equation" r:id="rId11" imgW="812520" imgH="279360" progId="Equation.DSMT4">
                  <p:embed/>
                </p:oleObj>
              </mc:Choice>
              <mc:Fallback>
                <p:oleObj name="Equation" r:id="rId11" imgW="81252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2157413"/>
                        <a:ext cx="2074862" cy="712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206805"/>
              </p:ext>
            </p:extLst>
          </p:nvPr>
        </p:nvGraphicFramePr>
        <p:xfrm>
          <a:off x="5330825" y="3281363"/>
          <a:ext cx="1166813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13" imgW="457200" imgH="215640" progId="Equation.DSMT4">
                  <p:embed/>
                </p:oleObj>
              </mc:Choice>
              <mc:Fallback>
                <p:oleObj name="Equation" r:id="rId13" imgW="45720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825" y="3281363"/>
                        <a:ext cx="1166813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606785"/>
              </p:ext>
            </p:extLst>
          </p:nvPr>
        </p:nvGraphicFramePr>
        <p:xfrm>
          <a:off x="2819400" y="4267200"/>
          <a:ext cx="4927600" cy="168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0" name="Equation" r:id="rId15" imgW="1930320" imgH="660240" progId="Equation.DSMT4">
                  <p:embed/>
                </p:oleObj>
              </mc:Choice>
              <mc:Fallback>
                <p:oleObj name="Equation" r:id="rId15" imgW="1930320" imgH="6602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4927600" cy="168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506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530</Words>
  <Application>Microsoft Office PowerPoint</Application>
  <PresentationFormat>On-screen Show (4:3)</PresentationFormat>
  <Paragraphs>95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Wingdings</vt:lpstr>
      <vt:lpstr>Default Design</vt:lpstr>
      <vt:lpstr>Microsoft WordArt 3.2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Write Rectangular Equation in Polar Form</vt:lpstr>
      <vt:lpstr>Write Polar Equation in Rectangular Form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Qayumi, Enayat</cp:lastModifiedBy>
  <cp:revision>72</cp:revision>
  <dcterms:created xsi:type="dcterms:W3CDTF">2003-10-17T01:37:32Z</dcterms:created>
  <dcterms:modified xsi:type="dcterms:W3CDTF">2022-05-10T20:43:16Z</dcterms:modified>
</cp:coreProperties>
</file>