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4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0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7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9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3C41-810F-4306-945E-B028F7B9EF1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54E1-53F0-435B-91D1-4846E83D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2.png"/><Relationship Id="rId3" Type="http://schemas.openxmlformats.org/officeDocument/2006/relationships/image" Target="../media/image27.png"/><Relationship Id="rId7" Type="http://schemas.openxmlformats.org/officeDocument/2006/relationships/image" Target="../media/image45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png"/><Relationship Id="rId11" Type="http://schemas.openxmlformats.org/officeDocument/2006/relationships/image" Target="../media/image50.png"/><Relationship Id="rId5" Type="http://schemas.openxmlformats.org/officeDocument/2006/relationships/image" Target="../media/image30.png"/><Relationship Id="rId15" Type="http://schemas.openxmlformats.org/officeDocument/2006/relationships/image" Target="../media/image3.wmf"/><Relationship Id="rId10" Type="http://schemas.openxmlformats.org/officeDocument/2006/relationships/image" Target="../media/image31.png"/><Relationship Id="rId4" Type="http://schemas.openxmlformats.org/officeDocument/2006/relationships/image" Target="../media/image29.png"/><Relationship Id="rId9" Type="http://schemas.openxmlformats.org/officeDocument/2006/relationships/image" Target="../media/image47.png"/><Relationship Id="rId1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25.png"/><Relationship Id="rId10" Type="http://schemas.openxmlformats.org/officeDocument/2006/relationships/image" Target="../media/image15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9.3 Derivatives of Parametric / Concavity at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1" y="58726"/>
            <a:ext cx="4696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 Find the slope, equation of the tangent line, and the Concavity at the </a:t>
            </a:r>
          </a:p>
          <a:p>
            <a:r>
              <a:rPr lang="en-US" sz="2400" dirty="0" smtClean="0"/>
              <a:t>given parameter.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80366" y="289559"/>
                <a:ext cx="30871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;</m:t>
                      </m:r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366" y="289559"/>
                <a:ext cx="3087192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795" y="965669"/>
                <a:ext cx="2839816" cy="793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795" y="965669"/>
                <a:ext cx="2839816" cy="7935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27924" y="965669"/>
                <a:ext cx="2487476" cy="851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924" y="965669"/>
                <a:ext cx="2487476" cy="8514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1981200"/>
                <a:ext cx="608308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81200"/>
                <a:ext cx="608308" cy="7936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446508" y="1981200"/>
            <a:ext cx="0" cy="793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6508" y="2617708"/>
                <a:ext cx="9530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508" y="2617708"/>
                <a:ext cx="95301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3624" y="2147174"/>
                <a:ext cx="9674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624" y="2147174"/>
                <a:ext cx="96744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82065" y="2102941"/>
                <a:ext cx="2995500" cy="461665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−1=−(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  <m:r>
                        <a:rPr lang="en-US" sz="24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065" y="2102941"/>
                <a:ext cx="2995500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203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68702" y="3165333"/>
                <a:ext cx="2922697" cy="847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=2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−3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702" y="3165333"/>
                <a:ext cx="2922697" cy="84741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23017" y="4419600"/>
                <a:ext cx="764184" cy="833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017" y="4419600"/>
                <a:ext cx="764184" cy="83349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2687201" y="4267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78349" y="5024735"/>
                <a:ext cx="9530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349" y="5024735"/>
                <a:ext cx="953018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64320" y="4578310"/>
                <a:ext cx="1309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=2&gt;0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320" y="4578310"/>
                <a:ext cx="130991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132524" y="4419600"/>
            <a:ext cx="378287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(b)  This curve is concave up at the given point.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16540"/>
              </p:ext>
            </p:extLst>
          </p:nvPr>
        </p:nvGraphicFramePr>
        <p:xfrm>
          <a:off x="2399526" y="3019315"/>
          <a:ext cx="2020074" cy="132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4" imgW="1219200" imgH="800100" progId="Equation.DSMT4">
                  <p:embed/>
                </p:oleObj>
              </mc:Choice>
              <mc:Fallback>
                <p:oleObj name="Equation" r:id="rId14" imgW="1219200" imgH="800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526" y="3019315"/>
                        <a:ext cx="2020074" cy="1324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6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2" grpId="0" animBg="1"/>
      <p:bldP spid="14" grpId="0"/>
      <p:bldP spid="15" grpId="0"/>
      <p:bldP spid="18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on p. 681 #’s 1-13 odd, 15-17, 25-31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676901" y="3505199"/>
            <a:ext cx="3463470" cy="2438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76900" y="523220"/>
            <a:ext cx="3467100" cy="2981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36576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3/20/2013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05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Parametric Derivatives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963855"/>
              </p:ext>
            </p:extLst>
          </p:nvPr>
        </p:nvGraphicFramePr>
        <p:xfrm>
          <a:off x="152400" y="838200"/>
          <a:ext cx="3429000" cy="152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600200" imgH="711000" progId="Equation.DSMT4">
                  <p:embed/>
                </p:oleObj>
              </mc:Choice>
              <mc:Fallback>
                <p:oleObj name="Equation" r:id="rId3" imgW="1600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3429000" cy="15259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848317"/>
              </p:ext>
            </p:extLst>
          </p:nvPr>
        </p:nvGraphicFramePr>
        <p:xfrm>
          <a:off x="5943600" y="584775"/>
          <a:ext cx="3018971" cy="268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1600200" imgH="1422360" progId="Equation.DSMT4">
                  <p:embed/>
                </p:oleObj>
              </mc:Choice>
              <mc:Fallback>
                <p:oleObj name="Equation" r:id="rId5" imgW="16002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84775"/>
                        <a:ext cx="3018971" cy="26835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135503"/>
              </p:ext>
            </p:extLst>
          </p:nvPr>
        </p:nvGraphicFramePr>
        <p:xfrm>
          <a:off x="5943600" y="3733800"/>
          <a:ext cx="290285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7" imgW="1218960" imgH="799920" progId="Equation.DSMT4">
                  <p:embed/>
                </p:oleObj>
              </mc:Choice>
              <mc:Fallback>
                <p:oleObj name="Equation" r:id="rId7" imgW="121896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733800"/>
                        <a:ext cx="2902857" cy="190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To find the </a:t>
            </a:r>
            <a:r>
              <a:rPr lang="en-US" u="sng"/>
              <a:t>second</a:t>
            </a:r>
            <a:r>
              <a:rPr lang="en-US"/>
              <a:t> derivative of a parametrized curve, we find the derivative of the first derivative: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74725" y="4308475"/>
            <a:ext cx="473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>
                <a:solidFill>
                  <a:schemeClr val="tx2"/>
                </a:solidFill>
                <a:latin typeface="Arial" pitchFamily="34" charset="0"/>
              </a:rPr>
              <a:t>Find the first derivative (</a:t>
            </a:r>
            <a:r>
              <a:rPr lang="en-US" i="1">
                <a:solidFill>
                  <a:schemeClr val="tx2"/>
                </a:solidFill>
              </a:rPr>
              <a:t>dy/dx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).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 pitchFamily="34" charset="0"/>
              </a:rPr>
              <a:t>2.  Find the derivative of </a:t>
            </a:r>
            <a:r>
              <a:rPr lang="en-US" i="1">
                <a:solidFill>
                  <a:schemeClr val="tx2"/>
                </a:solidFill>
              </a:rPr>
              <a:t>dy/dx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 with respect to </a:t>
            </a:r>
            <a:r>
              <a:rPr lang="en-US" i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5334000"/>
            <a:ext cx="263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 pitchFamily="34" charset="0"/>
              </a:rPr>
              <a:t>3.  Divide by </a:t>
            </a:r>
            <a:r>
              <a:rPr lang="en-US" i="1">
                <a:solidFill>
                  <a:schemeClr val="tx2"/>
                </a:solidFill>
              </a:rPr>
              <a:t>dx/dt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.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36102"/>
              </p:ext>
            </p:extLst>
          </p:nvPr>
        </p:nvGraphicFramePr>
        <p:xfrm>
          <a:off x="2209800" y="1676400"/>
          <a:ext cx="29035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1219200" imgH="800100" progId="Equation.DSMT4">
                  <p:embed/>
                </p:oleObj>
              </mc:Choice>
              <mc:Fallback>
                <p:oleObj name="Equation" r:id="rId5" imgW="1219200" imgH="800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76400"/>
                        <a:ext cx="290353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4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HC35UY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4725" y="420688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85800" y="914400"/>
          <a:ext cx="7239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3263760" imgH="419040" progId="Equation.DSMT4">
                  <p:embed/>
                </p:oleObj>
              </mc:Choice>
              <mc:Fallback>
                <p:oleObj name="Equation" r:id="rId4" imgW="3263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7239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190440" imgH="139680" progId="Equation.DSMT4">
                  <p:embed/>
                </p:oleObj>
              </mc:Choice>
              <mc:Fallback>
                <p:oleObj name="Equation" r:id="rId6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81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407267"/>
            <a:ext cx="1323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Example: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354553"/>
              </p:ext>
            </p:extLst>
          </p:nvPr>
        </p:nvGraphicFramePr>
        <p:xfrm>
          <a:off x="228600" y="1127125"/>
          <a:ext cx="7239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3263760" imgH="419040" progId="Equation.DSMT4">
                  <p:embed/>
                </p:oleObj>
              </mc:Choice>
              <mc:Fallback>
                <p:oleObj name="Equation" r:id="rId3" imgW="3263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27125"/>
                        <a:ext cx="7239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7382" y="2362200"/>
            <a:ext cx="473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dirty="0">
                <a:solidFill>
                  <a:schemeClr val="tx2"/>
                </a:solidFill>
                <a:latin typeface="Arial" pitchFamily="34" charset="0"/>
              </a:rPr>
              <a:t>Find the first derivative (</a:t>
            </a:r>
            <a:r>
              <a:rPr lang="en-US" i="1" dirty="0" err="1">
                <a:solidFill>
                  <a:schemeClr val="tx2"/>
                </a:solidFill>
              </a:rPr>
              <a:t>dy</a:t>
            </a:r>
            <a:r>
              <a:rPr lang="en-US" i="1" dirty="0">
                <a:solidFill>
                  <a:schemeClr val="tx2"/>
                </a:solidFill>
              </a:rPr>
              <a:t>/dx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</a:rPr>
              <a:t>).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525120"/>
              </p:ext>
            </p:extLst>
          </p:nvPr>
        </p:nvGraphicFramePr>
        <p:xfrm>
          <a:off x="457200" y="2971800"/>
          <a:ext cx="25431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977760" imgH="761760" progId="Equation.DSMT4">
                  <p:embed/>
                </p:oleObj>
              </mc:Choice>
              <mc:Fallback>
                <p:oleObj name="Equation" r:id="rId5" imgW="9777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25431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91585"/>
              </p:ext>
            </p:extLst>
          </p:nvPr>
        </p:nvGraphicFramePr>
        <p:xfrm>
          <a:off x="3048000" y="3276600"/>
          <a:ext cx="16002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7" imgW="558720" imgH="419040" progId="Equation.DSMT4">
                  <p:embed/>
                </p:oleObj>
              </mc:Choice>
              <mc:Fallback>
                <p:oleObj name="Equation" r:id="rId7" imgW="558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16002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29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 pitchFamily="34" charset="0"/>
              </a:rPr>
              <a:t>2.  Find the derivative of </a:t>
            </a:r>
            <a:r>
              <a:rPr lang="en-US" i="1">
                <a:solidFill>
                  <a:schemeClr val="tx2"/>
                </a:solidFill>
              </a:rPr>
              <a:t>dy/dx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 with respect to </a:t>
            </a:r>
            <a:r>
              <a:rPr lang="en-US" i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.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295400" y="1676400"/>
          <a:ext cx="350520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1117440" imgH="482400" progId="Equation.DSMT4">
                  <p:embed/>
                </p:oleObj>
              </mc:Choice>
              <mc:Fallback>
                <p:oleObj name="Equation" r:id="rId3" imgW="1117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350520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876800" y="1600200"/>
          <a:ext cx="28956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850680" imgH="495000" progId="Equation.DSMT4">
                  <p:embed/>
                </p:oleObj>
              </mc:Choice>
              <mc:Fallback>
                <p:oleObj name="Equation" r:id="rId5" imgW="8506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00200"/>
                        <a:ext cx="28956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18125" y="3697288"/>
            <a:ext cx="204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Quotient Rule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391400" y="3886200"/>
            <a:ext cx="30480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7391400" y="3124200"/>
            <a:ext cx="285750" cy="762000"/>
          </a:xfrm>
          <a:custGeom>
            <a:avLst/>
            <a:gdLst>
              <a:gd name="T0" fmla="*/ 180 w 180"/>
              <a:gd name="T1" fmla="*/ 480 h 480"/>
              <a:gd name="T2" fmla="*/ 0 w 180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0" h="480">
                <a:moveTo>
                  <a:pt x="180" y="48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7" imgW="190440" imgH="139680" progId="Equation.DSMT4">
                  <p:embed/>
                </p:oleObj>
              </mc:Choice>
              <mc:Fallback>
                <p:oleObj name="Equation" r:id="rId7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86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nimBg="1"/>
      <p:bldP spid="112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263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 pitchFamily="34" charset="0"/>
              </a:rPr>
              <a:t>3.  Divide by </a:t>
            </a:r>
            <a:r>
              <a:rPr lang="en-US" i="1">
                <a:solidFill>
                  <a:schemeClr val="tx2"/>
                </a:solidFill>
              </a:rPr>
              <a:t>dx/dt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.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600200" y="1676400"/>
          <a:ext cx="90646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3" imgW="304560" imgH="419040" progId="Equation.DSMT4">
                  <p:embed/>
                </p:oleObj>
              </mc:Choice>
              <mc:Fallback>
                <p:oleObj name="Equation" r:id="rId3" imgW="30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76400"/>
                        <a:ext cx="906463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590800" y="1219200"/>
          <a:ext cx="158591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5" imgW="533160" imgH="761760" progId="Equation.DSMT4">
                  <p:embed/>
                </p:oleObj>
              </mc:Choice>
              <mc:Fallback>
                <p:oleObj name="Equation" r:id="rId5" imgW="533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219200"/>
                        <a:ext cx="1585913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343400" y="762000"/>
          <a:ext cx="3414713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7" imgW="1002960" imgH="660240" progId="Equation.DSMT4">
                  <p:embed/>
                </p:oleObj>
              </mc:Choice>
              <mc:Fallback>
                <p:oleObj name="Equation" r:id="rId7" imgW="10029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762000"/>
                        <a:ext cx="3414713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678363" y="3405188"/>
          <a:ext cx="28956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9" imgW="850680" imgH="495000" progId="Equation.DSMT4">
                  <p:embed/>
                </p:oleObj>
              </mc:Choice>
              <mc:Fallback>
                <p:oleObj name="Equation" r:id="rId9" imgW="8506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3405188"/>
                        <a:ext cx="28956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3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96" y="40579"/>
            <a:ext cx="3906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 Write the equation of the tangent line</a:t>
            </a:r>
          </a:p>
          <a:p>
            <a:r>
              <a:rPr lang="en-US" sz="2400" dirty="0" smtClean="0"/>
              <a:t>at the given</a:t>
            </a:r>
          </a:p>
          <a:p>
            <a:r>
              <a:rPr lang="en-US" sz="2400" dirty="0" smtClean="0"/>
              <a:t>parameter.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4800" y="539189"/>
                <a:ext cx="3864263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; </m:t>
                      </m:r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9189"/>
                <a:ext cx="3864263" cy="7199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1371600"/>
                <a:ext cx="5246886" cy="793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𝑠𝑖𝑛𝑡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𝑡𝑐𝑜𝑠𝑡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71600"/>
                <a:ext cx="5246886" cy="7935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9915" y="2362200"/>
                <a:ext cx="2747291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𝑡𝑐𝑜𝑠𝑡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𝑠𝑖𝑛𝑡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15" y="2362200"/>
                <a:ext cx="2747291" cy="8336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47206" y="2414458"/>
                <a:ext cx="2572051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𝑠𝑖𝑛𝑡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𝑐𝑜𝑠𝑡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206" y="2414458"/>
                <a:ext cx="2572051" cy="7813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0704" y="3505200"/>
                <a:ext cx="2962991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𝑡𝑎𝑛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704" y="3505200"/>
                <a:ext cx="2962991" cy="7199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04730" y="3345316"/>
                <a:ext cx="4240520" cy="1039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730" y="3345316"/>
                <a:ext cx="4240520" cy="103970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64559" y="4715824"/>
                <a:ext cx="3615029" cy="966740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559" y="4715824"/>
                <a:ext cx="3615029" cy="9667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3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96" y="40579"/>
            <a:ext cx="442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 Find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derivative.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4800" y="179219"/>
                <a:ext cx="3864263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; </m:t>
                      </m:r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79219"/>
                <a:ext cx="3864263" cy="7199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32465" y="1066800"/>
                <a:ext cx="5878469" cy="793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𝑠𝑖𝑛𝑡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𝑡𝑐𝑜𝑠𝑡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465" y="1066800"/>
                <a:ext cx="5878469" cy="7935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5615" y="1842774"/>
                <a:ext cx="2747291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𝑡𝑐𝑜𝑠𝑡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𝑠𝑖𝑛𝑡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615" y="1842774"/>
                <a:ext cx="2747291" cy="8336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00800" y="1918974"/>
                <a:ext cx="2572051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𝑠𝑖𝑛𝑡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𝑐𝑜𝑠𝑡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918974"/>
                <a:ext cx="2572051" cy="7813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12218"/>
              </p:ext>
            </p:extLst>
          </p:nvPr>
        </p:nvGraphicFramePr>
        <p:xfrm>
          <a:off x="228600" y="864524"/>
          <a:ext cx="2304260" cy="1511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7" imgW="1219200" imgH="800100" progId="Equation.DSMT4">
                  <p:embed/>
                </p:oleObj>
              </mc:Choice>
              <mc:Fallback>
                <p:oleObj name="Equation" r:id="rId7" imgW="1219200" imgH="800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64524"/>
                        <a:ext cx="2304260" cy="1511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964712"/>
              </p:ext>
            </p:extLst>
          </p:nvPr>
        </p:nvGraphicFramePr>
        <p:xfrm>
          <a:off x="382588" y="3505200"/>
          <a:ext cx="29797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9" imgW="1257120" imgH="419040" progId="Equation.DSMT4">
                  <p:embed/>
                </p:oleObj>
              </mc:Choice>
              <mc:Fallback>
                <p:oleObj name="Equation" r:id="rId9" imgW="125712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3505200"/>
                        <a:ext cx="29797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576541"/>
              </p:ext>
            </p:extLst>
          </p:nvPr>
        </p:nvGraphicFramePr>
        <p:xfrm>
          <a:off x="3382963" y="3581400"/>
          <a:ext cx="207645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1" imgW="876240" imgH="393480" progId="Equation.DSMT4">
                  <p:embed/>
                </p:oleObj>
              </mc:Choice>
              <mc:Fallback>
                <p:oleObj name="Equation" r:id="rId11" imgW="8762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3581400"/>
                        <a:ext cx="207645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04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495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9.3 Derivatives of Parametric / Concavity at a Parameter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Qayumi, Enayat</dc:creator>
  <cp:lastModifiedBy>Qayumi, Enayat</cp:lastModifiedBy>
  <cp:revision>9</cp:revision>
  <dcterms:created xsi:type="dcterms:W3CDTF">2013-03-20T16:43:04Z</dcterms:created>
  <dcterms:modified xsi:type="dcterms:W3CDTF">2013-03-20T18:28:02Z</dcterms:modified>
</cp:coreProperties>
</file>