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9.wmf"/><Relationship Id="rId1" Type="http://schemas.openxmlformats.org/officeDocument/2006/relationships/image" Target="../media/image11.wmf"/><Relationship Id="rId5" Type="http://schemas.openxmlformats.org/officeDocument/2006/relationships/image" Target="../media/image20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2.wmf"/><Relationship Id="rId1" Type="http://schemas.openxmlformats.org/officeDocument/2006/relationships/image" Target="../media/image22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EB64-DCC1-43D8-B959-61386CA358A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3DE5-AEBC-4624-9600-B27E7BE90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EB64-DCC1-43D8-B959-61386CA358A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3DE5-AEBC-4624-9600-B27E7BE90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EB64-DCC1-43D8-B959-61386CA358A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3DE5-AEBC-4624-9600-B27E7BE90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EB64-DCC1-43D8-B959-61386CA358A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3DE5-AEBC-4624-9600-B27E7BE90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EB64-DCC1-43D8-B959-61386CA358A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3DE5-AEBC-4624-9600-B27E7BE90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EB64-DCC1-43D8-B959-61386CA358A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3DE5-AEBC-4624-9600-B27E7BE90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EB64-DCC1-43D8-B959-61386CA358A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3DE5-AEBC-4624-9600-B27E7BE90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EB64-DCC1-43D8-B959-61386CA358A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3DE5-AEBC-4624-9600-B27E7BE90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EB64-DCC1-43D8-B959-61386CA358A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3DE5-AEBC-4624-9600-B27E7BE90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EB64-DCC1-43D8-B959-61386CA358A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3DE5-AEBC-4624-9600-B27E7BE90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EB64-DCC1-43D8-B959-61386CA358A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3DE5-AEBC-4624-9600-B27E7BE90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FEB64-DCC1-43D8-B959-61386CA358A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A3DE5-AEBC-4624-9600-B27E7BE90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gif"/><Relationship Id="rId2" Type="http://schemas.openxmlformats.org/officeDocument/2006/relationships/image" Target="../media/image4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5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7.gif"/><Relationship Id="rId12" Type="http://schemas.openxmlformats.org/officeDocument/2006/relationships/image" Target="../media/image18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11.wmf"/><Relationship Id="rId9" Type="http://schemas.openxmlformats.org/officeDocument/2006/relationships/image" Target="../media/image13.wmf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image" Target="../media/image17.gi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image" Target="../media/image14.wmf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11.wmf"/><Relationship Id="rId9" Type="http://schemas.openxmlformats.org/officeDocument/2006/relationships/image" Target="../media/image13.wmf"/><Relationship Id="rId14" Type="http://schemas.openxmlformats.org/officeDocument/2006/relationships/image" Target="../media/image21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4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37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image" Target="../media/image42.png"/><Relationship Id="rId10" Type="http://schemas.openxmlformats.org/officeDocument/2006/relationships/image" Target="../media/image39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Parametric Equations and Curves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672 # 3-15 odd</a:t>
            </a:r>
            <a:r>
              <a:rPr lang="en-US" smtClean="0"/>
              <a:t>, </a:t>
            </a:r>
            <a:r>
              <a:rPr lang="en-US" smtClean="0"/>
              <a:t>19-29 odd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19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6" name="Picture 4" descr="ParaEqn_Ex5_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209800"/>
            <a:ext cx="4286250" cy="1847851"/>
          </a:xfrm>
          <a:prstGeom prst="rect">
            <a:avLst/>
          </a:prstGeom>
          <a:noFill/>
        </p:spPr>
      </p:pic>
      <p:pic>
        <p:nvPicPr>
          <p:cNvPr id="3078" name="Picture 6" descr="ParaEqn_Ex6_G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962400"/>
            <a:ext cx="1333500" cy="2514600"/>
          </a:xfrm>
          <a:prstGeom prst="rect">
            <a:avLst/>
          </a:prstGeom>
          <a:noFill/>
        </p:spPr>
      </p:pic>
      <p:pic>
        <p:nvPicPr>
          <p:cNvPr id="3080" name="Picture 8" descr="ParaEqn_Ex7_G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295400"/>
            <a:ext cx="3429000" cy="1504951"/>
          </a:xfrm>
          <a:prstGeom prst="rect">
            <a:avLst/>
          </a:prstGeom>
          <a:noFill/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5" t="31091" r="7663" b="35493"/>
          <a:stretch/>
        </p:blipFill>
        <p:spPr bwMode="auto">
          <a:xfrm>
            <a:off x="482221" y="3962400"/>
            <a:ext cx="4213754" cy="1771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228600"/>
          <a:ext cx="7856537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4267080" imgH="1117440" progId="Equation.DSMT4">
                  <p:embed/>
                </p:oleObj>
              </mc:Choice>
              <mc:Fallback>
                <p:oleObj name="Equation" r:id="rId3" imgW="4267080" imgH="11174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00"/>
                        <a:ext cx="7856537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9600" y="2590800"/>
          <a:ext cx="6832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5" imgW="3416040" imgH="685800" progId="Equation.DSMT4">
                  <p:embed/>
                </p:oleObj>
              </mc:Choice>
              <mc:Fallback>
                <p:oleObj name="Equation" r:id="rId5" imgW="3416040" imgH="685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90800"/>
                        <a:ext cx="68326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9600" y="4267200"/>
          <a:ext cx="72233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7" imgW="3720960" imgH="431640" progId="Equation.DSMT4">
                  <p:embed/>
                </p:oleObj>
              </mc:Choice>
              <mc:Fallback>
                <p:oleObj name="Equation" r:id="rId7" imgW="372096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267200"/>
                        <a:ext cx="722331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57200" y="5410200"/>
          <a:ext cx="8358187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9" imgW="4305240" imgH="507960" progId="Equation.DSMT4">
                  <p:embed/>
                </p:oleObj>
              </mc:Choice>
              <mc:Fallback>
                <p:oleObj name="Equation" r:id="rId9" imgW="4305240" imgH="507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410200"/>
                        <a:ext cx="8358187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1981200"/>
          <a:ext cx="8012112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3" imgW="4063680" imgH="888840" progId="Equation.DSMT4">
                  <p:embed/>
                </p:oleObj>
              </mc:Choice>
              <mc:Fallback>
                <p:oleObj name="Equation" r:id="rId3" imgW="4063680" imgH="8888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81200"/>
                        <a:ext cx="8012112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429000" y="3352800"/>
          <a:ext cx="42656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5" imgW="2197080" imgH="203040" progId="Equation.DSMT4">
                  <p:embed/>
                </p:oleObj>
              </mc:Choice>
              <mc:Fallback>
                <p:oleObj name="Equation" r:id="rId5" imgW="21970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352800"/>
                        <a:ext cx="4265612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838200" y="152400"/>
          <a:ext cx="71596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7" imgW="3632040" imgH="431640" progId="Equation.DSMT4">
                  <p:embed/>
                </p:oleObj>
              </mc:Choice>
              <mc:Fallback>
                <p:oleObj name="Equation" r:id="rId7" imgW="363204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2400"/>
                        <a:ext cx="7159625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reeform 3"/>
          <p:cNvSpPr>
            <a:spLocks/>
          </p:cNvSpPr>
          <p:nvPr/>
        </p:nvSpPr>
        <p:spPr bwMode="auto">
          <a:xfrm>
            <a:off x="990600" y="1066800"/>
            <a:ext cx="1752599" cy="914399"/>
          </a:xfrm>
          <a:custGeom>
            <a:avLst/>
            <a:gdLst/>
            <a:ahLst/>
            <a:cxnLst>
              <a:cxn ang="0">
                <a:pos x="0" y="744"/>
              </a:cxn>
              <a:cxn ang="0">
                <a:pos x="318" y="696"/>
              </a:cxn>
              <a:cxn ang="0">
                <a:pos x="360" y="492"/>
              </a:cxn>
              <a:cxn ang="0">
                <a:pos x="174" y="342"/>
              </a:cxn>
              <a:cxn ang="0">
                <a:pos x="144" y="120"/>
              </a:cxn>
              <a:cxn ang="0">
                <a:pos x="357" y="0"/>
              </a:cxn>
              <a:cxn ang="0">
                <a:pos x="576" y="120"/>
              </a:cxn>
              <a:cxn ang="0">
                <a:pos x="708" y="324"/>
              </a:cxn>
              <a:cxn ang="0">
                <a:pos x="858" y="372"/>
              </a:cxn>
              <a:cxn ang="0">
                <a:pos x="1017" y="279"/>
              </a:cxn>
              <a:cxn ang="0">
                <a:pos x="1164" y="114"/>
              </a:cxn>
              <a:cxn ang="0">
                <a:pos x="1284" y="186"/>
              </a:cxn>
              <a:cxn ang="0">
                <a:pos x="1200" y="432"/>
              </a:cxn>
              <a:cxn ang="0">
                <a:pos x="960" y="600"/>
              </a:cxn>
              <a:cxn ang="0">
                <a:pos x="912" y="792"/>
              </a:cxn>
              <a:cxn ang="0">
                <a:pos x="1068" y="864"/>
              </a:cxn>
              <a:cxn ang="0">
                <a:pos x="1284" y="804"/>
              </a:cxn>
              <a:cxn ang="0">
                <a:pos x="1486" y="682"/>
              </a:cxn>
              <a:cxn ang="0">
                <a:pos x="1595" y="463"/>
              </a:cxn>
              <a:cxn ang="0">
                <a:pos x="1536" y="120"/>
              </a:cxn>
            </a:cxnLst>
            <a:rect l="0" t="0" r="r" b="b"/>
            <a:pathLst>
              <a:path w="1603" h="866">
                <a:moveTo>
                  <a:pt x="0" y="744"/>
                </a:moveTo>
                <a:cubicBezTo>
                  <a:pt x="53" y="736"/>
                  <a:pt x="258" y="738"/>
                  <a:pt x="318" y="696"/>
                </a:cubicBezTo>
                <a:cubicBezTo>
                  <a:pt x="378" y="654"/>
                  <a:pt x="384" y="551"/>
                  <a:pt x="360" y="492"/>
                </a:cubicBezTo>
                <a:cubicBezTo>
                  <a:pt x="336" y="433"/>
                  <a:pt x="210" y="404"/>
                  <a:pt x="174" y="342"/>
                </a:cubicBezTo>
                <a:cubicBezTo>
                  <a:pt x="138" y="280"/>
                  <a:pt x="114" y="177"/>
                  <a:pt x="144" y="120"/>
                </a:cubicBezTo>
                <a:cubicBezTo>
                  <a:pt x="174" y="63"/>
                  <a:pt x="285" y="0"/>
                  <a:pt x="357" y="0"/>
                </a:cubicBezTo>
                <a:cubicBezTo>
                  <a:pt x="429" y="0"/>
                  <a:pt x="518" y="66"/>
                  <a:pt x="576" y="120"/>
                </a:cubicBezTo>
                <a:cubicBezTo>
                  <a:pt x="634" y="174"/>
                  <a:pt x="661" y="282"/>
                  <a:pt x="708" y="324"/>
                </a:cubicBezTo>
                <a:cubicBezTo>
                  <a:pt x="755" y="366"/>
                  <a:pt x="807" y="379"/>
                  <a:pt x="858" y="372"/>
                </a:cubicBezTo>
                <a:cubicBezTo>
                  <a:pt x="909" y="365"/>
                  <a:pt x="966" y="322"/>
                  <a:pt x="1017" y="279"/>
                </a:cubicBezTo>
                <a:cubicBezTo>
                  <a:pt x="1068" y="236"/>
                  <a:pt x="1120" y="129"/>
                  <a:pt x="1164" y="114"/>
                </a:cubicBezTo>
                <a:cubicBezTo>
                  <a:pt x="1208" y="99"/>
                  <a:pt x="1278" y="133"/>
                  <a:pt x="1284" y="186"/>
                </a:cubicBezTo>
                <a:cubicBezTo>
                  <a:pt x="1290" y="239"/>
                  <a:pt x="1254" y="363"/>
                  <a:pt x="1200" y="432"/>
                </a:cubicBezTo>
                <a:cubicBezTo>
                  <a:pt x="1146" y="501"/>
                  <a:pt x="1008" y="540"/>
                  <a:pt x="960" y="600"/>
                </a:cubicBezTo>
                <a:cubicBezTo>
                  <a:pt x="912" y="660"/>
                  <a:pt x="894" y="748"/>
                  <a:pt x="912" y="792"/>
                </a:cubicBezTo>
                <a:cubicBezTo>
                  <a:pt x="930" y="836"/>
                  <a:pt x="1006" y="862"/>
                  <a:pt x="1068" y="864"/>
                </a:cubicBezTo>
                <a:cubicBezTo>
                  <a:pt x="1130" y="866"/>
                  <a:pt x="1214" y="834"/>
                  <a:pt x="1284" y="804"/>
                </a:cubicBezTo>
                <a:cubicBezTo>
                  <a:pt x="1354" y="774"/>
                  <a:pt x="1434" y="739"/>
                  <a:pt x="1486" y="682"/>
                </a:cubicBezTo>
                <a:cubicBezTo>
                  <a:pt x="1538" y="625"/>
                  <a:pt x="1587" y="557"/>
                  <a:pt x="1595" y="463"/>
                </a:cubicBezTo>
                <a:cubicBezTo>
                  <a:pt x="1603" y="369"/>
                  <a:pt x="1548" y="191"/>
                  <a:pt x="1536" y="12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33400" y="4038600"/>
          <a:ext cx="74533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9" imgW="3974760" imgH="203040" progId="Equation.DSMT4">
                  <p:embed/>
                </p:oleObj>
              </mc:Choice>
              <mc:Fallback>
                <p:oleObj name="Equation" r:id="rId9" imgW="397476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38600"/>
                        <a:ext cx="745331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33400" y="4648200"/>
          <a:ext cx="7429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11" imgW="4127400" imgH="253800" progId="Equation.DSMT4">
                  <p:embed/>
                </p:oleObj>
              </mc:Choice>
              <mc:Fallback>
                <p:oleObj name="Equation" r:id="rId11" imgW="412740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648200"/>
                        <a:ext cx="74295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247158"/>
              </p:ext>
            </p:extLst>
          </p:nvPr>
        </p:nvGraphicFramePr>
        <p:xfrm>
          <a:off x="533400" y="5257800"/>
          <a:ext cx="747346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13" imgW="3809880" imgH="660240" progId="Equation.DSMT4">
                  <p:embed/>
                </p:oleObj>
              </mc:Choice>
              <mc:Fallback>
                <p:oleObj name="Equation" r:id="rId13" imgW="3809880" imgH="6602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257800"/>
                        <a:ext cx="7473462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Example – Sketching a Curve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914400"/>
          <a:ext cx="8610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name="Equation" r:id="rId3" imgW="4495680" imgH="203040" progId="Equation.DSMT4">
                  <p:embed/>
                </p:oleObj>
              </mc:Choice>
              <mc:Fallback>
                <p:oleObj name="Equation" r:id="rId3" imgW="44956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14400"/>
                        <a:ext cx="8610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4800" y="1371600"/>
          <a:ext cx="4572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name="Equation" r:id="rId5" imgW="1828800" imgH="228600" progId="Equation.DSMT4">
                  <p:embed/>
                </p:oleObj>
              </mc:Choice>
              <mc:Fallback>
                <p:oleObj name="Equation" r:id="rId5" imgW="18288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4572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1" name="Picture 7" descr="http://tutorial.math.lamar.edu/Classes/CalcII/ParametricEqn_files/empty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525" cy="228600"/>
          </a:xfrm>
          <a:prstGeom prst="rect">
            <a:avLst/>
          </a:prstGeom>
          <a:noFill/>
        </p:spPr>
      </p:pic>
      <p:pic>
        <p:nvPicPr>
          <p:cNvPr id="16395" name="Picture 11" descr="http://tutorial.math.lamar.edu/Classes/CalcII/ParametricEqn_files/empty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525" cy="228600"/>
          </a:xfrm>
          <a:prstGeom prst="rect">
            <a:avLst/>
          </a:prstGeom>
          <a:noFill/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804424"/>
              </p:ext>
            </p:extLst>
          </p:nvPr>
        </p:nvGraphicFramePr>
        <p:xfrm>
          <a:off x="152400" y="2133600"/>
          <a:ext cx="518160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838200" y="3200400"/>
          <a:ext cx="254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Equation" r:id="rId8" imgW="253800" imgH="393480" progId="Equation.DSMT4">
                  <p:embed/>
                </p:oleObj>
              </mc:Choice>
              <mc:Fallback>
                <p:oleObj name="Equation" r:id="rId8" imgW="25380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00400"/>
                        <a:ext cx="2540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2590800" y="3276600"/>
          <a:ext cx="254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Equation" r:id="rId10" imgW="253800" imgH="393480" progId="Equation.DSMT4">
                  <p:embed/>
                </p:oleObj>
              </mc:Choice>
              <mc:Fallback>
                <p:oleObj name="Equation" r:id="rId10" imgW="253800" imgH="393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276600"/>
                        <a:ext cx="2540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2" descr="ParaEqn_Ex1_G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410200" y="2057400"/>
            <a:ext cx="3520440" cy="2286000"/>
          </a:xfrm>
          <a:prstGeom prst="rect">
            <a:avLst/>
          </a:prstGeom>
          <a:noFill/>
        </p:spPr>
      </p:pic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304800" y="4724400"/>
          <a:ext cx="75406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Equation" r:id="rId13" imgW="3936960" imgH="431640" progId="Equation.DSMT4">
                  <p:embed/>
                </p:oleObj>
              </mc:Choice>
              <mc:Fallback>
                <p:oleObj name="Equation" r:id="rId13" imgW="3936960" imgH="4316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724400"/>
                        <a:ext cx="754062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81000" y="5791200"/>
          <a:ext cx="571948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Equation" r:id="rId15" imgW="2946240" imgH="431640" progId="Equation.DSMT4">
                  <p:embed/>
                </p:oleObj>
              </mc:Choice>
              <mc:Fallback>
                <p:oleObj name="Equation" r:id="rId15" imgW="2946240" imgH="4316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791200"/>
                        <a:ext cx="571948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Example – Sketching a Curve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914400"/>
          <a:ext cx="8610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Equation" r:id="rId3" imgW="4495680" imgH="203040" progId="Equation.DSMT4">
                  <p:embed/>
                </p:oleObj>
              </mc:Choice>
              <mc:Fallback>
                <p:oleObj name="Equation" r:id="rId3" imgW="44956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14400"/>
                        <a:ext cx="8610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" y="1371600"/>
          <a:ext cx="6400800" cy="57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Equation" r:id="rId5" imgW="2565360" imgH="228600" progId="Equation.DSMT4">
                  <p:embed/>
                </p:oleObj>
              </mc:Choice>
              <mc:Fallback>
                <p:oleObj name="Equation" r:id="rId5" imgW="25653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71600"/>
                        <a:ext cx="6400800" cy="570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1" name="Picture 7" descr="http://tutorial.math.lamar.edu/Classes/CalcII/ParametricEqn_files/empty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525" cy="228600"/>
          </a:xfrm>
          <a:prstGeom prst="rect">
            <a:avLst/>
          </a:prstGeom>
          <a:noFill/>
        </p:spPr>
      </p:pic>
      <p:pic>
        <p:nvPicPr>
          <p:cNvPr id="16395" name="Picture 11" descr="http://tutorial.math.lamar.edu/Classes/CalcII/ParametricEqn_files/empty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525" cy="228600"/>
          </a:xfrm>
          <a:prstGeom prst="rect">
            <a:avLst/>
          </a:prstGeom>
          <a:noFill/>
        </p:spPr>
      </p:pic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52400" y="2133600"/>
          <a:ext cx="5181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914400" y="2819400"/>
          <a:ext cx="254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Equation" r:id="rId8" imgW="253800" imgH="393480" progId="Equation.DSMT4">
                  <p:embed/>
                </p:oleObj>
              </mc:Choice>
              <mc:Fallback>
                <p:oleObj name="Equation" r:id="rId8" imgW="2538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19400"/>
                        <a:ext cx="2540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2590800" y="2819400"/>
          <a:ext cx="254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Equation" r:id="rId10" imgW="253800" imgH="393480" progId="Equation.DSMT4">
                  <p:embed/>
                </p:oleObj>
              </mc:Choice>
              <mc:Fallback>
                <p:oleObj name="Equation" r:id="rId10" imgW="2538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819400"/>
                        <a:ext cx="2540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228600" y="4572000"/>
          <a:ext cx="7675244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Equation" r:id="rId12" imgW="3340080" imgH="203040" progId="Equation.DSMT4">
                  <p:embed/>
                </p:oleObj>
              </mc:Choice>
              <mc:Fallback>
                <p:oleObj name="Equation" r:id="rId12" imgW="33400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572000"/>
                        <a:ext cx="7675244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41" name="Picture 9" descr="ParaEqn_Ex2_G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410200" y="1981200"/>
            <a:ext cx="3403092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 – Graphing by eliminating the parameter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990600"/>
          <a:ext cx="82391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Equation" r:id="rId3" imgW="4394160" imgH="203040" progId="Equation.DSMT4">
                  <p:embed/>
                </p:oleObj>
              </mc:Choice>
              <mc:Fallback>
                <p:oleObj name="Equation" r:id="rId3" imgW="4394160" imgH="203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90600"/>
                        <a:ext cx="82391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04800" y="1371600"/>
          <a:ext cx="41148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Equation" r:id="rId5" imgW="1828800" imgH="228600" progId="Equation.DSMT4">
                  <p:embed/>
                </p:oleObj>
              </mc:Choice>
              <mc:Fallback>
                <p:oleObj name="Equation" r:id="rId5" imgW="18288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41148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6096000" y="1600200"/>
          <a:ext cx="1595284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Equation" r:id="rId7" imgW="749160" imgH="393480" progId="Equation.DSMT4">
                  <p:embed/>
                </p:oleObj>
              </mc:Choice>
              <mc:Fallback>
                <p:oleObj name="Equation" r:id="rId7" imgW="7491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600200"/>
                        <a:ext cx="1595284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28600" y="2590800"/>
          <a:ext cx="3429000" cy="900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Equation" r:id="rId9" imgW="1498320" imgH="393480" progId="Equation.DSMT4">
                  <p:embed/>
                </p:oleObj>
              </mc:Choice>
              <mc:Fallback>
                <p:oleObj name="Equation" r:id="rId9" imgW="14983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590800"/>
                        <a:ext cx="3429000" cy="9008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3733800" y="2514600"/>
          <a:ext cx="22542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Equation" r:id="rId11" imgW="901440" imgH="393480" progId="Equation.DSMT4">
                  <p:embed/>
                </p:oleObj>
              </mc:Choice>
              <mc:Fallback>
                <p:oleObj name="Equation" r:id="rId11" imgW="9014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514600"/>
                        <a:ext cx="225425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4572000" y="1676400"/>
            <a:ext cx="1371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108242"/>
              </p:ext>
            </p:extLst>
          </p:nvPr>
        </p:nvGraphicFramePr>
        <p:xfrm>
          <a:off x="228600" y="3581400"/>
          <a:ext cx="8534400" cy="278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Equation" r:id="rId13" imgW="4127400" imgH="1346040" progId="Equation.DSMT4">
                  <p:embed/>
                </p:oleObj>
              </mc:Choice>
              <mc:Fallback>
                <p:oleObj name="Equation" r:id="rId13" imgW="4127400" imgH="1346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581400"/>
                        <a:ext cx="8534400" cy="278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 flipV="1">
            <a:off x="1371600" y="1981200"/>
            <a:ext cx="45720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Example-Eliminating the Parameter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8940" y="1066800"/>
          <a:ext cx="887506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Equation" r:id="rId3" imgW="4572000" imgH="431640" progId="Equation.DSMT4">
                  <p:embed/>
                </p:oleObj>
              </mc:Choice>
              <mc:Fallback>
                <p:oleObj name="Equation" r:id="rId3" imgW="457200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40" y="1066800"/>
                        <a:ext cx="887506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04800" y="2057400"/>
          <a:ext cx="551497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Equation" r:id="rId5" imgW="2450880" imgH="203040" progId="Equation.DSMT4">
                  <p:embed/>
                </p:oleObj>
              </mc:Choice>
              <mc:Fallback>
                <p:oleObj name="Equation" r:id="rId5" imgW="24508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5514976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287348"/>
              </p:ext>
            </p:extLst>
          </p:nvPr>
        </p:nvGraphicFramePr>
        <p:xfrm>
          <a:off x="381000" y="2819400"/>
          <a:ext cx="8061325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Equation" r:id="rId7" imgW="4152600" imgH="914400" progId="Equation.DSMT4">
                  <p:embed/>
                </p:oleObj>
              </mc:Choice>
              <mc:Fallback>
                <p:oleObj name="Equation" r:id="rId7" imgW="4152600" imgH="914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19400"/>
                        <a:ext cx="8061325" cy="177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730840"/>
              </p:ext>
            </p:extLst>
          </p:nvPr>
        </p:nvGraphicFramePr>
        <p:xfrm>
          <a:off x="304800" y="5105400"/>
          <a:ext cx="554672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Equation" r:id="rId9" imgW="2857320" imgH="203040" progId="Equation.DSMT4">
                  <p:embed/>
                </p:oleObj>
              </mc:Choice>
              <mc:Fallback>
                <p:oleObj name="Equation" r:id="rId9" imgW="285732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05400"/>
                        <a:ext cx="5546725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491066"/>
              </p:ext>
            </p:extLst>
          </p:nvPr>
        </p:nvGraphicFramePr>
        <p:xfrm>
          <a:off x="457200" y="5867400"/>
          <a:ext cx="6040437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Equation" r:id="rId11" imgW="3111480" imgH="203040" progId="Equation.DSMT4">
                  <p:embed/>
                </p:oleObj>
              </mc:Choice>
              <mc:Fallback>
                <p:oleObj name="Equation" r:id="rId11" imgW="311148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867400"/>
                        <a:ext cx="6040437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Example-Eliminating the Parameter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8940" y="1066800"/>
          <a:ext cx="887506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3" name="Equation" r:id="rId3" imgW="4572000" imgH="431640" progId="Equation.DSMT4">
                  <p:embed/>
                </p:oleObj>
              </mc:Choice>
              <mc:Fallback>
                <p:oleObj name="Equation" r:id="rId3" imgW="45720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40" y="1066800"/>
                        <a:ext cx="887506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149598"/>
              </p:ext>
            </p:extLst>
          </p:nvPr>
        </p:nvGraphicFramePr>
        <p:xfrm>
          <a:off x="152400" y="2057400"/>
          <a:ext cx="4800600" cy="397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4" name="Equation" r:id="rId5" imgW="2450880" imgH="203040" progId="Equation.DSMT4">
                  <p:embed/>
                </p:oleObj>
              </mc:Choice>
              <mc:Fallback>
                <p:oleObj name="Equation" r:id="rId5" imgW="245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057400"/>
                        <a:ext cx="4800600" cy="3979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264213"/>
              </p:ext>
            </p:extLst>
          </p:nvPr>
        </p:nvGraphicFramePr>
        <p:xfrm>
          <a:off x="5638800" y="1828800"/>
          <a:ext cx="34258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5" name="Equation" r:id="rId7" imgW="1765080" imgH="431640" progId="Equation.DSMT4">
                  <p:embed/>
                </p:oleObj>
              </mc:Choice>
              <mc:Fallback>
                <p:oleObj name="Equation" r:id="rId7" imgW="1765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828800"/>
                        <a:ext cx="34258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476212"/>
              </p:ext>
            </p:extLst>
          </p:nvPr>
        </p:nvGraphicFramePr>
        <p:xfrm>
          <a:off x="304800" y="2667000"/>
          <a:ext cx="338296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" name="Equation" r:id="rId9" imgW="1726920" imgH="393480" progId="Equation.DSMT4">
                  <p:embed/>
                </p:oleObj>
              </mc:Choice>
              <mc:Fallback>
                <p:oleObj name="Equation" r:id="rId9" imgW="172692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667000"/>
                        <a:ext cx="3382963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222285"/>
              </p:ext>
            </p:extLst>
          </p:nvPr>
        </p:nvGraphicFramePr>
        <p:xfrm>
          <a:off x="381000" y="3657600"/>
          <a:ext cx="2163763" cy="174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7" name="Equation" r:id="rId11" imgW="1104840" imgH="888840" progId="Equation.DSMT4">
                  <p:embed/>
                </p:oleObj>
              </mc:Choice>
              <mc:Fallback>
                <p:oleObj name="Equation" r:id="rId11" imgW="1104840" imgH="8888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657600"/>
                        <a:ext cx="2163763" cy="174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527051"/>
              </p:ext>
            </p:extLst>
          </p:nvPr>
        </p:nvGraphicFramePr>
        <p:xfrm>
          <a:off x="3505200" y="3962400"/>
          <a:ext cx="246380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8" name="Equation" r:id="rId13" imgW="1269720" imgH="203040" progId="Equation.DSMT4">
                  <p:embed/>
                </p:oleObj>
              </mc:Choice>
              <mc:Fallback>
                <p:oleObj name="Equation" r:id="rId13" imgW="126972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962400"/>
                        <a:ext cx="246380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202640"/>
              </p:ext>
            </p:extLst>
          </p:nvPr>
        </p:nvGraphicFramePr>
        <p:xfrm>
          <a:off x="3505200" y="4572000"/>
          <a:ext cx="49276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9" name="Equation" r:id="rId15" imgW="2539800" imgH="406080" progId="Equation.DSMT4">
                  <p:embed/>
                </p:oleObj>
              </mc:Choice>
              <mc:Fallback>
                <p:oleObj name="Equation" r:id="rId15" imgW="2539800" imgH="4060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572000"/>
                        <a:ext cx="492760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523777"/>
              </p:ext>
            </p:extLst>
          </p:nvPr>
        </p:nvGraphicFramePr>
        <p:xfrm>
          <a:off x="3581400" y="5638800"/>
          <a:ext cx="4754563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0" name="Equation" r:id="rId17" imgW="2450880" imgH="431640" progId="Equation.DSMT4">
                  <p:embed/>
                </p:oleObj>
              </mc:Choice>
              <mc:Fallback>
                <p:oleObj name="Equation" r:id="rId17" imgW="245088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638800"/>
                        <a:ext cx="4754563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074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Example-Eliminating the Parameter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8940" y="1066800"/>
          <a:ext cx="887506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Equation" r:id="rId3" imgW="4572000" imgH="431640" progId="Equation.DSMT4">
                  <p:embed/>
                </p:oleObj>
              </mc:Choice>
              <mc:Fallback>
                <p:oleObj name="Equation" r:id="rId3" imgW="45720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40" y="1066800"/>
                        <a:ext cx="887506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033189"/>
              </p:ext>
            </p:extLst>
          </p:nvPr>
        </p:nvGraphicFramePr>
        <p:xfrm>
          <a:off x="228600" y="3138985"/>
          <a:ext cx="4800600" cy="397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Equation" r:id="rId5" imgW="2450880" imgH="203040" progId="Equation.DSMT4">
                  <p:embed/>
                </p:oleObj>
              </mc:Choice>
              <mc:Fallback>
                <p:oleObj name="Equation" r:id="rId5" imgW="245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138985"/>
                        <a:ext cx="4800600" cy="3979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651777"/>
              </p:ext>
            </p:extLst>
          </p:nvPr>
        </p:nvGraphicFramePr>
        <p:xfrm>
          <a:off x="304800" y="3657600"/>
          <a:ext cx="51816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455393"/>
              </p:ext>
            </p:extLst>
          </p:nvPr>
        </p:nvGraphicFramePr>
        <p:xfrm>
          <a:off x="990600" y="5410200"/>
          <a:ext cx="298450" cy="486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Equation" r:id="rId7" imgW="241200" imgH="393480" progId="Equation.DSMT4">
                  <p:embed/>
                </p:oleObj>
              </mc:Choice>
              <mc:Fallback>
                <p:oleObj name="Equation" r:id="rId7" imgW="24120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410200"/>
                        <a:ext cx="298450" cy="4869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91493"/>
              </p:ext>
            </p:extLst>
          </p:nvPr>
        </p:nvGraphicFramePr>
        <p:xfrm>
          <a:off x="1066800" y="4419600"/>
          <a:ext cx="191729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Equation" r:id="rId9" imgW="164880" imgH="393480" progId="Equation.DSMT4">
                  <p:embed/>
                </p:oleObj>
              </mc:Choice>
              <mc:Fallback>
                <p:oleObj name="Equation" r:id="rId9" imgW="16488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19600"/>
                        <a:ext cx="191729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613516"/>
              </p:ext>
            </p:extLst>
          </p:nvPr>
        </p:nvGraphicFramePr>
        <p:xfrm>
          <a:off x="1066800" y="5105400"/>
          <a:ext cx="177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Equation" r:id="rId11" imgW="139680" imgH="139680" progId="Equation.DSMT4">
                  <p:embed/>
                </p:oleObj>
              </mc:Choice>
              <mc:Fallback>
                <p:oleObj name="Equation" r:id="rId11" imgW="139680" imgH="1396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105400"/>
                        <a:ext cx="1778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719335"/>
              </p:ext>
            </p:extLst>
          </p:nvPr>
        </p:nvGraphicFramePr>
        <p:xfrm>
          <a:off x="990600" y="6019800"/>
          <a:ext cx="293914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Equation" r:id="rId13" imgW="228600" imgH="177480" progId="Equation.DSMT4">
                  <p:embed/>
                </p:oleObj>
              </mc:Choice>
              <mc:Fallback>
                <p:oleObj name="Equation" r:id="rId13" imgW="228600" imgH="177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019800"/>
                        <a:ext cx="293914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5" t="31091" r="7663" b="35493"/>
          <a:stretch/>
        </p:blipFill>
        <p:spPr bwMode="auto">
          <a:xfrm>
            <a:off x="4876800" y="1521809"/>
            <a:ext cx="3992422" cy="1678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384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94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Parametric Equations and Curves</vt:lpstr>
      <vt:lpstr>PowerPoint Presentation</vt:lpstr>
      <vt:lpstr>PowerPoint Presentation</vt:lpstr>
      <vt:lpstr>Example – Sketching a Curve</vt:lpstr>
      <vt:lpstr>Example – Sketching a Curve</vt:lpstr>
      <vt:lpstr>Example – Graphing by eliminating the parameter</vt:lpstr>
      <vt:lpstr>Example-Eliminating the Parameter</vt:lpstr>
      <vt:lpstr>Example-Eliminating the Parameter</vt:lpstr>
      <vt:lpstr>Example-Eliminating the Parameter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enayat</dc:creator>
  <cp:lastModifiedBy>Qayumi, Enayat</cp:lastModifiedBy>
  <cp:revision>29</cp:revision>
  <dcterms:created xsi:type="dcterms:W3CDTF">2013-03-18T04:14:02Z</dcterms:created>
  <dcterms:modified xsi:type="dcterms:W3CDTF">2013-03-19T18:37:00Z</dcterms:modified>
</cp:coreProperties>
</file>