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70" r:id="rId10"/>
    <p:sldId id="271" r:id="rId11"/>
    <p:sldId id="264" r:id="rId12"/>
    <p:sldId id="269" r:id="rId13"/>
    <p:sldId id="272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5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2.wmf"/><Relationship Id="rId5" Type="http://schemas.openxmlformats.org/officeDocument/2006/relationships/image" Target="../media/image15.wmf"/><Relationship Id="rId4" Type="http://schemas.openxmlformats.org/officeDocument/2006/relationships/image" Target="../media/image21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mbilicTaurus"/>
          <p:cNvPicPr>
            <a:picLocks noChangeAspect="1" noChangeArrowheads="1"/>
          </p:cNvPicPr>
          <p:nvPr/>
        </p:nvPicPr>
        <p:blipFill>
          <a:blip r:embed="rId2" cstate="print"/>
          <a:srcRect b="5292"/>
          <a:stretch>
            <a:fillRect/>
          </a:stretch>
        </p:blipFill>
        <p:spPr bwMode="auto">
          <a:xfrm>
            <a:off x="6002338" y="306388"/>
            <a:ext cx="1819275" cy="1903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1023A8-EF9F-45FA-816F-EAD8CD5BBD0A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D4A17E-DF60-47D0-980C-F18B69DCD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7084" cy="50660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625B2-6C7C-4CDE-898D-4D88B317A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99FF">
                  <a:alpha val="86000"/>
                </a:srgbClr>
              </a:gs>
              <a:gs pos="50000">
                <a:srgbClr val="FFFF99">
                  <a:alpha val="84000"/>
                </a:srgbClr>
              </a:gs>
              <a:gs pos="100000">
                <a:srgbClr val="6699FF">
                  <a:alpha val="86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1DAE4CB9-BE1A-4AD6-B821-B2D9B15B9CA5}" type="datetimeFigureOut">
              <a:rPr lang="en-US"/>
              <a:pPr>
                <a:defRPr/>
              </a:pPr>
              <a:t>3/16/2016</a:t>
            </a:fld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B5301C88-6AFE-4465-BE18-74190B4AA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sz="4000" smtClean="0"/>
              <a:t>Representation of Functions </a:t>
            </a:r>
            <a:br>
              <a:rPr lang="en-US" sz="4000" smtClean="0"/>
            </a:br>
            <a:r>
              <a:rPr lang="en-US" sz="4000" smtClean="0"/>
              <a:t>by Power Series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8.9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eaLnBrk="1" hangingPunct="1"/>
            <a:r>
              <a:rPr lang="en-US" sz="3200" dirty="0" smtClean="0"/>
              <a:t> Example 3 – </a:t>
            </a:r>
            <a:r>
              <a:rPr lang="en-US" sz="3200" i="1" dirty="0" smtClean="0"/>
              <a:t>Solution</a:t>
            </a:r>
            <a:r>
              <a:rPr lang="en-US" sz="3200" b="1" dirty="0" smtClean="0">
                <a:cs typeface="Arial" charset="0"/>
              </a:rPr>
              <a:t> </a:t>
            </a:r>
            <a:endParaRPr lang="ru-RU" sz="3200" b="1" dirty="0" smtClean="0">
              <a:cs typeface="Arial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8299450" y="757238"/>
            <a:ext cx="8223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50000"/>
              </a:spcBef>
            </a:pPr>
            <a:r>
              <a:rPr lang="en-US" sz="1800" dirty="0"/>
              <a:t>cont’d</a:t>
            </a: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8" charset="2"/>
              <a:buNone/>
            </a:pPr>
            <a:r>
              <a:rPr lang="en-US" sz="2400" dirty="0" smtClean="0"/>
              <a:t>By adding the two geometric power series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sz="2400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sz="2400" dirty="0" smtClean="0"/>
          </a:p>
          <a:p>
            <a:pPr marL="0" indent="0" eaLnBrk="1" hangingPunct="1">
              <a:buFont typeface="Wingdings" pitchFamily="28" charset="2"/>
              <a:buNone/>
            </a:pPr>
            <a:r>
              <a:rPr lang="en-US" sz="2400" dirty="0" smtClean="0"/>
              <a:t>and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sz="2400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sz="2400" dirty="0" smtClean="0"/>
          </a:p>
          <a:p>
            <a:pPr marL="0" indent="0" eaLnBrk="1" hangingPunct="1">
              <a:buFont typeface="Wingdings" pitchFamily="28" charset="2"/>
              <a:buNone/>
            </a:pPr>
            <a:r>
              <a:rPr lang="en-US" sz="2400" dirty="0" smtClean="0"/>
              <a:t>you obtain the following power series shown below.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sz="2400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sz="2400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sz="2400" dirty="0" smtClean="0"/>
          </a:p>
          <a:p>
            <a:pPr marL="0" indent="0" eaLnBrk="1" hangingPunct="1">
              <a:buFont typeface="Wingdings" pitchFamily="28" charset="2"/>
              <a:buNone/>
            </a:pPr>
            <a:r>
              <a:rPr lang="en-US" sz="2400" dirty="0" smtClean="0"/>
              <a:t>The interval of convergence for this power series is (</a:t>
            </a:r>
            <a:r>
              <a:rPr lang="en-US" sz="2400" dirty="0" smtClean="0">
                <a:solidFill>
                  <a:schemeClr val="tx2"/>
                </a:solidFill>
              </a:rPr>
              <a:t>–</a:t>
            </a:r>
            <a:r>
              <a:rPr lang="en-US" sz="2400" dirty="0" smtClean="0"/>
              <a:t>1, 1).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sz="2400" dirty="0" smtClean="0"/>
          </a:p>
        </p:txBody>
      </p:sp>
      <p:pic>
        <p:nvPicPr>
          <p:cNvPr id="1434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8" y="1981200"/>
            <a:ext cx="465296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133725"/>
            <a:ext cx="38385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138" y="4581525"/>
            <a:ext cx="65452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84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0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976438" y="1976438"/>
            <a:ext cx="6858000" cy="4689475"/>
          </a:xfrm>
        </p:spPr>
        <p:txBody>
          <a:bodyPr/>
          <a:lstStyle/>
          <a:p>
            <a:r>
              <a:rPr lang="en-US" dirty="0" smtClean="0"/>
              <a:t>HW : p. 630 #’s 1-13 odd, 17-21 odd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Sum and Difference of power series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7553325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Suppose that we have two functions defined by power series</a:t>
            </a:r>
          </a:p>
          <a:p>
            <a:r>
              <a:rPr lang="en-US" i="1"/>
              <a:t>           f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</a:t>
            </a:r>
            <a:r>
              <a:rPr lang="en-US" i="1"/>
              <a:t> = a</a:t>
            </a:r>
            <a:r>
              <a:rPr lang="en-US" baseline="-20000"/>
              <a:t>0</a:t>
            </a:r>
            <a:r>
              <a:rPr lang="en-US"/>
              <a:t> + </a:t>
            </a:r>
            <a:r>
              <a:rPr lang="en-US" i="1"/>
              <a:t>a</a:t>
            </a:r>
            <a:r>
              <a:rPr lang="en-US" baseline="-20000"/>
              <a:t>1</a:t>
            </a:r>
            <a:r>
              <a:rPr lang="en-US"/>
              <a:t>(</a:t>
            </a:r>
            <a:r>
              <a:rPr lang="en-US" i="1"/>
              <a:t>x - c</a:t>
            </a:r>
            <a:r>
              <a:rPr lang="en-US"/>
              <a:t>) + </a:t>
            </a:r>
            <a:r>
              <a:rPr lang="en-US" i="1"/>
              <a:t>a</a:t>
            </a:r>
            <a:r>
              <a:rPr lang="en-US" baseline="-20000"/>
              <a:t>2</a:t>
            </a:r>
            <a:r>
              <a:rPr lang="en-US"/>
              <a:t>(</a:t>
            </a:r>
            <a:r>
              <a:rPr lang="en-US" i="1"/>
              <a:t>x - c</a:t>
            </a:r>
            <a:r>
              <a:rPr lang="en-US"/>
              <a:t>)</a:t>
            </a:r>
            <a:r>
              <a:rPr lang="en-US" baseline="24000"/>
              <a:t>2</a:t>
            </a:r>
            <a:r>
              <a:rPr lang="en-US"/>
              <a:t> + </a:t>
            </a:r>
            <a:r>
              <a:rPr lang="en-US" i="1"/>
              <a:t>a</a:t>
            </a:r>
            <a:r>
              <a:rPr lang="en-US" baseline="-20000"/>
              <a:t>3</a:t>
            </a:r>
            <a:r>
              <a:rPr lang="en-US"/>
              <a:t>(</a:t>
            </a:r>
            <a:r>
              <a:rPr lang="en-US" i="1"/>
              <a:t>x - c</a:t>
            </a:r>
            <a:r>
              <a:rPr lang="en-US"/>
              <a:t>)</a:t>
            </a:r>
            <a:r>
              <a:rPr lang="en-US" baseline="24000"/>
              <a:t>3</a:t>
            </a:r>
            <a:r>
              <a:rPr lang="en-US"/>
              <a:t> + </a:t>
            </a:r>
            <a:r>
              <a:rPr lang="en-US" sz="3200" baseline="22000"/>
              <a:t>…</a:t>
            </a:r>
          </a:p>
          <a:p>
            <a:r>
              <a:rPr lang="en-US"/>
              <a:t>                           with radius of convergence </a:t>
            </a:r>
            <a:r>
              <a:rPr lang="en-US" i="1"/>
              <a:t>R</a:t>
            </a:r>
            <a:r>
              <a:rPr lang="en-US" baseline="-20000"/>
              <a:t>1  </a:t>
            </a:r>
            <a:r>
              <a:rPr lang="en-US"/>
              <a:t>and</a:t>
            </a:r>
          </a:p>
          <a:p>
            <a:r>
              <a:rPr lang="en-US"/>
              <a:t>          </a:t>
            </a:r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= </a:t>
            </a:r>
            <a:r>
              <a:rPr lang="en-US" i="1"/>
              <a:t>b</a:t>
            </a:r>
            <a:r>
              <a:rPr lang="en-US" baseline="-20000"/>
              <a:t>0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 baseline="-20000"/>
              <a:t>1</a:t>
            </a:r>
            <a:r>
              <a:rPr lang="en-US"/>
              <a:t>(</a:t>
            </a:r>
            <a:r>
              <a:rPr lang="en-US" i="1"/>
              <a:t>x - c</a:t>
            </a:r>
            <a:r>
              <a:rPr lang="en-US"/>
              <a:t>) + </a:t>
            </a:r>
            <a:r>
              <a:rPr lang="en-US" i="1"/>
              <a:t>b</a:t>
            </a:r>
            <a:r>
              <a:rPr lang="en-US" baseline="-20000"/>
              <a:t>2</a:t>
            </a:r>
            <a:r>
              <a:rPr lang="en-US"/>
              <a:t>(</a:t>
            </a:r>
            <a:r>
              <a:rPr lang="en-US" i="1"/>
              <a:t>x - c</a:t>
            </a:r>
            <a:r>
              <a:rPr lang="en-US"/>
              <a:t>)</a:t>
            </a:r>
            <a:r>
              <a:rPr lang="en-US" baseline="24000"/>
              <a:t>2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 baseline="-20000"/>
              <a:t>3</a:t>
            </a:r>
            <a:r>
              <a:rPr lang="en-US"/>
              <a:t>(</a:t>
            </a:r>
            <a:r>
              <a:rPr lang="en-US" i="1"/>
              <a:t>x - c</a:t>
            </a:r>
            <a:r>
              <a:rPr lang="en-US"/>
              <a:t>)</a:t>
            </a:r>
            <a:r>
              <a:rPr lang="en-US" baseline="24000"/>
              <a:t>3</a:t>
            </a:r>
            <a:r>
              <a:rPr lang="en-US"/>
              <a:t> + </a:t>
            </a:r>
            <a:r>
              <a:rPr lang="en-US" sz="3200" baseline="22000"/>
              <a:t>…</a:t>
            </a:r>
          </a:p>
          <a:p>
            <a:r>
              <a:rPr lang="en-US" sz="3200" baseline="22000"/>
              <a:t>                               </a:t>
            </a:r>
            <a:r>
              <a:rPr lang="en-US"/>
              <a:t>with radius of convergence </a:t>
            </a:r>
            <a:r>
              <a:rPr lang="en-US" i="1"/>
              <a:t>R</a:t>
            </a:r>
            <a:r>
              <a:rPr lang="en-US" baseline="-20000"/>
              <a:t>2 </a:t>
            </a:r>
            <a:r>
              <a:rPr lang="en-US"/>
              <a:t>,</a:t>
            </a:r>
            <a:r>
              <a:rPr lang="en-US" sz="3200"/>
              <a:t> </a:t>
            </a:r>
            <a:endParaRPr lang="en-US" baseline="-20000"/>
          </a:p>
          <a:p>
            <a:r>
              <a:rPr lang="en-US"/>
              <a:t>then </a:t>
            </a:r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667000" y="4025900"/>
          <a:ext cx="40957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3" imgW="65889000" imgH="13795560" progId="Equation.3">
                  <p:embed/>
                </p:oleObj>
              </mc:Choice>
              <mc:Fallback>
                <p:oleObj name="Equation" r:id="rId3" imgW="65889000" imgH="13795560" progId="Equation.3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025900"/>
                        <a:ext cx="409575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351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600"/>
              <a:t>Product of power series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762580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Suppose that we have two functions defined by power series</a:t>
            </a:r>
          </a:p>
          <a:p>
            <a:r>
              <a:rPr lang="en-US" i="1" dirty="0"/>
              <a:t>           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 = a</a:t>
            </a:r>
            <a:r>
              <a:rPr lang="en-US" baseline="-20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0000" dirty="0"/>
              <a:t>1</a:t>
            </a:r>
            <a:r>
              <a:rPr lang="en-US" dirty="0"/>
              <a:t>(</a:t>
            </a:r>
            <a:r>
              <a:rPr lang="en-US" i="1" dirty="0"/>
              <a:t>x - c</a:t>
            </a:r>
            <a:r>
              <a:rPr lang="en-US" dirty="0"/>
              <a:t>) + </a:t>
            </a:r>
            <a:r>
              <a:rPr lang="en-US" i="1" dirty="0"/>
              <a:t>a</a:t>
            </a:r>
            <a:r>
              <a:rPr lang="en-US" baseline="-20000" dirty="0"/>
              <a:t>2</a:t>
            </a:r>
            <a:r>
              <a:rPr lang="en-US" dirty="0"/>
              <a:t>(</a:t>
            </a:r>
            <a:r>
              <a:rPr lang="en-US" i="1" dirty="0"/>
              <a:t>x - c</a:t>
            </a:r>
            <a:r>
              <a:rPr lang="en-US" dirty="0"/>
              <a:t>)</a:t>
            </a:r>
            <a:r>
              <a:rPr lang="en-US" baseline="24000" dirty="0"/>
              <a:t>2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0000" dirty="0"/>
              <a:t>3</a:t>
            </a:r>
            <a:r>
              <a:rPr lang="en-US" dirty="0"/>
              <a:t>(</a:t>
            </a:r>
            <a:r>
              <a:rPr lang="en-US" i="1" dirty="0"/>
              <a:t>x - c</a:t>
            </a:r>
            <a:r>
              <a:rPr lang="en-US" dirty="0"/>
              <a:t>)</a:t>
            </a:r>
            <a:r>
              <a:rPr lang="en-US" baseline="24000" dirty="0"/>
              <a:t>3</a:t>
            </a:r>
            <a:r>
              <a:rPr lang="en-US" dirty="0"/>
              <a:t> + </a:t>
            </a:r>
            <a:r>
              <a:rPr lang="en-US" sz="3200" baseline="22000" dirty="0"/>
              <a:t>…</a:t>
            </a:r>
          </a:p>
          <a:p>
            <a:r>
              <a:rPr lang="en-US" dirty="0"/>
              <a:t>                           with radius of convergence </a:t>
            </a:r>
            <a:r>
              <a:rPr lang="en-US" i="1" dirty="0"/>
              <a:t>R</a:t>
            </a:r>
            <a:r>
              <a:rPr lang="en-US" baseline="-20000" dirty="0"/>
              <a:t>1  </a:t>
            </a:r>
            <a:r>
              <a:rPr lang="en-US" dirty="0"/>
              <a:t>and</a:t>
            </a:r>
          </a:p>
          <a:p>
            <a:r>
              <a:rPr lang="en-US" dirty="0"/>
              <a:t>         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b</a:t>
            </a:r>
            <a:r>
              <a:rPr lang="en-US" baseline="-20000" dirty="0"/>
              <a:t>0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0000" dirty="0"/>
              <a:t>1</a:t>
            </a:r>
            <a:r>
              <a:rPr lang="en-US" dirty="0"/>
              <a:t>(</a:t>
            </a:r>
            <a:r>
              <a:rPr lang="en-US" i="1" dirty="0"/>
              <a:t>x - c</a:t>
            </a:r>
            <a:r>
              <a:rPr lang="en-US" dirty="0"/>
              <a:t>) + </a:t>
            </a:r>
            <a:r>
              <a:rPr lang="en-US" i="1" dirty="0"/>
              <a:t>b</a:t>
            </a:r>
            <a:r>
              <a:rPr lang="en-US" baseline="-20000" dirty="0"/>
              <a:t>2</a:t>
            </a:r>
            <a:r>
              <a:rPr lang="en-US" dirty="0"/>
              <a:t>(</a:t>
            </a:r>
            <a:r>
              <a:rPr lang="en-US" i="1" dirty="0"/>
              <a:t>x - c</a:t>
            </a:r>
            <a:r>
              <a:rPr lang="en-US" dirty="0"/>
              <a:t>)</a:t>
            </a:r>
            <a:r>
              <a:rPr lang="en-US" baseline="24000" dirty="0"/>
              <a:t>2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0000" dirty="0"/>
              <a:t>3</a:t>
            </a:r>
            <a:r>
              <a:rPr lang="en-US" dirty="0"/>
              <a:t>(</a:t>
            </a:r>
            <a:r>
              <a:rPr lang="en-US" i="1" dirty="0"/>
              <a:t>x - c</a:t>
            </a:r>
            <a:r>
              <a:rPr lang="en-US" dirty="0"/>
              <a:t>)</a:t>
            </a:r>
            <a:r>
              <a:rPr lang="en-US" baseline="24000" dirty="0"/>
              <a:t>3</a:t>
            </a:r>
            <a:r>
              <a:rPr lang="en-US" dirty="0"/>
              <a:t> + </a:t>
            </a:r>
            <a:r>
              <a:rPr lang="en-US" sz="3200" baseline="22000" dirty="0"/>
              <a:t>…</a:t>
            </a:r>
          </a:p>
          <a:p>
            <a:r>
              <a:rPr lang="en-US" sz="3200" baseline="22000" dirty="0"/>
              <a:t>                               </a:t>
            </a:r>
            <a:r>
              <a:rPr lang="en-US" dirty="0"/>
              <a:t>with radius of convergence </a:t>
            </a:r>
            <a:r>
              <a:rPr lang="en-US" i="1" dirty="0"/>
              <a:t>R</a:t>
            </a:r>
            <a:r>
              <a:rPr lang="en-US" baseline="-20000" dirty="0"/>
              <a:t>2 </a:t>
            </a:r>
            <a:r>
              <a:rPr lang="en-US" dirty="0"/>
              <a:t>,</a:t>
            </a:r>
            <a:r>
              <a:rPr lang="en-US" sz="3200" dirty="0"/>
              <a:t> </a:t>
            </a:r>
            <a:endParaRPr lang="en-US" baseline="-20000" dirty="0"/>
          </a:p>
          <a:p>
            <a:r>
              <a:rPr lang="en-US" dirty="0"/>
              <a:t>then </a:t>
            </a:r>
          </a:p>
          <a:p>
            <a:endParaRPr lang="en-US" sz="1200" dirty="0"/>
          </a:p>
          <a:p>
            <a:r>
              <a:rPr lang="en-US" i="1" dirty="0"/>
              <a:t>   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a</a:t>
            </a:r>
            <a:r>
              <a:rPr lang="en-US" baseline="-20000" dirty="0"/>
              <a:t>0 </a:t>
            </a:r>
            <a:r>
              <a:rPr lang="en-US" i="1" dirty="0"/>
              <a:t>b</a:t>
            </a:r>
            <a:r>
              <a:rPr lang="en-US" baseline="-20000" dirty="0"/>
              <a:t>0</a:t>
            </a:r>
            <a:r>
              <a:rPr lang="en-US" dirty="0"/>
              <a:t> + [</a:t>
            </a:r>
            <a:r>
              <a:rPr lang="en-US" i="1" dirty="0"/>
              <a:t>a</a:t>
            </a:r>
            <a:r>
              <a:rPr lang="en-US" baseline="-20000" dirty="0"/>
              <a:t>1 </a:t>
            </a:r>
            <a:r>
              <a:rPr lang="en-US" i="1" dirty="0"/>
              <a:t>b</a:t>
            </a:r>
            <a:r>
              <a:rPr lang="en-US" baseline="-20000" dirty="0"/>
              <a:t>0 </a:t>
            </a:r>
            <a:r>
              <a:rPr lang="en-US" dirty="0"/>
              <a:t>+</a:t>
            </a:r>
            <a:r>
              <a:rPr lang="en-US" baseline="-20000" dirty="0"/>
              <a:t> </a:t>
            </a:r>
            <a:r>
              <a:rPr lang="en-US" i="1" dirty="0"/>
              <a:t>a</a:t>
            </a:r>
            <a:r>
              <a:rPr lang="en-US" baseline="-20000" dirty="0"/>
              <a:t>0 </a:t>
            </a:r>
            <a:r>
              <a:rPr lang="en-US" i="1" dirty="0"/>
              <a:t>b</a:t>
            </a:r>
            <a:r>
              <a:rPr lang="en-US" baseline="-20000" dirty="0"/>
              <a:t>1 </a:t>
            </a:r>
            <a:r>
              <a:rPr lang="en-US" dirty="0"/>
              <a:t>](</a:t>
            </a:r>
            <a:r>
              <a:rPr lang="en-US" i="1" dirty="0"/>
              <a:t>x - c</a:t>
            </a:r>
            <a:r>
              <a:rPr lang="en-US" dirty="0"/>
              <a:t>) + </a:t>
            </a:r>
          </a:p>
          <a:p>
            <a:r>
              <a:rPr lang="en-US" dirty="0"/>
              <a:t>                               [</a:t>
            </a:r>
            <a:r>
              <a:rPr lang="en-US" i="1" dirty="0"/>
              <a:t>a</a:t>
            </a:r>
            <a:r>
              <a:rPr lang="en-US" baseline="-20000" dirty="0"/>
              <a:t>2 </a:t>
            </a:r>
            <a:r>
              <a:rPr lang="en-US" i="1" dirty="0"/>
              <a:t>b</a:t>
            </a:r>
            <a:r>
              <a:rPr lang="en-US" baseline="-20000" dirty="0"/>
              <a:t>0 </a:t>
            </a:r>
            <a:r>
              <a:rPr lang="en-US" dirty="0"/>
              <a:t>+ </a:t>
            </a:r>
            <a:r>
              <a:rPr lang="en-US" i="1" dirty="0"/>
              <a:t>a</a:t>
            </a:r>
            <a:r>
              <a:rPr lang="en-US" baseline="-20000" dirty="0"/>
              <a:t>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0000" dirty="0"/>
              <a:t>1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0000" dirty="0"/>
              <a:t>0 </a:t>
            </a:r>
            <a:r>
              <a:rPr lang="en-US" i="1" dirty="0"/>
              <a:t>b</a:t>
            </a:r>
            <a:r>
              <a:rPr lang="en-US" baseline="-20000" dirty="0"/>
              <a:t>2</a:t>
            </a:r>
            <a:r>
              <a:rPr lang="en-US" dirty="0"/>
              <a:t>](</a:t>
            </a:r>
            <a:r>
              <a:rPr lang="en-US" i="1" dirty="0"/>
              <a:t>x - c</a:t>
            </a:r>
            <a:r>
              <a:rPr lang="en-US" dirty="0"/>
              <a:t>)</a:t>
            </a:r>
            <a:r>
              <a:rPr lang="en-US" baseline="24000" dirty="0"/>
              <a:t>2</a:t>
            </a:r>
            <a:r>
              <a:rPr lang="en-US" dirty="0"/>
              <a:t> +</a:t>
            </a:r>
          </a:p>
          <a:p>
            <a:r>
              <a:rPr lang="en-US" dirty="0"/>
              <a:t>                               [</a:t>
            </a:r>
            <a:r>
              <a:rPr lang="en-US" i="1" dirty="0"/>
              <a:t>a</a:t>
            </a:r>
            <a:r>
              <a:rPr lang="en-US" baseline="-20000" dirty="0"/>
              <a:t>3 </a:t>
            </a:r>
            <a:r>
              <a:rPr lang="en-US" i="1" dirty="0"/>
              <a:t>b</a:t>
            </a:r>
            <a:r>
              <a:rPr lang="en-US" baseline="-20000" dirty="0"/>
              <a:t>0 </a:t>
            </a:r>
            <a:r>
              <a:rPr lang="en-US" dirty="0"/>
              <a:t>+ </a:t>
            </a:r>
            <a:r>
              <a:rPr lang="en-US" i="1" dirty="0"/>
              <a:t>a</a:t>
            </a:r>
            <a:r>
              <a:rPr lang="en-US" baseline="-20000" dirty="0"/>
              <a:t>2 </a:t>
            </a:r>
            <a:r>
              <a:rPr lang="en-US" i="1" dirty="0"/>
              <a:t>b</a:t>
            </a:r>
            <a:r>
              <a:rPr lang="en-US" baseline="-20000" dirty="0"/>
              <a:t>1 </a:t>
            </a:r>
            <a:r>
              <a:rPr lang="en-US" dirty="0"/>
              <a:t>+ </a:t>
            </a:r>
            <a:r>
              <a:rPr lang="en-US" i="1" dirty="0"/>
              <a:t>a</a:t>
            </a:r>
            <a:r>
              <a:rPr lang="en-US" baseline="-20000" dirty="0"/>
              <a:t>1</a:t>
            </a:r>
            <a:r>
              <a:rPr lang="en-US" i="1" dirty="0"/>
              <a:t>b</a:t>
            </a:r>
            <a:r>
              <a:rPr lang="en-US" baseline="-20000" dirty="0"/>
              <a:t>2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0000" dirty="0"/>
              <a:t>0 </a:t>
            </a:r>
            <a:r>
              <a:rPr lang="en-US" i="1" dirty="0"/>
              <a:t>b</a:t>
            </a:r>
            <a:r>
              <a:rPr lang="en-US" baseline="-20000" dirty="0"/>
              <a:t>3</a:t>
            </a:r>
            <a:r>
              <a:rPr lang="en-US" dirty="0"/>
              <a:t>](</a:t>
            </a:r>
            <a:r>
              <a:rPr lang="en-US" i="1" dirty="0"/>
              <a:t>x - c</a:t>
            </a:r>
            <a:r>
              <a:rPr lang="en-US" dirty="0"/>
              <a:t>)</a:t>
            </a:r>
            <a:r>
              <a:rPr lang="en-US" baseline="24000" dirty="0"/>
              <a:t>3</a:t>
            </a:r>
            <a:r>
              <a:rPr lang="en-US" dirty="0"/>
              <a:t> + </a:t>
            </a:r>
            <a:r>
              <a:rPr lang="en-US" sz="3200" baseline="22000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3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Try Another</a:t>
            </a:r>
          </a:p>
        </p:txBody>
      </p:sp>
      <p:sp>
        <p:nvSpPr>
          <p:cNvPr id="717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7238" cy="5065713"/>
          </a:xfrm>
        </p:spPr>
        <p:txBody>
          <a:bodyPr/>
          <a:lstStyle/>
          <a:p>
            <a:r>
              <a:rPr lang="en-US" smtClean="0"/>
              <a:t>Try these … just for practice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603375" y="2466975"/>
          <a:ext cx="38100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3" imgW="1358310" imgH="393529" progId="Equation.DSMT4">
                  <p:embed/>
                </p:oleObj>
              </mc:Choice>
              <mc:Fallback>
                <p:oleObj name="Equation" r:id="rId3" imgW="1358310" imgH="393529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466975"/>
                        <a:ext cx="38100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285875" y="4459288"/>
          <a:ext cx="599916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5" imgW="2438400" imgH="393700" progId="Equation.DSMT4">
                  <p:embed/>
                </p:oleObj>
              </mc:Choice>
              <mc:Fallback>
                <p:oleObj name="Equation" r:id="rId5" imgW="2438400" imgH="3937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4459288"/>
                        <a:ext cx="5999163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43088" y="5589588"/>
            <a:ext cx="5176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See Example 4 and Example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Geometric Power Series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77238" cy="5065713"/>
          </a:xfrm>
        </p:spPr>
        <p:txBody>
          <a:bodyPr/>
          <a:lstStyle/>
          <a:p>
            <a:r>
              <a:rPr lang="en-US" dirty="0" smtClean="0"/>
              <a:t>Consider the function</a:t>
            </a:r>
          </a:p>
          <a:p>
            <a:endParaRPr lang="en-US" i="1" dirty="0" smtClean="0"/>
          </a:p>
          <a:p>
            <a:r>
              <a:rPr lang="en-US" dirty="0" smtClean="0"/>
              <a:t>If we look at it carefully, it is very similar to:</a:t>
            </a:r>
          </a:p>
          <a:p>
            <a:r>
              <a:rPr lang="en-US" dirty="0" smtClean="0"/>
              <a:t>The sum of the infinite geometric series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a = 1, and r = x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306638" y="4043363"/>
          <a:ext cx="3973512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1459866" imgH="431613" progId="Equation.DSMT4">
                  <p:embed/>
                </p:oleObj>
              </mc:Choice>
              <mc:Fallback>
                <p:oleObj name="Equation" r:id="rId3" imgW="1459866" imgH="431613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4043363"/>
                        <a:ext cx="3973512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992688" y="1376363"/>
          <a:ext cx="21494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774364" imgH="393529" progId="Equation.DSMT4">
                  <p:embed/>
                </p:oleObj>
              </mc:Choice>
              <mc:Fallback>
                <p:oleObj name="Equation" r:id="rId5" imgW="774364" imgH="393529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1376363"/>
                        <a:ext cx="2149475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Geometric Power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By letting a = 1 and r = x, we get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is this power series centered?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At x = 0, for the interval -1 &lt; x &lt; 1</a:t>
            </a:r>
          </a:p>
          <a:p>
            <a:pPr lvl="1"/>
            <a:r>
              <a:rPr lang="en-US" dirty="0" smtClean="0"/>
              <a:t>Note also that our original f(x) is defined </a:t>
            </a:r>
            <a:br>
              <a:rPr lang="en-US" dirty="0" smtClean="0"/>
            </a:br>
            <a:r>
              <a:rPr lang="en-US" dirty="0" smtClean="0"/>
              <a:t>for all x ≠ 1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863064"/>
              </p:ext>
            </p:extLst>
          </p:nvPr>
        </p:nvGraphicFramePr>
        <p:xfrm>
          <a:off x="1206500" y="2428875"/>
          <a:ext cx="6881813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2450880" imgH="431640" progId="Equation.DSMT4">
                  <p:embed/>
                </p:oleObj>
              </mc:Choice>
              <mc:Fallback>
                <p:oleObj name="Equation" r:id="rId3" imgW="245088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2428875"/>
                        <a:ext cx="6881813" cy="121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889635"/>
          </a:xfrm>
        </p:spPr>
        <p:txBody>
          <a:bodyPr/>
          <a:lstStyle/>
          <a:p>
            <a:r>
              <a:rPr lang="en-US" dirty="0" smtClean="0"/>
              <a:t>Geometric Power Series</a:t>
            </a:r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>
          <a:xfrm>
            <a:off x="457200" y="1026160"/>
            <a:ext cx="8377238" cy="5639753"/>
          </a:xfrm>
        </p:spPr>
        <p:txBody>
          <a:bodyPr/>
          <a:lstStyle/>
          <a:p>
            <a:r>
              <a:rPr lang="en-US" sz="2800" dirty="0" smtClean="0"/>
              <a:t>Now we could center this at a value other than zero.  What if we wanted to center it at x = -1?</a:t>
            </a:r>
          </a:p>
          <a:p>
            <a:r>
              <a:rPr lang="en-US" sz="2800" dirty="0" smtClean="0"/>
              <a:t>Approach:</a:t>
            </a:r>
          </a:p>
          <a:p>
            <a:pPr lvl="1"/>
            <a:r>
              <a:rPr lang="en-US" sz="2400" dirty="0" smtClean="0"/>
              <a:t>Begin with your center</a:t>
            </a:r>
          </a:p>
          <a:p>
            <a:pPr lvl="1"/>
            <a:r>
              <a:rPr lang="en-US" sz="2400" dirty="0" smtClean="0"/>
              <a:t>Adjust to make it equivalent to original function.</a:t>
            </a:r>
          </a:p>
          <a:p>
            <a:pPr lvl="1"/>
            <a:r>
              <a:rPr lang="en-US" sz="2400" dirty="0" smtClean="0"/>
              <a:t>Write it in the form </a:t>
            </a:r>
          </a:p>
          <a:p>
            <a:r>
              <a:rPr lang="en-US" sz="2800" dirty="0" smtClean="0"/>
              <a:t>Then </a:t>
            </a:r>
          </a:p>
          <a:p>
            <a:pPr lvl="1"/>
            <a:r>
              <a:rPr lang="en-US" dirty="0" smtClean="0"/>
              <a:t>a = </a:t>
            </a:r>
          </a:p>
          <a:p>
            <a:pPr lvl="1"/>
            <a:r>
              <a:rPr lang="en-US" dirty="0" smtClean="0"/>
              <a:t>r = [(x + 1)/2]    </a:t>
            </a:r>
          </a:p>
          <a:p>
            <a:r>
              <a:rPr lang="en-US" sz="2800" dirty="0" smtClean="0"/>
              <a:t>So convergence would be for the interval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872815"/>
              </p:ext>
            </p:extLst>
          </p:nvPr>
        </p:nvGraphicFramePr>
        <p:xfrm>
          <a:off x="3858355" y="3253131"/>
          <a:ext cx="590077" cy="7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3" imgW="330120" imgH="393480" progId="Equation.DSMT4">
                  <p:embed/>
                </p:oleObj>
              </mc:Choice>
              <mc:Fallback>
                <p:oleObj name="Equation" r:id="rId3" imgW="330120" imgH="3934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355" y="3253131"/>
                        <a:ext cx="590077" cy="700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64588" y="5829172"/>
          <a:ext cx="611028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5" imgW="2400300" imgH="279400" progId="Equation.DSMT4">
                  <p:embed/>
                </p:oleObj>
              </mc:Choice>
              <mc:Fallback>
                <p:oleObj name="Equation" r:id="rId5" imgW="2400300" imgH="2794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588" y="5829172"/>
                        <a:ext cx="6110288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3"/>
          <p:cNvGraphicFramePr>
            <a:graphicFrameLocks noChangeAspect="1"/>
          </p:cNvGraphicFramePr>
          <p:nvPr/>
        </p:nvGraphicFramePr>
        <p:xfrm>
          <a:off x="1887250" y="4168345"/>
          <a:ext cx="295122" cy="76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7" imgW="152334" imgH="393529" progId="Equation.DSMT4">
                  <p:embed/>
                </p:oleObj>
              </mc:Choice>
              <mc:Fallback>
                <p:oleObj name="Equation" r:id="rId7" imgW="152334" imgH="393529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250" y="4168345"/>
                        <a:ext cx="295122" cy="7656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39"/>
          <p:cNvGraphicFramePr>
            <a:graphicFrameLocks noChangeAspect="1"/>
          </p:cNvGraphicFramePr>
          <p:nvPr/>
        </p:nvGraphicFramePr>
        <p:xfrm>
          <a:off x="3814118" y="4197307"/>
          <a:ext cx="4953291" cy="88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9" imgW="2552700" imgH="457200" progId="Equation.DSMT4">
                  <p:embed/>
                </p:oleObj>
              </mc:Choice>
              <mc:Fallback>
                <p:oleObj name="Equation" r:id="rId9" imgW="2552700" imgH="4572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118" y="4197307"/>
                        <a:ext cx="4953291" cy="88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3847070" y="4193059"/>
            <a:ext cx="576649" cy="8484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 rot="3182338">
            <a:off x="4688346" y="3866049"/>
            <a:ext cx="621398" cy="122095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188411" y="4143632"/>
            <a:ext cx="601362" cy="9226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28951" y="4168346"/>
            <a:ext cx="1762898" cy="99677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457200" y="131806"/>
            <a:ext cx="8229600" cy="947352"/>
          </a:xfrm>
        </p:spPr>
        <p:txBody>
          <a:bodyPr/>
          <a:lstStyle/>
          <a:p>
            <a:r>
              <a:rPr lang="en-US" dirty="0" smtClean="0"/>
              <a:t>Geometric Power Series</a:t>
            </a: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1103870"/>
            <a:ext cx="8377238" cy="5562043"/>
          </a:xfrm>
        </p:spPr>
        <p:txBody>
          <a:bodyPr/>
          <a:lstStyle/>
          <a:p>
            <a:r>
              <a:rPr lang="en-US" sz="2800" dirty="0" smtClean="0"/>
              <a:t>Try this out  …  find a power series for the function centered at </a:t>
            </a:r>
            <a:r>
              <a:rPr lang="en-US" sz="2800" i="1" dirty="0" smtClean="0"/>
              <a:t>c</a:t>
            </a:r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052050"/>
              </p:ext>
            </p:extLst>
          </p:nvPr>
        </p:nvGraphicFramePr>
        <p:xfrm>
          <a:off x="1017588" y="2111289"/>
          <a:ext cx="3175472" cy="910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3" imgW="1371600" imgH="393700" progId="Equation.DSMT4">
                  <p:embed/>
                </p:oleObj>
              </mc:Choice>
              <mc:Fallback>
                <p:oleObj name="Equation" r:id="rId3" imgW="1371600" imgH="3937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2111289"/>
                        <a:ext cx="3175472" cy="9108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083515"/>
              </p:ext>
            </p:extLst>
          </p:nvPr>
        </p:nvGraphicFramePr>
        <p:xfrm>
          <a:off x="5511800" y="1879600"/>
          <a:ext cx="200183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5" imgW="863280" imgH="469800" progId="Equation.DSMT4">
                  <p:embed/>
                </p:oleObj>
              </mc:Choice>
              <mc:Fallback>
                <p:oleObj name="Equation" r:id="rId5" imgW="8632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1879600"/>
                        <a:ext cx="2001838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947862"/>
              </p:ext>
            </p:extLst>
          </p:nvPr>
        </p:nvGraphicFramePr>
        <p:xfrm>
          <a:off x="799465" y="3173876"/>
          <a:ext cx="64373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7" imgW="2781000" imgH="203040" progId="Equation.DSMT4">
                  <p:embed/>
                </p:oleObj>
              </mc:Choice>
              <mc:Fallback>
                <p:oleObj name="Equation" r:id="rId7" imgW="278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465" y="3173876"/>
                        <a:ext cx="643731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093252"/>
              </p:ext>
            </p:extLst>
          </p:nvPr>
        </p:nvGraphicFramePr>
        <p:xfrm>
          <a:off x="864789" y="3485112"/>
          <a:ext cx="2674938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9" imgW="1155600" imgH="419040" progId="Equation.DSMT4">
                  <p:embed/>
                </p:oleObj>
              </mc:Choice>
              <mc:Fallback>
                <p:oleObj name="Equation" r:id="rId9" imgW="1155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789" y="3485112"/>
                        <a:ext cx="2674938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313378"/>
              </p:ext>
            </p:extLst>
          </p:nvPr>
        </p:nvGraphicFramePr>
        <p:xfrm>
          <a:off x="3881992" y="3509731"/>
          <a:ext cx="214630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11" imgW="927000" imgH="419040" progId="Equation.DSMT4">
                  <p:embed/>
                </p:oleObj>
              </mc:Choice>
              <mc:Fallback>
                <p:oleObj name="Equation" r:id="rId11" imgW="927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992" y="3509731"/>
                        <a:ext cx="2146300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734764"/>
              </p:ext>
            </p:extLst>
          </p:nvPr>
        </p:nvGraphicFramePr>
        <p:xfrm>
          <a:off x="900906" y="4463531"/>
          <a:ext cx="45259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3" imgW="1955520" imgH="203040" progId="Equation.DSMT4">
                  <p:embed/>
                </p:oleObj>
              </mc:Choice>
              <mc:Fallback>
                <p:oleObj name="Equation" r:id="rId13" imgW="1955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906" y="4463531"/>
                        <a:ext cx="452596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697427"/>
              </p:ext>
            </p:extLst>
          </p:nvPr>
        </p:nvGraphicFramePr>
        <p:xfrm>
          <a:off x="1046163" y="4941888"/>
          <a:ext cx="2087562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15" imgW="901440" imgH="787320" progId="Equation.DSMT4">
                  <p:embed/>
                </p:oleObj>
              </mc:Choice>
              <mc:Fallback>
                <p:oleObj name="Equation" r:id="rId15" imgW="90144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4941888"/>
                        <a:ext cx="2087562" cy="182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441808"/>
              </p:ext>
            </p:extLst>
          </p:nvPr>
        </p:nvGraphicFramePr>
        <p:xfrm>
          <a:off x="3403283" y="5299448"/>
          <a:ext cx="3675062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17" imgW="1587240" imgH="431640" progId="Equation.DSMT4">
                  <p:embed/>
                </p:oleObj>
              </mc:Choice>
              <mc:Fallback>
                <p:oleObj name="Equation" r:id="rId17" imgW="1587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283" y="5299448"/>
                        <a:ext cx="3675062" cy="998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one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503762"/>
              </p:ext>
            </p:extLst>
          </p:nvPr>
        </p:nvGraphicFramePr>
        <p:xfrm>
          <a:off x="601457" y="1647526"/>
          <a:ext cx="3216232" cy="922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3" imgW="1371600" imgH="393700" progId="Equation.DSMT4">
                  <p:embed/>
                </p:oleObj>
              </mc:Choice>
              <mc:Fallback>
                <p:oleObj name="Equation" r:id="rId3" imgW="1371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457" y="1647526"/>
                        <a:ext cx="3216232" cy="9225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17009"/>
              </p:ext>
            </p:extLst>
          </p:nvPr>
        </p:nvGraphicFramePr>
        <p:xfrm>
          <a:off x="577850" y="2943225"/>
          <a:ext cx="2382838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5" imgW="1015920" imgH="393480" progId="Equation.DSMT4">
                  <p:embed/>
                </p:oleObj>
              </mc:Choice>
              <mc:Fallback>
                <p:oleObj name="Equation" r:id="rId5" imgW="1015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2943225"/>
                        <a:ext cx="2382838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95019"/>
              </p:ext>
            </p:extLst>
          </p:nvPr>
        </p:nvGraphicFramePr>
        <p:xfrm>
          <a:off x="2856548" y="2942590"/>
          <a:ext cx="226218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7" imgW="965160" imgH="444240" progId="Equation.DSMT4">
                  <p:embed/>
                </p:oleObj>
              </mc:Choice>
              <mc:Fallback>
                <p:oleObj name="Equation" r:id="rId7" imgW="9651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548" y="2942590"/>
                        <a:ext cx="2262188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166503"/>
              </p:ext>
            </p:extLst>
          </p:nvPr>
        </p:nvGraphicFramePr>
        <p:xfrm>
          <a:off x="4965700" y="2943225"/>
          <a:ext cx="273843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9" imgW="1168200" imgH="444240" progId="Equation.DSMT4">
                  <p:embed/>
                </p:oleObj>
              </mc:Choice>
              <mc:Fallback>
                <p:oleObj name="Equation" r:id="rId9" imgW="11682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2943225"/>
                        <a:ext cx="2738438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502942"/>
              </p:ext>
            </p:extLst>
          </p:nvPr>
        </p:nvGraphicFramePr>
        <p:xfrm>
          <a:off x="558800" y="4237452"/>
          <a:ext cx="45259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11" imgW="1955520" imgH="203040" progId="Equation.DSMT4">
                  <p:embed/>
                </p:oleObj>
              </mc:Choice>
              <mc:Fallback>
                <p:oleObj name="Equation" r:id="rId11" imgW="1955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4237452"/>
                        <a:ext cx="452596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025692"/>
              </p:ext>
            </p:extLst>
          </p:nvPr>
        </p:nvGraphicFramePr>
        <p:xfrm>
          <a:off x="682625" y="4867275"/>
          <a:ext cx="2500313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13" imgW="1066680" imgH="761760" progId="Equation.DSMT4">
                  <p:embed/>
                </p:oleObj>
              </mc:Choice>
              <mc:Fallback>
                <p:oleObj name="Equation" r:id="rId13" imgW="10666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867275"/>
                        <a:ext cx="2500313" cy="178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612011"/>
              </p:ext>
            </p:extLst>
          </p:nvPr>
        </p:nvGraphicFramePr>
        <p:xfrm>
          <a:off x="4791075" y="1879600"/>
          <a:ext cx="34448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15" imgW="1485720" imgH="469800" progId="Equation.DSMT4">
                  <p:embed/>
                </p:oleObj>
              </mc:Choice>
              <mc:Fallback>
                <p:oleObj name="Equation" r:id="rId15" imgW="14857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1879600"/>
                        <a:ext cx="3444875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971623"/>
              </p:ext>
            </p:extLst>
          </p:nvPr>
        </p:nvGraphicFramePr>
        <p:xfrm>
          <a:off x="4250532" y="5764571"/>
          <a:ext cx="22621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17" imgW="965160" imgH="393480" progId="Equation.DSMT4">
                  <p:embed/>
                </p:oleObj>
              </mc:Choice>
              <mc:Fallback>
                <p:oleObj name="Equation" r:id="rId17" imgW="965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532" y="5764571"/>
                        <a:ext cx="2262187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979052"/>
              </p:ext>
            </p:extLst>
          </p:nvPr>
        </p:nvGraphicFramePr>
        <p:xfrm>
          <a:off x="4168775" y="4872038"/>
          <a:ext cx="104140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19" imgW="444240" imgH="393480" progId="Equation.DSMT4">
                  <p:embed/>
                </p:oleObj>
              </mc:Choice>
              <mc:Fallback>
                <p:oleObj name="Equation" r:id="rId19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4872038"/>
                        <a:ext cx="1041400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363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Operations with Power Series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7238" cy="5065713"/>
          </a:xfrm>
        </p:spPr>
        <p:txBody>
          <a:bodyPr/>
          <a:lstStyle/>
          <a:p>
            <a:r>
              <a:rPr lang="en-US" smtClean="0"/>
              <a:t>Note the following rules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17389"/>
              </p:ext>
            </p:extLst>
          </p:nvPr>
        </p:nvGraphicFramePr>
        <p:xfrm>
          <a:off x="1430338" y="2295525"/>
          <a:ext cx="5972175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2603160" imgH="1574640" progId="Equation.DSMT4">
                  <p:embed/>
                </p:oleObj>
              </mc:Choice>
              <mc:Fallback>
                <p:oleObj name="Equation" r:id="rId3" imgW="2603160" imgH="1574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2295525"/>
                        <a:ext cx="5972175" cy="361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3254"/>
          </a:xfrm>
        </p:spPr>
        <p:txBody>
          <a:bodyPr/>
          <a:lstStyle/>
          <a:p>
            <a:r>
              <a:rPr lang="en-US" dirty="0" smtClean="0"/>
              <a:t>Using Geometric to write other  Power Series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66584" y="980304"/>
            <a:ext cx="8377238" cy="5685610"/>
          </a:xfrm>
        </p:spPr>
        <p:txBody>
          <a:bodyPr/>
          <a:lstStyle/>
          <a:p>
            <a:r>
              <a:rPr lang="en-US" sz="2600" dirty="0" smtClean="0"/>
              <a:t>Consider a function which can be broken into two using partial fractions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Now determine two geometric power series which are added to give us a series for the original function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85482" y="1817473"/>
          <a:ext cx="3868636" cy="810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2120900" imgH="444500" progId="Equation.DSMT4">
                  <p:embed/>
                </p:oleObj>
              </mc:Choice>
              <mc:Fallback>
                <p:oleObj name="Equation" r:id="rId3" imgW="2120900" imgH="4445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482" y="1817473"/>
                        <a:ext cx="3868636" cy="8103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 l="-39" t="204" r="53559" b="69704"/>
          <a:stretch>
            <a:fillRect/>
          </a:stretch>
        </p:blipFill>
        <p:spPr bwMode="auto">
          <a:xfrm>
            <a:off x="486033" y="3772930"/>
            <a:ext cx="4110681" cy="741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 l="17705" t="61558" r="15975" b="4338"/>
          <a:stretch>
            <a:fillRect/>
          </a:stretch>
        </p:blipFill>
        <p:spPr bwMode="auto">
          <a:xfrm>
            <a:off x="477796" y="5239265"/>
            <a:ext cx="5865339" cy="840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 l="43087" t="30630" r="652" b="38944"/>
          <a:stretch>
            <a:fillRect/>
          </a:stretch>
        </p:blipFill>
        <p:spPr bwMode="auto">
          <a:xfrm>
            <a:off x="2751438" y="4530810"/>
            <a:ext cx="4975654" cy="749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 l="46022" t="371" r="23240" b="69537"/>
          <a:stretch>
            <a:fillRect/>
          </a:stretch>
        </p:blipFill>
        <p:spPr bwMode="auto">
          <a:xfrm>
            <a:off x="4588477" y="3772929"/>
            <a:ext cx="2718486" cy="741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 l="17845" t="32636" r="56540" b="36938"/>
          <a:stretch>
            <a:fillRect/>
          </a:stretch>
        </p:blipFill>
        <p:spPr bwMode="auto">
          <a:xfrm>
            <a:off x="486033" y="4530811"/>
            <a:ext cx="2265406" cy="7496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1" name="Straight Connector 10"/>
          <p:cNvCxnSpPr/>
          <p:nvPr/>
        </p:nvCxnSpPr>
        <p:spPr bwMode="auto">
          <a:xfrm>
            <a:off x="3805880" y="5618206"/>
            <a:ext cx="9885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eaLnBrk="1" hangingPunct="1"/>
            <a:r>
              <a:rPr lang="en-US" sz="3200" dirty="0" smtClean="0"/>
              <a:t>Another Example</a:t>
            </a:r>
            <a:endParaRPr lang="ru-RU" sz="3200" i="1" dirty="0" smtClean="0">
              <a:cs typeface="Arial" charset="0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8" charset="2"/>
              <a:buNone/>
            </a:pPr>
            <a:r>
              <a:rPr lang="en-US" sz="2400" dirty="0" smtClean="0"/>
              <a:t>Find a power series for</a:t>
            </a:r>
            <a:r>
              <a:rPr lang="en-US" sz="2400" i="1" dirty="0" smtClean="0">
                <a:solidFill>
                  <a:schemeClr val="tx2"/>
                </a:solidFill>
                <a:cs typeface="Arial" charset="0"/>
              </a:rPr>
              <a:t> 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sz="2400" i="1" dirty="0" smtClean="0">
              <a:solidFill>
                <a:schemeClr val="tx2"/>
              </a:solidFill>
              <a:cs typeface="Arial" charset="0"/>
            </a:endParaRPr>
          </a:p>
          <a:p>
            <a:pPr marL="0" indent="0" eaLnBrk="1" hangingPunct="1">
              <a:buFont typeface="Wingdings" pitchFamily="28" charset="2"/>
              <a:buNone/>
            </a:pPr>
            <a:endParaRPr lang="en-US" sz="2400" i="1" dirty="0" smtClean="0">
              <a:solidFill>
                <a:schemeClr val="tx2"/>
              </a:solidFill>
              <a:cs typeface="Arial" charset="0"/>
            </a:endParaRPr>
          </a:p>
          <a:p>
            <a:pPr marL="0" indent="0" eaLnBrk="1" hangingPunct="1">
              <a:buFont typeface="Wingdings" pitchFamily="28" charset="2"/>
              <a:buNone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centered at 0.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sz="2400" i="1" dirty="0" smtClean="0">
              <a:solidFill>
                <a:schemeClr val="tx2"/>
              </a:solidFill>
              <a:cs typeface="Arial" charset="0"/>
            </a:endParaRPr>
          </a:p>
          <a:p>
            <a:pPr marL="0" indent="0" eaLnBrk="1" hangingPunct="1">
              <a:buFont typeface="Wingdings" pitchFamily="28" charset="2"/>
              <a:buNone/>
            </a:pPr>
            <a:r>
              <a:rPr lang="en-US" sz="2400" dirty="0" smtClean="0">
                <a:solidFill>
                  <a:srgbClr val="0073AE"/>
                </a:solidFill>
              </a:rPr>
              <a:t>Solution:</a:t>
            </a:r>
          </a:p>
          <a:p>
            <a:pPr marL="0" indent="0" eaLnBrk="1" hangingPunct="1">
              <a:buFont typeface="Wingdings" pitchFamily="28" charset="2"/>
              <a:buNone/>
            </a:pPr>
            <a:r>
              <a:rPr lang="en-US" sz="2400" dirty="0" smtClean="0"/>
              <a:t>Using partial fractions, you can write</a:t>
            </a:r>
            <a:r>
              <a:rPr lang="en-US" sz="2400" dirty="0" smtClean="0">
                <a:solidFill>
                  <a:srgbClr val="0073AE"/>
                </a:solidFill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cs typeface="Arial" charset="0"/>
              </a:rPr>
              <a:t>f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(</a:t>
            </a:r>
            <a:r>
              <a:rPr lang="en-US" sz="2400" i="1" dirty="0" smtClean="0">
                <a:solidFill>
                  <a:schemeClr val="tx2"/>
                </a:solidFill>
                <a:cs typeface="Arial" charset="0"/>
              </a:rPr>
              <a:t>x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) </a:t>
            </a:r>
            <a:r>
              <a:rPr lang="en-US" sz="2400" dirty="0" smtClean="0"/>
              <a:t>as</a:t>
            </a:r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495800"/>
            <a:ext cx="3757613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21336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611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sson3.1The Derivative and theTangentLine">
  <a:themeElements>
    <a:clrScheme name="Lesson3.1The Derivative and theTangentLin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5F5F5F"/>
      </a:folHlink>
    </a:clrScheme>
    <a:fontScheme name="Lesson3.1The Derivative and theTangentLi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sson3.1The Derivative and theTangent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.1The Derivative and theTangentLi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.1The Derivative and theTangentLi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.1The Derivative and theTangentLi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.1The Derivative and theTangentLi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.1The Derivative and theTangentLi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sson3.1The Derivative and theTangentLi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sson3.1The Derivative and theTangentLi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sson3.1The Derivative and theTangentLi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sson3.1The Derivative and theTangentLi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sson3.1The Derivative and theTangentLi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sson3.1The Derivative and theTangentLi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sson3.1The Derivative and theTangentLin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.1The Derivative and theTangentLin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ppt337.tmp</Template>
  <TotalTime>4401</TotalTime>
  <Words>495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Wingdings</vt:lpstr>
      <vt:lpstr>Lesson3.1The Derivative and theTangentLine</vt:lpstr>
      <vt:lpstr>Equation</vt:lpstr>
      <vt:lpstr>MathType 6.0 Equation</vt:lpstr>
      <vt:lpstr>Representation of Functions  by Power Series</vt:lpstr>
      <vt:lpstr>Geometric Power Series</vt:lpstr>
      <vt:lpstr>Geometric Power Series</vt:lpstr>
      <vt:lpstr>Geometric Power Series</vt:lpstr>
      <vt:lpstr>Geometric Power Series</vt:lpstr>
      <vt:lpstr>Last one</vt:lpstr>
      <vt:lpstr>Operations with Power Series</vt:lpstr>
      <vt:lpstr>Using Geometric to write other  Power Series</vt:lpstr>
      <vt:lpstr>Another Example</vt:lpstr>
      <vt:lpstr> Example 3 – Solution </vt:lpstr>
      <vt:lpstr>Assignment</vt:lpstr>
      <vt:lpstr>Sum and Difference of power series</vt:lpstr>
      <vt:lpstr>Product of power series</vt:lpstr>
      <vt:lpstr>Try Another</vt:lpstr>
    </vt:vector>
  </TitlesOfParts>
  <Company>LeTourneau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 of Functions  by Power Series</dc:title>
  <dc:creator>SteveArmstrong</dc:creator>
  <cp:lastModifiedBy>Qayumi, Enayat</cp:lastModifiedBy>
  <cp:revision>33</cp:revision>
  <dcterms:created xsi:type="dcterms:W3CDTF">2008-04-10T18:00:09Z</dcterms:created>
  <dcterms:modified xsi:type="dcterms:W3CDTF">2016-03-16T21:34:30Z</dcterms:modified>
</cp:coreProperties>
</file>