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3" r:id="rId4"/>
    <p:sldId id="259" r:id="rId5"/>
    <p:sldId id="275" r:id="rId6"/>
    <p:sldId id="271" r:id="rId7"/>
    <p:sldId id="261" r:id="rId8"/>
    <p:sldId id="272" r:id="rId9"/>
    <p:sldId id="263" r:id="rId10"/>
    <p:sldId id="262" r:id="rId11"/>
    <p:sldId id="264" r:id="rId12"/>
    <p:sldId id="265" r:id="rId13"/>
    <p:sldId id="26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6BB2-0619-4132-9BFF-E97C7AF60F3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9B6D-43C1-4C5C-8DF4-F291AA840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6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C839-AE9E-40C2-9BD2-B7B6F2356BC6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8C24-BC1F-4A0E-83F1-A289C58C0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image" Target="../media/image54.w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60.png"/><Relationship Id="rId9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2"/>
          <a:stretch>
            <a:fillRect/>
          </a:stretch>
        </p:blipFill>
        <p:spPr>
          <a:xfrm>
            <a:off x="0" y="0"/>
            <a:ext cx="9144000" cy="7040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Trebuchet MS" pitchFamily="34" charset="0"/>
              </a:rPr>
              <a:t>Section </a:t>
            </a:r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8.8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Power Series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50938" y="2017"/>
                <a:ext cx="1965923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38" y="2017"/>
                <a:ext cx="1965923" cy="109934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850" y="1452856"/>
                <a:ext cx="3132781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0" y="1452856"/>
                <a:ext cx="3132781" cy="11835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29215" y="1648968"/>
                <a:ext cx="153202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15" y="1648968"/>
                <a:ext cx="1532022" cy="79130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8400" y="1813788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813788"/>
                <a:ext cx="738215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4800600"/>
                <a:ext cx="8458200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This series is convergent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∞,∞)</m:t>
                    </m:r>
                  </m:oMath>
                </a14:m>
                <a:r>
                  <a:rPr lang="en-US" sz="2400" dirty="0" smtClean="0"/>
                  <a:t> by the Root Test.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4582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9091" b="-272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1850" y="136189"/>
            <a:ext cx="342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Find the radius of Convergence.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88275"/>
              </p:ext>
            </p:extLst>
          </p:nvPr>
        </p:nvGraphicFramePr>
        <p:xfrm>
          <a:off x="4761237" y="1626091"/>
          <a:ext cx="14573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237" y="1626091"/>
                        <a:ext cx="14573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18486"/>
              </p:ext>
            </p:extLst>
          </p:nvPr>
        </p:nvGraphicFramePr>
        <p:xfrm>
          <a:off x="1014440" y="2971800"/>
          <a:ext cx="59721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10" imgW="2654280" imgH="431640" progId="Equation.DSMT4">
                  <p:embed/>
                </p:oleObj>
              </mc:Choice>
              <mc:Fallback>
                <p:oleObj name="Equation" r:id="rId10" imgW="265428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40" y="2971800"/>
                        <a:ext cx="59721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29690"/>
              </p:ext>
            </p:extLst>
          </p:nvPr>
        </p:nvGraphicFramePr>
        <p:xfrm>
          <a:off x="1704404" y="5638800"/>
          <a:ext cx="4743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12" imgW="2108160" imgH="203040" progId="Equation.DSMT4">
                  <p:embed/>
                </p:oleObj>
              </mc:Choice>
              <mc:Fallback>
                <p:oleObj name="Equation" r:id="rId12" imgW="21081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404" y="5638800"/>
                        <a:ext cx="47434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6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94" y="4412057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07" y="3954857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9155" y="48125"/>
                <a:ext cx="1595245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155" y="48125"/>
                <a:ext cx="1595245" cy="109934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9347" y="1219200"/>
                <a:ext cx="2116220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47" y="1219200"/>
                <a:ext cx="2116220" cy="11835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5567" y="1371600"/>
                <a:ext cx="2490682" cy="836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deg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67" y="1371600"/>
                <a:ext cx="2490682" cy="83625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267200" y="990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8200" y="68580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85800"/>
                <a:ext cx="423514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90521" y="1419224"/>
                <a:ext cx="153202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21" y="1419224"/>
                <a:ext cx="1532022" cy="79367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3200" y="1447800"/>
                <a:ext cx="150836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447800"/>
                <a:ext cx="1508362" cy="793679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9431" y="2362200"/>
                <a:ext cx="6013569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Convergence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&lt;10  </m:t>
                    </m:r>
                    <m:r>
                      <a:rPr lang="en-US" sz="2400" b="0" i="1" smtClean="0">
                        <a:latin typeface="Cambria Math"/>
                      </a:rPr>
                      <m:t>𝑜𝑟</m:t>
                    </m:r>
                    <m:r>
                      <a:rPr lang="en-US" sz="2400" b="0" i="1" smtClean="0">
                        <a:latin typeface="Cambria Math"/>
                      </a:rPr>
                      <m:t>  −10&lt;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&lt;10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431" y="2362200"/>
                <a:ext cx="6013569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52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4801" y="30480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Now check the 2 endpoints.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3635" y="3805237"/>
                <a:ext cx="5092765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=10;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35" y="3805237"/>
                <a:ext cx="5092765" cy="109934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9089" y="5029200"/>
                <a:ext cx="5876224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=−10;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9" y="5029200"/>
                <a:ext cx="5876224" cy="109934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71632" y="4114800"/>
            <a:ext cx="23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; very divergent!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19776" y="5340407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; also divergent by nth Term Test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9776" y="3581060"/>
                <a:ext cx="2854385" cy="83099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This series converges for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(−10, 10)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6" y="3581060"/>
                <a:ext cx="2854385" cy="83099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2128" t="-5036" r="-3830" b="-143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1850" y="136189"/>
            <a:ext cx="304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Find the radius of Convergence.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07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76" y="14634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73967"/>
                <a:ext cx="2102692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+16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3967"/>
                <a:ext cx="2102692" cy="109934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75" y="1298742"/>
                <a:ext cx="2374689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−1|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+16</m:t>
                                  </m:r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" y="1298742"/>
                <a:ext cx="2374689" cy="11835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1996" y="1316783"/>
                <a:ext cx="2689391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|2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−1|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96" y="1316783"/>
                <a:ext cx="2689391" cy="11835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76800" y="1506234"/>
                <a:ext cx="2237920" cy="869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|2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−1|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deg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506234"/>
                <a:ext cx="2237920" cy="86998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30509" y="1710392"/>
                <a:ext cx="22134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9" y="1710392"/>
                <a:ext cx="2213491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4746" y="2503438"/>
                <a:ext cx="2504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−1&lt;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746" y="2503438"/>
                <a:ext cx="2504916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05600" y="2974925"/>
                <a:ext cx="1739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&lt;2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974925"/>
                <a:ext cx="1739707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38937" y="3448645"/>
                <a:ext cx="15697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937" y="3448645"/>
                <a:ext cx="1569789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2734270"/>
            <a:ext cx="2819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the endpoints.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1187" y="4572000"/>
                <a:ext cx="7917360" cy="1099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(1)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+16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compares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to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convergent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series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7" y="4572000"/>
                <a:ext cx="7917360" cy="109934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1187" y="3470475"/>
                <a:ext cx="5714128" cy="1099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+16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by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7" y="3470475"/>
                <a:ext cx="5714128" cy="109934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5715000"/>
                <a:ext cx="7775325" cy="83099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interval of convergence for this series converges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15000"/>
                <a:ext cx="7775325" cy="830997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1175" t="-507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126122"/>
                <a:ext cx="5334000" cy="120032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   In this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has been replaced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400" dirty="0" smtClean="0"/>
                  <a:t>, so the center of the symmetric interval would be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=1/2.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26122"/>
                <a:ext cx="5334000" cy="1200329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Susan\AppData\Local\Microsoft\Windows\Temporary Internet Files\Content.IE5\5RTJZZMF\MC900389954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5915"/>
            <a:ext cx="435971" cy="4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29040" y="6130498"/>
            <a:ext cx="447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radius of convergence is 1/2.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8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74" y="156264"/>
            <a:ext cx="157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93017"/>
                <a:ext cx="2179571" cy="1125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3017"/>
                <a:ext cx="2179571" cy="112537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7332" y="1371600"/>
                <a:ext cx="2512483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32" y="1371600"/>
                <a:ext cx="2512483" cy="11835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29799" y="1546647"/>
                <a:ext cx="2022541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99" y="1546647"/>
                <a:ext cx="2022541" cy="8334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53200" y="1826389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826389"/>
                <a:ext cx="648639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21060" y="2446850"/>
                <a:ext cx="2485104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−1&lt;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60" y="2446850"/>
                <a:ext cx="2485104" cy="83343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21060" y="3273287"/>
                <a:ext cx="24851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−5&lt;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60" y="3273287"/>
                <a:ext cx="2485104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87557" y="3754002"/>
                <a:ext cx="1863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57" y="3754002"/>
                <a:ext cx="1863652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00800" y="3734952"/>
                <a:ext cx="2142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−2&lt;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734952"/>
                <a:ext cx="2142574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1281" y="4419600"/>
                <a:ext cx="8202502" cy="109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=±2;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diverges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by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nth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term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test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1" y="4419600"/>
                <a:ext cx="8202502" cy="109966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6358" y="3779272"/>
            <a:ext cx="293264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 the endpoints.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0200" y="5715000"/>
                <a:ext cx="6030528" cy="46166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 interval of convergence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−2, 2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15000"/>
                <a:ext cx="6030528" cy="46166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9091" b="-2727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53024" y="1552576"/>
                <a:ext cx="1411165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4" y="1552576"/>
                <a:ext cx="1411165" cy="833433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4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623 #’s 1-33 odd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2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 the following series in Sigma Notation starting at n = 0</a:t>
            </a:r>
            <a:endParaRPr lang="en-US" dirty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63538" y="1600200"/>
          <a:ext cx="4467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3" imgW="2412720" imgH="419040" progId="Equation.DSMT4">
                  <p:embed/>
                </p:oleObj>
              </mc:Choice>
              <mc:Fallback>
                <p:oleObj name="Equation" r:id="rId3" imgW="24127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600200"/>
                        <a:ext cx="44672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63538" y="2667000"/>
          <a:ext cx="446722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5" imgW="2412720" imgH="634680" progId="Equation.DSMT4">
                  <p:embed/>
                </p:oleObj>
              </mc:Choice>
              <mc:Fallback>
                <p:oleObj name="Equation" r:id="rId5" imgW="2412720" imgH="634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667000"/>
                        <a:ext cx="4467225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924800" y="457200"/>
          <a:ext cx="846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7" imgW="457200" imgH="482400" progId="Equation.DSMT4">
                  <p:embed/>
                </p:oleObj>
              </mc:Choice>
              <mc:Fallback>
                <p:oleObj name="Equation" r:id="rId7" imgW="4572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84613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33400" y="4191000"/>
          <a:ext cx="11049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9" imgW="596880" imgH="457200" progId="Equation.DSMT4">
                  <p:embed/>
                </p:oleObj>
              </mc:Choice>
              <mc:Fallback>
                <p:oleObj name="Equation" r:id="rId9" imgW="59688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10490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885950" y="4221163"/>
          <a:ext cx="15986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11" imgW="863280" imgH="507960" progId="Equation.DSMT4">
                  <p:embed/>
                </p:oleObj>
              </mc:Choice>
              <mc:Fallback>
                <p:oleObj name="Equation" r:id="rId11" imgW="86328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221163"/>
                        <a:ext cx="159861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3733800" y="4191000"/>
          <a:ext cx="22082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13" imgW="1193760" imgH="507960" progId="Equation.DSMT4">
                  <p:embed/>
                </p:oleObj>
              </mc:Choice>
              <mc:Fallback>
                <p:oleObj name="Equation" r:id="rId13" imgW="119376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0"/>
                        <a:ext cx="2208213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0" y="5410200"/>
          <a:ext cx="8997951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15" imgW="4863960" imgH="507960" progId="Equation.DSMT4">
                  <p:embed/>
                </p:oleObj>
              </mc:Choice>
              <mc:Fallback>
                <p:oleObj name="Equation" r:id="rId15" imgW="486396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0200"/>
                        <a:ext cx="8997951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Power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all the prior sections we’ve only looked at series with numbers (n) in them.  Now our series will also have variables (x) in them.  </a:t>
            </a:r>
          </a:p>
          <a:p>
            <a:r>
              <a:rPr lang="en-US" dirty="0" smtClean="0"/>
              <a:t>This will not change how things work however.   Everything that we know about series still holds.</a:t>
            </a:r>
          </a:p>
          <a:p>
            <a:r>
              <a:rPr lang="en-US" dirty="0" smtClean="0"/>
              <a:t>In power series convergence is still a major question that we’ll be dealing with.  </a:t>
            </a:r>
          </a:p>
          <a:p>
            <a:r>
              <a:rPr lang="en-US" dirty="0" smtClean="0"/>
              <a:t>The difference is that the convergence of the series will now depend upon the values of </a:t>
            </a:r>
            <a:r>
              <a:rPr lang="en-US" i="1" dirty="0" smtClean="0"/>
              <a:t>x</a:t>
            </a:r>
            <a:r>
              <a:rPr lang="en-US" dirty="0" smtClean="0"/>
              <a:t> that we put into the series.  </a:t>
            </a:r>
          </a:p>
          <a:p>
            <a:r>
              <a:rPr lang="en-US" dirty="0" smtClean="0"/>
              <a:t>A power series may converge for some values of </a:t>
            </a:r>
            <a:r>
              <a:rPr lang="en-US" i="1" dirty="0" smtClean="0"/>
              <a:t>x</a:t>
            </a:r>
            <a:r>
              <a:rPr lang="en-US" dirty="0" smtClean="0"/>
              <a:t> and not for other values of 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943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Power Series</a:t>
            </a: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1143000"/>
          <a:ext cx="1143000" cy="100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507780" imgH="444307" progId="Equation.DSMT4">
                  <p:embed/>
                </p:oleObj>
              </mc:Choice>
              <mc:Fallback>
                <p:oleObj name="Equation" r:id="rId3" imgW="507780" imgH="444307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1143000" cy="1000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76600" y="1295400"/>
          <a:ext cx="42862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1905000" imgH="241300" progId="Equation.DSMT4">
                  <p:embed/>
                </p:oleObj>
              </mc:Choice>
              <mc:Fallback>
                <p:oleObj name="Equation" r:id="rId5" imgW="1905000" imgH="2413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95400"/>
                        <a:ext cx="42862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19400" y="2209800"/>
          <a:ext cx="424542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7" imgW="1651000" imgH="177800" progId="Equation.DSMT4">
                  <p:embed/>
                </p:oleObj>
              </mc:Choice>
              <mc:Fallback>
                <p:oleObj name="Equation" r:id="rId7" imgW="1651000" imgH="177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4245429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429000"/>
            <a:ext cx="8534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" y="3505200"/>
          <a:ext cx="1914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9" imgW="850531" imgH="444307" progId="Equation.DSMT4">
                  <p:embed/>
                </p:oleObj>
              </mc:Choice>
              <mc:Fallback>
                <p:oleObj name="Equation" r:id="rId9" imgW="850531" imgH="444307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1914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3657600"/>
          <a:ext cx="66579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1" imgW="2959100" imgH="279400" progId="Equation.DSMT4">
                  <p:embed/>
                </p:oleObj>
              </mc:Choice>
              <mc:Fallback>
                <p:oleObj name="Equation" r:id="rId11" imgW="2959100" imgH="2794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57600"/>
                        <a:ext cx="66579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066800" y="4572000"/>
          <a:ext cx="77057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3" imgW="2997200" imgH="203200" progId="Equation.DSMT4">
                  <p:embed/>
                </p:oleObj>
              </mc:Choice>
              <mc:Fallback>
                <p:oleObj name="Equation" r:id="rId13" imgW="2997200" imgH="203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77057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 the power series for the following with starting index at n = 0</a:t>
            </a:r>
            <a:endParaRPr lang="en-US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8001000" y="228600"/>
          <a:ext cx="8461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3" imgW="457200" imgH="482400" progId="Equation.DSMT4">
                  <p:embed/>
                </p:oleObj>
              </mc:Choice>
              <mc:Fallback>
                <p:oleObj name="Equation" r:id="rId3" imgW="4572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8600"/>
                        <a:ext cx="84613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152400" y="1524000"/>
          <a:ext cx="6172200" cy="85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5" imgW="2819160" imgH="393480" progId="Equation.DSMT4">
                  <p:embed/>
                </p:oleObj>
              </mc:Choice>
              <mc:Fallback>
                <p:oleObj name="Equation" r:id="rId5" imgW="281916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6172200" cy="857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6400800" y="1447800"/>
          <a:ext cx="2571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7" imgW="1143000" imgH="444240" progId="Equation.DSMT4">
                  <p:embed/>
                </p:oleObj>
              </mc:Choice>
              <mc:Fallback>
                <p:oleObj name="Equation" r:id="rId7" imgW="114300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257175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52400" y="2667000"/>
          <a:ext cx="6103579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9" imgW="2819160" imgH="457200" progId="Equation.DSMT4">
                  <p:embed/>
                </p:oleObj>
              </mc:Choice>
              <mc:Fallback>
                <p:oleObj name="Equation" r:id="rId9" imgW="2819160" imgH="457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6103579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13075"/>
              </p:ext>
            </p:extLst>
          </p:nvPr>
        </p:nvGraphicFramePr>
        <p:xfrm>
          <a:off x="6248400" y="2667000"/>
          <a:ext cx="2797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11" imgW="1244520" imgH="495000" progId="Equation.DSMT4">
                  <p:embed/>
                </p:oleObj>
              </mc:Choice>
              <mc:Fallback>
                <p:oleObj name="Equation" r:id="rId11" imgW="124452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667000"/>
                        <a:ext cx="2797175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152400" y="3810000"/>
          <a:ext cx="45593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13" imgW="2082600" imgH="393480" progId="Equation.DSMT4">
                  <p:embed/>
                </p:oleObj>
              </mc:Choice>
              <mc:Fallback>
                <p:oleObj name="Equation" r:id="rId13" imgW="208260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45593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800600" y="3810000"/>
          <a:ext cx="21637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15" imgW="965160" imgH="444240" progId="Equation.DSMT4">
                  <p:embed/>
                </p:oleObj>
              </mc:Choice>
              <mc:Fallback>
                <p:oleObj name="Equation" r:id="rId15" imgW="965160" imgH="444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16376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52400" y="5181600"/>
          <a:ext cx="37385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17" imgW="1726920" imgH="419040" progId="Equation.DSMT4">
                  <p:embed/>
                </p:oleObj>
              </mc:Choice>
              <mc:Fallback>
                <p:oleObj name="Equation" r:id="rId17" imgW="1726920" imgH="419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81600"/>
                        <a:ext cx="373856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910013" y="5029200"/>
          <a:ext cx="14255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19" imgW="634680" imgH="495000" progId="Equation.DSMT4">
                  <p:embed/>
                </p:oleObj>
              </mc:Choice>
              <mc:Fallback>
                <p:oleObj name="Equation" r:id="rId19" imgW="634680" imgH="495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5029200"/>
                        <a:ext cx="1425575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Power Series for Elementary Functions</a:t>
            </a:r>
            <a:endParaRPr lang="en-US" sz="3600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1143000"/>
          <a:ext cx="2286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" imgW="1015559" imgH="444307" progId="Equation.DSMT4">
                  <p:embed/>
                </p:oleObj>
              </mc:Choice>
              <mc:Fallback>
                <p:oleObj name="Equation" r:id="rId3" imgW="1015559" imgH="444307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22860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95600" y="1143000"/>
          <a:ext cx="6000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5" imgW="266469" imgH="393359" progId="Equation.DSMT4">
                  <p:embed/>
                </p:oleObj>
              </mc:Choice>
              <mc:Fallback>
                <p:oleObj name="Equation" r:id="rId5" imgW="266469" imgH="393359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43000"/>
                        <a:ext cx="6000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076825" y="1143000"/>
          <a:ext cx="18859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7" imgW="837836" imgH="444307" progId="Equation.DSMT4">
                  <p:embed/>
                </p:oleObj>
              </mc:Choice>
              <mc:Fallback>
                <p:oleObj name="Equation" r:id="rId7" imgW="837836" imgH="444307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143000"/>
                        <a:ext cx="18859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934200" y="1143000"/>
          <a:ext cx="10287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9" imgW="457002" imgH="393529" progId="Equation.DSMT4">
                  <p:embed/>
                </p:oleObj>
              </mc:Choice>
              <mc:Fallback>
                <p:oleObj name="Equation" r:id="rId9" imgW="457002" imgH="393529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0287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09600" y="2362200"/>
          <a:ext cx="25431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1" imgW="1129810" imgH="495085" progId="Equation.DSMT4">
                  <p:embed/>
                </p:oleObj>
              </mc:Choice>
              <mc:Fallback>
                <p:oleObj name="Equation" r:id="rId11" imgW="1129810" imgH="495085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2543175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124200" y="2743200"/>
          <a:ext cx="857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3" imgW="380670" imgH="177646" progId="Equation.DSMT4">
                  <p:embed/>
                </p:oleObj>
              </mc:Choice>
              <mc:Fallback>
                <p:oleObj name="Equation" r:id="rId13" imgW="380670" imgH="177646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43200"/>
                        <a:ext cx="8572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105400" y="2438400"/>
          <a:ext cx="11715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15" imgW="520474" imgH="495085" progId="Equation.DSMT4">
                  <p:embed/>
                </p:oleObj>
              </mc:Choice>
              <mc:Fallback>
                <p:oleObj name="Equation" r:id="rId15" imgW="520474" imgH="495085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38400"/>
                        <a:ext cx="1171575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324600" y="2819400"/>
          <a:ext cx="628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17" imgW="279279" imgH="203112" progId="Equation.DSMT4">
                  <p:embed/>
                </p:oleObj>
              </mc:Choice>
              <mc:Fallback>
                <p:oleObj name="Equation" r:id="rId17" imgW="279279" imgH="203112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6286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09600" y="3733800"/>
          <a:ext cx="2457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19" imgW="1091726" imgH="507780" progId="Equation.DSMT4">
                  <p:embed/>
                </p:oleObj>
              </mc:Choice>
              <mc:Fallback>
                <p:oleObj name="Equation" r:id="rId19" imgW="1091726" imgH="50778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24574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976563" y="4114800"/>
          <a:ext cx="1000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21" imgW="444114" imgH="177646" progId="Equation.DSMT4">
                  <p:embed/>
                </p:oleObj>
              </mc:Choice>
              <mc:Fallback>
                <p:oleObj name="Equation" r:id="rId21" imgW="444114" imgH="177646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4114800"/>
                        <a:ext cx="1000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5105400" y="3733800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23" imgW="914400" imgH="508000" progId="Equation.DSMT4">
                  <p:embed/>
                </p:oleObj>
              </mc:Choice>
              <mc:Fallback>
                <p:oleObj name="Equation" r:id="rId23" imgW="914400" imgH="508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733800"/>
                        <a:ext cx="2057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7162800" y="4191000"/>
          <a:ext cx="1057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25" imgW="469900" imgH="139700" progId="Equation.DSMT4">
                  <p:embed/>
                </p:oleObj>
              </mc:Choice>
              <mc:Fallback>
                <p:oleObj name="Equation" r:id="rId25" imgW="469900" imgH="1397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91000"/>
                        <a:ext cx="10572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609600" y="5181600"/>
          <a:ext cx="22574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27" imgW="1002865" imgH="495085" progId="Equation.DSMT4">
                  <p:embed/>
                </p:oleObj>
              </mc:Choice>
              <mc:Fallback>
                <p:oleObj name="Equation" r:id="rId27" imgW="1002865" imgH="495085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2257425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2819400" y="5562600"/>
          <a:ext cx="14287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29" imgW="634449" imgH="164957" progId="Equation.DSMT4">
                  <p:embed/>
                </p:oleObj>
              </mc:Choice>
              <mc:Fallback>
                <p:oleObj name="Equation" r:id="rId29" imgW="634449" imgH="164957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562600"/>
                        <a:ext cx="14287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7" name="Object 59"/>
          <p:cNvGraphicFramePr>
            <a:graphicFrameLocks noChangeAspect="1"/>
          </p:cNvGraphicFramePr>
          <p:nvPr/>
        </p:nvGraphicFramePr>
        <p:xfrm>
          <a:off x="4876800" y="5181600"/>
          <a:ext cx="401161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31" imgW="1790640" imgH="571320" progId="Equation.DSMT4">
                  <p:embed/>
                </p:oleObj>
              </mc:Choice>
              <mc:Fallback>
                <p:oleObj name="Equation" r:id="rId31" imgW="1790640" imgH="57132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4011612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457200"/>
                <a:ext cx="8305800" cy="38625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70C0"/>
                    </a:solidFill>
                  </a:rPr>
                  <a:t>Convergence of Power Series Theorem</a:t>
                </a:r>
              </a:p>
              <a:p>
                <a:pPr algn="ctr"/>
                <a:endParaRPr lang="en-US" sz="3600" dirty="0" smtClean="0"/>
              </a:p>
              <a:p>
                <a:pPr algn="ctr"/>
                <a:endParaRPr lang="en-US" sz="3600" dirty="0" smtClean="0"/>
              </a:p>
              <a:p>
                <a:pPr marL="914400" lvl="1" indent="-457200">
                  <a:buFontTx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The series converges absolutely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914400" lvl="1" indent="-457200">
                  <a:buFontTx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The series converges only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a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914400" lvl="1" indent="-457200">
                  <a:buFontTx/>
                  <a:buAutoNum type="arabicPeriod"/>
                </a:pPr>
                <a:r>
                  <a:rPr lang="en-US" sz="2400" dirty="0">
                    <a:solidFill>
                      <a:prstClr val="black"/>
                    </a:solidFill>
                  </a:rPr>
                  <a:t>The series converges on some symmetric interval,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prstClr val="black"/>
                    </a:solidFill>
                  </a:rPr>
                  <a:t>       such </a:t>
                </a:r>
                <a:r>
                  <a:rPr lang="en-US" sz="2400" dirty="0">
                    <a:solidFill>
                      <a:prstClr val="black"/>
                    </a:solidFill>
                  </a:rPr>
                  <a:t>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[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prstClr val="black"/>
                        </a:solidFill>
                        <a:latin typeface="Cambria Math"/>
                      </a:rPr>
                      <m:t>or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1" algn="ctr"/>
                <a:endParaRPr lang="en-US" sz="800" dirty="0" smtClean="0">
                  <a:solidFill>
                    <a:prstClr val="black"/>
                  </a:solidFill>
                </a:endParaRP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called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𝐫𝐚𝐝𝐢𝐮𝐬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convergence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.)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algn="ctr"/>
                <a:endParaRPr lang="en-US" sz="9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8305800" cy="38625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1143000"/>
                <a:ext cx="8173199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Given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Power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r>
                        <a:rPr lang="en-US" sz="2400" b="0" i="1" smtClean="0">
                          <a:latin typeface="Cambria Math"/>
                        </a:rPr>
                        <m:t>𝑐𝑒𝑛𝑡𝑒𝑟𝑒𝑑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𝑎𝑡</m:t>
                      </m:r>
                      <m:r>
                        <a:rPr lang="en-US" sz="2400" b="0" i="1" smtClean="0">
                          <a:latin typeface="Cambria Math"/>
                        </a:rPr>
                        <m:t> 0) 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either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173199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4648200"/>
            <a:ext cx="7010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two tests that we will use to find the interval of convergence are the </a:t>
            </a:r>
            <a:r>
              <a:rPr lang="en-US" sz="2400" b="1" dirty="0" smtClean="0"/>
              <a:t>Ratio and Root Tests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638800"/>
            <a:ext cx="7010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Every power series will converge at x = a, and may not converge for anything else.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53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94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Something we already know</a:t>
            </a:r>
            <a:endParaRPr lang="en-US" sz="3600" dirty="0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90800" y="1219200"/>
          <a:ext cx="1143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3" imgW="507780" imgH="444307" progId="Equation.DSMT4">
                  <p:embed/>
                </p:oleObj>
              </mc:Choice>
              <mc:Fallback>
                <p:oleObj name="Equation" r:id="rId3" imgW="507780" imgH="444307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11430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57200" y="2514600"/>
          <a:ext cx="762952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5" imgW="3390900" imgH="203200" progId="Equation.DSMT4">
                  <p:embed/>
                </p:oleObj>
              </mc:Choice>
              <mc:Fallback>
                <p:oleObj name="Equation" r:id="rId5" imgW="3390900" imgH="203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762952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114800" y="1524000"/>
          <a:ext cx="3086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7" imgW="1371600" imgH="177800" progId="Equation.DSMT4">
                  <p:embed/>
                </p:oleObj>
              </mc:Choice>
              <mc:Fallback>
                <p:oleObj name="Equation" r:id="rId7" imgW="1371600" imgH="1778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24000"/>
                        <a:ext cx="30861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895600" y="32004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9" imgW="621760" imgH="177646" progId="Equation.DSMT4">
                  <p:embed/>
                </p:oleObj>
              </mc:Choice>
              <mc:Fallback>
                <p:oleObj name="Equation" r:id="rId9" imgW="621760" imgH="177646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00400"/>
                        <a:ext cx="160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210175" y="3190874"/>
          <a:ext cx="1454944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11" imgW="596641" imgH="253890" progId="Equation.DSMT4">
                  <p:embed/>
                </p:oleObj>
              </mc:Choice>
              <mc:Fallback>
                <p:oleObj name="Equation" r:id="rId11" imgW="596641" imgH="25389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3190874"/>
                        <a:ext cx="1454944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462088" y="4038600"/>
          <a:ext cx="5772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13" imgW="2565400" imgH="203200" progId="Equation.DSMT4">
                  <p:embed/>
                </p:oleObj>
              </mc:Choice>
              <mc:Fallback>
                <p:oleObj name="Equation" r:id="rId13" imgW="2565400" imgH="2032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038600"/>
                        <a:ext cx="5772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257675" y="4814888"/>
          <a:ext cx="238491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15" imgW="88707" imgH="164742" progId="Equation.DSMT4">
                  <p:embed/>
                </p:oleObj>
              </mc:Choice>
              <mc:Fallback>
                <p:oleObj name="Equation" r:id="rId15" imgW="88707" imgH="16474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4814888"/>
                        <a:ext cx="238491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50" y="13618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Find the radius of Convergence.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297" y="2344364"/>
                <a:ext cx="2238754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7" y="2344364"/>
                <a:ext cx="2238754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86200" y="2018"/>
                <a:ext cx="1131655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018"/>
                <a:ext cx="1131655" cy="109934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1912550" y="1932355"/>
            <a:ext cx="346018" cy="6584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101358"/>
            <a:ext cx="8839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Since we are using a test that is only valid for positive series, we must put absolute value around any quantity that might be negative.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258568" y="2484796"/>
                <a:ext cx="1829603" cy="948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|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ad>
                                    <m:rad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g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568" y="2484796"/>
                <a:ext cx="1829603" cy="9487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1770541" y="3352800"/>
            <a:ext cx="1506059" cy="38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7986" y="3742752"/>
                <a:ext cx="1805110" cy="5857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→∞</m:t>
                          </m:r>
                        </m:lim>
                      </m:limLow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6" y="3742752"/>
                <a:ext cx="1805110" cy="58573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945886" y="2672603"/>
                <a:ext cx="1480726" cy="573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→∞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86" y="2672603"/>
                <a:ext cx="1480726" cy="573106"/>
              </a:xfrm>
              <a:prstGeom prst="rect">
                <a:avLst/>
              </a:prstGeom>
              <a:blipFill rotWithShape="1">
                <a:blip r:embed="rId7"/>
                <a:stretch>
                  <a:fillRect r="-823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965807" y="2590800"/>
                <a:ext cx="30435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b="0" i="1" dirty="0" smtClean="0">
                    <a:latin typeface="Cambria Math"/>
                  </a:rPr>
                  <a:t>Root Test to Converge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</a:rPr>
                        <m:t>=|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|&lt;1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807" y="2590800"/>
                <a:ext cx="304352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3206" t="-5882" r="-2204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80925" y="2027057"/>
                <a:ext cx="5769765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Convergence by the Root Test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(−1, 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25" y="2027057"/>
                <a:ext cx="5769765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58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7391400" y="2363754"/>
            <a:ext cx="352711" cy="64254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0400" y="3505200"/>
            <a:ext cx="565029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Since the Root Test fails if the limit equals 1, we test the endpoints separately.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1064" y="4439023"/>
                <a:ext cx="5103577" cy="1099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divergent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series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4" y="4439023"/>
                <a:ext cx="5103577" cy="109934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92024" y="5531342"/>
                <a:ext cx="6592189" cy="10993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=−1;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convergent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by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" y="5531342"/>
                <a:ext cx="6592189" cy="109934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19800" y="4572000"/>
                <a:ext cx="2743200" cy="120032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 interval of convergence for this series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[−1,1)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572000"/>
                <a:ext cx="2743200" cy="1200329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2434" t="-3518" r="-4425" b="-100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51914"/>
              </p:ext>
            </p:extLst>
          </p:nvPr>
        </p:nvGraphicFramePr>
        <p:xfrm>
          <a:off x="5304491" y="2673406"/>
          <a:ext cx="657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13" imgW="291960" imgH="253800" progId="Equation.DSMT4">
                  <p:embed/>
                </p:oleObj>
              </mc:Choice>
              <mc:Fallback>
                <p:oleObj name="Equation" r:id="rId13" imgW="291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491" y="2673406"/>
                        <a:ext cx="6572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7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7" grpId="0" animBg="1"/>
      <p:bldP spid="28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1016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MathType 6.0 Equation</vt:lpstr>
      <vt:lpstr>PowerPoint Presentation</vt:lpstr>
      <vt:lpstr>Write the following series in Sigma Notation starting at n = 0</vt:lpstr>
      <vt:lpstr>Power Series</vt:lpstr>
      <vt:lpstr>PowerPoint Presentation</vt:lpstr>
      <vt:lpstr>Write the power series for the following with starting index at n =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46</cp:revision>
  <dcterms:created xsi:type="dcterms:W3CDTF">2012-01-07T16:15:40Z</dcterms:created>
  <dcterms:modified xsi:type="dcterms:W3CDTF">2014-03-12T22:03:08Z</dcterms:modified>
</cp:coreProperties>
</file>