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70" r:id="rId5"/>
    <p:sldId id="271" r:id="rId6"/>
    <p:sldId id="272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777777"/>
    <a:srgbClr val="5F5F5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3" autoAdjust="0"/>
    <p:restoredTop sz="90929"/>
  </p:normalViewPr>
  <p:slideViewPr>
    <p:cSldViewPr>
      <p:cViewPr varScale="1">
        <p:scale>
          <a:sx n="57" d="100"/>
          <a:sy n="57" d="100"/>
        </p:scale>
        <p:origin x="143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ED97B-1D6F-4A48-BB2D-F5731C6FB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09034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81201-3407-4A7E-8E8B-296420471E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0497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7A529-B986-4CFA-BD7F-1E853B2C4B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4086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DC045-670E-4237-9B4B-BB59E26BED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61333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11595-6E23-4010-AA4E-F2A460CAE2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2684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8CB55-C960-49B9-A7CC-020BE216C8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6951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BB1EF-EFF8-4B6A-BBA6-16D137D6E2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69071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9298A-D71B-44FA-BC8D-A0352F70C4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9010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EEFAD-B6DE-4936-8B14-55E8442183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28587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244CF-4BA0-45E6-9C0C-3C2AE7B75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76930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3B1AD-419B-4AAE-AF95-03C7FE57D4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5049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</a:defRPr>
            </a:lvl1pPr>
          </a:lstStyle>
          <a:p>
            <a:fld id="{4A02E37C-51C8-462B-BE57-FCE51BAD22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7000" t="-8000" r="-9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62000" y="244475"/>
            <a:ext cx="7315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Power Series</a:t>
            </a:r>
          </a:p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8.8 Day 2</a:t>
            </a:r>
            <a:endParaRPr lang="en-US" sz="5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49473"/>
            <a:ext cx="7726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Properties of Functions Defined by Power Series</a:t>
            </a:r>
            <a:endParaRPr lang="en-US" b="1" dirty="0">
              <a:effectLst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180962"/>
              </p:ext>
            </p:extLst>
          </p:nvPr>
        </p:nvGraphicFramePr>
        <p:xfrm>
          <a:off x="1173126" y="914400"/>
          <a:ext cx="6624637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Equation" r:id="rId3" imgW="3073320" imgH="952200" progId="Equation.DSMT4">
                  <p:embed/>
                </p:oleObj>
              </mc:Choice>
              <mc:Fallback>
                <p:oleObj name="Equation" r:id="rId3" imgW="3073320" imgH="952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26" y="914400"/>
                        <a:ext cx="6624637" cy="205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353657"/>
              </p:ext>
            </p:extLst>
          </p:nvPr>
        </p:nvGraphicFramePr>
        <p:xfrm>
          <a:off x="533400" y="3200400"/>
          <a:ext cx="8110538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Equation" r:id="rId5" imgW="3733560" imgH="457200" progId="Equation.DSMT4">
                  <p:embed/>
                </p:oleObj>
              </mc:Choice>
              <mc:Fallback>
                <p:oleObj name="Equation" r:id="rId5" imgW="373356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00400"/>
                        <a:ext cx="8110538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729738"/>
              </p:ext>
            </p:extLst>
          </p:nvPr>
        </p:nvGraphicFramePr>
        <p:xfrm>
          <a:off x="2819400" y="4876800"/>
          <a:ext cx="286861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Equation" r:id="rId7" imgW="1320480" imgH="177480" progId="Equation.DSMT4">
                  <p:embed/>
                </p:oleObj>
              </mc:Choice>
              <mc:Fallback>
                <p:oleObj name="Equation" r:id="rId7" imgW="132048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876800"/>
                        <a:ext cx="2868612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25561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185925"/>
              </p:ext>
            </p:extLst>
          </p:nvPr>
        </p:nvGraphicFramePr>
        <p:xfrm>
          <a:off x="990600" y="152400"/>
          <a:ext cx="5830887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Equation" r:id="rId3" imgW="2705040" imgH="736560" progId="Equation.DSMT4">
                  <p:embed/>
                </p:oleObj>
              </mc:Choice>
              <mc:Fallback>
                <p:oleObj name="Equation" r:id="rId3" imgW="2705040" imgH="736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"/>
                        <a:ext cx="5830887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649010"/>
              </p:ext>
            </p:extLst>
          </p:nvPr>
        </p:nvGraphicFramePr>
        <p:xfrm>
          <a:off x="914400" y="2133600"/>
          <a:ext cx="66802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Equation" r:id="rId5" imgW="3098520" imgH="965160" progId="Equation.DSMT4">
                  <p:embed/>
                </p:oleObj>
              </mc:Choice>
              <mc:Fallback>
                <p:oleObj name="Equation" r:id="rId5" imgW="3098520" imgH="9651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133600"/>
                        <a:ext cx="668020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804691"/>
              </p:ext>
            </p:extLst>
          </p:nvPr>
        </p:nvGraphicFramePr>
        <p:xfrm>
          <a:off x="685800" y="4419600"/>
          <a:ext cx="681355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Equation" r:id="rId7" imgW="3136680" imgH="431640" progId="Equation.DSMT4">
                  <p:embed/>
                </p:oleObj>
              </mc:Choice>
              <mc:Fallback>
                <p:oleObj name="Equation" r:id="rId7" imgW="31366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419600"/>
                        <a:ext cx="6813550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243110"/>
              </p:ext>
            </p:extLst>
          </p:nvPr>
        </p:nvGraphicFramePr>
        <p:xfrm>
          <a:off x="623888" y="5638800"/>
          <a:ext cx="708977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Equation" r:id="rId9" imgW="3263760" imgH="431640" progId="Equation.DSMT4">
                  <p:embed/>
                </p:oleObj>
              </mc:Choice>
              <mc:Fallback>
                <p:oleObj name="Equation" r:id="rId9" imgW="326376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5638800"/>
                        <a:ext cx="7089775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65124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0" y="76200"/>
            <a:ext cx="197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Example</a:t>
            </a:r>
            <a:endParaRPr lang="en-US" b="1" dirty="0">
              <a:effectLst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589183"/>
              </p:ext>
            </p:extLst>
          </p:nvPr>
        </p:nvGraphicFramePr>
        <p:xfrm>
          <a:off x="1579563" y="306388"/>
          <a:ext cx="5475287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Equation" r:id="rId3" imgW="2539800" imgH="1117440" progId="Equation.DSMT4">
                  <p:embed/>
                </p:oleObj>
              </mc:Choice>
              <mc:Fallback>
                <p:oleObj name="Equation" r:id="rId3" imgW="2539800" imgH="1117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306388"/>
                        <a:ext cx="5475287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293080"/>
              </p:ext>
            </p:extLst>
          </p:nvPr>
        </p:nvGraphicFramePr>
        <p:xfrm>
          <a:off x="1828800" y="3200400"/>
          <a:ext cx="4927600" cy="285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Equation" r:id="rId5" imgW="2286000" imgH="1320480" progId="Equation.DSMT4">
                  <p:embed/>
                </p:oleObj>
              </mc:Choice>
              <mc:Fallback>
                <p:oleObj name="Equation" r:id="rId5" imgW="2286000" imgH="1320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200400"/>
                        <a:ext cx="4927600" cy="285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33839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For Intervals of convergence for  f(x),  f’(x) and the</a:t>
            </a:r>
          </a:p>
          <a:p>
            <a:endParaRPr lang="en-US" b="1" dirty="0">
              <a:effectLst/>
            </a:endParaRPr>
          </a:p>
          <a:p>
            <a:r>
              <a:rPr lang="en-US" b="1" dirty="0" smtClean="0">
                <a:effectLst/>
              </a:rPr>
              <a:t> integral of f(x), refer to example 8 on p. 622.</a:t>
            </a: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70695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762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HW: p. 623 #’s </a:t>
            </a:r>
            <a:r>
              <a:rPr lang="en-US" b="1" dirty="0" smtClean="0">
                <a:effectLst/>
              </a:rPr>
              <a:t>35-42, 47</a:t>
            </a: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43867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50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Default Design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Hanford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9.1</dc:title>
  <dc:subject>Power Series</dc:subject>
  <dc:creator>Gregory Kelly</dc:creator>
  <cp:lastModifiedBy>Qayumi, Enayat</cp:lastModifiedBy>
  <cp:revision>32</cp:revision>
  <dcterms:created xsi:type="dcterms:W3CDTF">2002-04-24T15:14:09Z</dcterms:created>
  <dcterms:modified xsi:type="dcterms:W3CDTF">2015-03-16T15:22:50Z</dcterms:modified>
</cp:coreProperties>
</file>