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10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C35D-0685-40C3-8D72-BE604329E56D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C8C4-1B4A-4DCE-BC78-78FFB8F596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C35D-0685-40C3-8D72-BE604329E56D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C8C4-1B4A-4DCE-BC78-78FFB8F596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C35D-0685-40C3-8D72-BE604329E56D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C8C4-1B4A-4DCE-BC78-78FFB8F596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C35D-0685-40C3-8D72-BE604329E56D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C8C4-1B4A-4DCE-BC78-78FFB8F596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C35D-0685-40C3-8D72-BE604329E56D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C8C4-1B4A-4DCE-BC78-78FFB8F596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C35D-0685-40C3-8D72-BE604329E56D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C8C4-1B4A-4DCE-BC78-78FFB8F596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C35D-0685-40C3-8D72-BE604329E56D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C8C4-1B4A-4DCE-BC78-78FFB8F596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C35D-0685-40C3-8D72-BE604329E56D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C8C4-1B4A-4DCE-BC78-78FFB8F596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C35D-0685-40C3-8D72-BE604329E56D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C8C4-1B4A-4DCE-BC78-78FFB8F596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C35D-0685-40C3-8D72-BE604329E56D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C8C4-1B4A-4DCE-BC78-78FFB8F596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C35D-0685-40C3-8D72-BE604329E56D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C8C4-1B4A-4DCE-BC78-78FFB8F596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BC35D-0685-40C3-8D72-BE604329E56D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9C8C4-1B4A-4DCE-BC78-78FFB8F596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Relationship Id="rId9" Type="http://schemas.openxmlformats.org/officeDocument/2006/relationships/image" Target="../media/image7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7.wmf"/><Relationship Id="rId5" Type="http://schemas.openxmlformats.org/officeDocument/2006/relationships/image" Target="../media/image56.png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55.png"/><Relationship Id="rId9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8137" y="2209800"/>
            <a:ext cx="3971925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200" y="76200"/>
            <a:ext cx="762000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If we stop evaluating a convergent positive series after adding n terms, the difference between the true infinite sum and our partial sum is called the error or remainder.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3637394" y="1371600"/>
                <a:ext cx="1925206" cy="46166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𝑆</m:t>
                      </m:r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394" y="1371600"/>
                <a:ext cx="1925206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790700" y="1905000"/>
            <a:ext cx="57150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 the case where all the terms are positive,</a:t>
            </a:r>
          </a:p>
          <a:p>
            <a:pPr algn="ctr"/>
            <a:r>
              <a:rPr lang="en-US" sz="2400" dirty="0" smtClean="0"/>
              <a:t>the error (or remainder) will be positive.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152400" y="4122003"/>
                <a:ext cx="8762999" cy="931665"/>
              </a:xfrm>
              <a:prstGeom prst="rect">
                <a:avLst/>
              </a:prstGeom>
              <a:solidFill>
                <a:srgbClr val="FFFFCC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Drawn as a lower sum, the partial sum stops at the last yellow box.</a:t>
                </a:r>
              </a:p>
              <a:p>
                <a:pPr algn="ctr"/>
                <a:r>
                  <a:rPr lang="en-US" sz="2400" dirty="0" smtClean="0"/>
                  <a:t>The error (shown in red) is less than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4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r>
                          <a:rPr lang="en-US" sz="2400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400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400" b="0" i="1" smtClean="0">
                        <a:latin typeface="Cambria Math"/>
                      </a:rPr>
                      <m:t>.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122003"/>
                <a:ext cx="8762999" cy="931665"/>
              </a:xfrm>
              <a:prstGeom prst="rect">
                <a:avLst/>
              </a:prstGeom>
              <a:blipFill rotWithShape="1">
                <a:blip r:embed="rId4"/>
                <a:stretch>
                  <a:fillRect t="-5229" b="-84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876800" y="2819400"/>
            <a:ext cx="4038599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Here’s a representation of the series (Riemann Sum) and it’s related integral for n large.</a:t>
            </a:r>
            <a:endParaRPr lang="en-US" sz="24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276600" y="31242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185" y="5382768"/>
            <a:ext cx="413385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4648200" y="5181600"/>
                <a:ext cx="4267199" cy="1300997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Shifted over, drawn as an upper sum, we see that the error is greater than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+1</m:t>
                        </m:r>
                      </m:sub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2400" dirty="0" smtClean="0"/>
                  <a:t/>
                </a:r>
                <a:endParaRPr lang="en-US" sz="24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181600"/>
                <a:ext cx="4267199" cy="1300997"/>
              </a:xfrm>
              <a:prstGeom prst="rect">
                <a:avLst/>
              </a:prstGeom>
              <a:blipFill rotWithShape="1">
                <a:blip r:embed="rId6"/>
                <a:stretch>
                  <a:fillRect l="-143" t="-3756" r="-2003" b="-6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 flipH="1">
            <a:off x="2514600" y="5486400"/>
            <a:ext cx="2133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1960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0" grpId="0" animBg="1"/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EX:  #4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2355728" y="76200"/>
                <a:ext cx="3518143" cy="7862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,   </m:t>
                      </m:r>
                      <m:r>
                        <a:rPr lang="en-US" sz="2400" b="0" i="1" smtClean="0">
                          <a:latin typeface="Cambria Math"/>
                        </a:rPr>
                        <m:t>𝑛</m:t>
                      </m:r>
                      <m:r>
                        <a:rPr lang="en-US" sz="24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5728" y="76200"/>
                <a:ext cx="3518143" cy="7862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381000" y="932663"/>
                <a:ext cx="8424679" cy="229518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=−(1−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(1−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en-US" sz="2400" dirty="0" smtClean="0"/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′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(1−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(1−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′</m:t>
                      </m:r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′′</m:t>
                      </m:r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6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(1−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6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(1−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′′</m:t>
                      </m:r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6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(4)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24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(1−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24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(1−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  <m:sSup>
                        <m:sSup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𝑓</m:t>
                          </m:r>
                        </m:e>
                        <m:sup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e>
                          </m:d>
                        </m:sup>
                      </m:sSup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4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932663"/>
                <a:ext cx="8424679" cy="229518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Rectangle 4"/>
              <p:cNvSpPr/>
              <p:nvPr/>
            </p:nvSpPr>
            <p:spPr>
              <a:xfrm>
                <a:off x="152400" y="3302908"/>
                <a:ext cx="8763000" cy="85953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′′′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e>
                              </m:d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302908"/>
                <a:ext cx="8763000" cy="8595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Rectangle 5"/>
              <p:cNvSpPr/>
              <p:nvPr/>
            </p:nvSpPr>
            <p:spPr>
              <a:xfrm>
                <a:off x="164592" y="4191000"/>
                <a:ext cx="8750808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24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92" y="4191000"/>
                <a:ext cx="8750808" cy="7861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Rectangle 7"/>
              <p:cNvSpPr/>
              <p:nvPr/>
            </p:nvSpPr>
            <p:spPr>
              <a:xfrm>
                <a:off x="2209800" y="4972921"/>
                <a:ext cx="4495800" cy="461665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=1+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972921"/>
                <a:ext cx="4495800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04800" y="5562600"/>
            <a:ext cx="8598204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Look familiar?  </a:t>
            </a: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2286000" y="5727192"/>
                <a:ext cx="6617004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0" smtClean="0">
                          <a:latin typeface="Cambria Math"/>
                        </a:rPr>
                        <m:t>1+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r</m:t>
                      </m:r>
                      <m:r>
                        <a:rPr lang="en-US" sz="2400" b="0" i="0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+…+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+…=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𝑖𝑓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5727192"/>
                <a:ext cx="6617004" cy="78380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04658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2286000" y="381000"/>
                <a:ext cx="4157099" cy="9117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sup>
                          </m:s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81000"/>
                <a:ext cx="4157099" cy="9117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1887653" y="1591056"/>
                <a:ext cx="4872038" cy="48667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</a:rPr>
                        <m:t>=0, </m:t>
                      </m:r>
                      <m:r>
                        <a:rPr lang="en-US" sz="2400" b="0" i="1" smtClean="0">
                          <a:latin typeface="Cambria Math"/>
                        </a:rPr>
                        <m:t>𝑛</m:t>
                      </m:r>
                      <m:r>
                        <a:rPr lang="en-US" sz="2400" b="0" i="1" smtClean="0">
                          <a:latin typeface="Cambria Math"/>
                        </a:rPr>
                        <m:t>=4,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d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=5!(1−</m:t>
                      </m:r>
                      <m:r>
                        <a:rPr lang="en-US" sz="2400" b="0" i="1" smtClean="0">
                          <a:latin typeface="Cambria Math"/>
                        </a:rPr>
                        <m:t>𝑧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−6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653" y="1591056"/>
                <a:ext cx="4872038" cy="48667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Rectangle 3"/>
              <p:cNvSpPr/>
              <p:nvPr/>
            </p:nvSpPr>
            <p:spPr>
              <a:xfrm>
                <a:off x="822008" y="2551204"/>
                <a:ext cx="3816366" cy="9117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e>
                              </m:d>
                            </m:sup>
                          </m:s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5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−0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008" y="2551204"/>
                <a:ext cx="3816366" cy="91178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Rectangle 4"/>
              <p:cNvSpPr/>
              <p:nvPr/>
            </p:nvSpPr>
            <p:spPr>
              <a:xfrm>
                <a:off x="4572000" y="2575588"/>
                <a:ext cx="2190087" cy="88569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5!(1−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−6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5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575588"/>
                <a:ext cx="2190087" cy="88569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Rectangle 5"/>
              <p:cNvSpPr/>
              <p:nvPr/>
            </p:nvSpPr>
            <p:spPr>
              <a:xfrm>
                <a:off x="6695088" y="2810767"/>
                <a:ext cx="2144112" cy="465833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(1−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𝑧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−6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5088" y="2810767"/>
                <a:ext cx="2144112" cy="465833"/>
              </a:xfrm>
              <a:prstGeom prst="rect">
                <a:avLst/>
              </a:prstGeom>
              <a:blipFill rotWithShape="1">
                <a:blip r:embed="rId6"/>
                <a:stretch>
                  <a:fillRect b="-168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38411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381000" y="76200"/>
                <a:ext cx="830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𝑠𝑖𝑛𝑥</m:t>
                      </m:r>
                      <m:r>
                        <a:rPr lang="en-US" sz="2400" b="0" i="1" smtClean="0">
                          <a:latin typeface="Cambria Math"/>
                        </a:rPr>
                        <m:t>,  </m:t>
                      </m:r>
                      <m:r>
                        <a:rPr lang="en-US" sz="2400" b="0" i="1" smtClean="0">
                          <a:latin typeface="Cambria Math"/>
                        </a:rPr>
                        <m:t>𝑛</m:t>
                      </m:r>
                      <m:r>
                        <a:rPr lang="en-US" sz="2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76200"/>
                <a:ext cx="830580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7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1219200" y="533400"/>
                <a:ext cx="6629400" cy="461665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We will need four derivatives all evaluated 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=0.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33400"/>
                <a:ext cx="662940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195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Rectangle 3"/>
              <p:cNvSpPr/>
              <p:nvPr/>
            </p:nvSpPr>
            <p:spPr>
              <a:xfrm>
                <a:off x="2271678" y="1066800"/>
                <a:ext cx="4524444" cy="196399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𝑠𝑖𝑛𝑥</m:t>
                      </m:r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US" sz="2400" b="0" dirty="0" smtClean="0">
                  <a:solidFill>
                    <a:prstClr val="black"/>
                  </a:solidFill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𝑐𝑜𝑠𝑥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en-US" sz="2400" b="0" dirty="0" smtClean="0">
                  <a:ea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=−</m:t>
                      </m:r>
                      <m:r>
                        <a:rPr lang="en-US" sz="2400" b="0" i="1" smtClean="0">
                          <a:latin typeface="Cambria Math"/>
                        </a:rPr>
                        <m:t>𝑠𝑖𝑛𝑥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US" sz="2400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′′′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=−</m:t>
                      </m:r>
                      <m:r>
                        <a:rPr lang="en-US" sz="2400" b="0" i="1" smtClean="0">
                          <a:latin typeface="Cambria Math"/>
                        </a:rPr>
                        <m:t>𝑐𝑜𝑠𝑥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′′′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=−1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d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𝑠𝑖𝑛𝑥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→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p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4</m:t>
                              </m:r>
                            </m:e>
                          </m:d>
                        </m:sup>
                      </m:sSup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1678" y="1066800"/>
                <a:ext cx="4524444" cy="1963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Rectangle 4"/>
              <p:cNvSpPr/>
              <p:nvPr/>
            </p:nvSpPr>
            <p:spPr>
              <a:xfrm>
                <a:off x="528484" y="3124200"/>
                <a:ext cx="8153400" cy="809068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′′′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84" y="3124200"/>
                <a:ext cx="8153400" cy="80906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Rectangle 5"/>
              <p:cNvSpPr/>
              <p:nvPr/>
            </p:nvSpPr>
            <p:spPr>
              <a:xfrm>
                <a:off x="609600" y="4038600"/>
                <a:ext cx="7310284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=0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038600"/>
                <a:ext cx="7310284" cy="7861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Rectangle 6"/>
              <p:cNvSpPr/>
              <p:nvPr/>
            </p:nvSpPr>
            <p:spPr>
              <a:xfrm>
                <a:off x="2263229" y="4876799"/>
                <a:ext cx="4815998" cy="786177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𝑠𝑖𝑛𝑥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≈ 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229" y="4876799"/>
                <a:ext cx="4815998" cy="7861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Rectangle 8"/>
              <p:cNvSpPr/>
              <p:nvPr/>
            </p:nvSpPr>
            <p:spPr>
              <a:xfrm>
                <a:off x="4035894" y="5915505"/>
                <a:ext cx="4871205" cy="911788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e>
                              </m:d>
                            </m:sup>
                          </m:s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4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−0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𝑧</m:t>
                              </m:r>
                            </m:e>
                          </m:func>
                        </m:num>
                        <m:den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4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5894" y="5915505"/>
                <a:ext cx="4871205" cy="91178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-121206" y="5900720"/>
                <a:ext cx="4157100" cy="911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24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24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sup>
                          </m:sSup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d>
                            <m:dPr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1206" y="5900720"/>
                <a:ext cx="4157100" cy="91178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23695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1575459"/>
              </p:ext>
            </p:extLst>
          </p:nvPr>
        </p:nvGraphicFramePr>
        <p:xfrm>
          <a:off x="107973" y="457200"/>
          <a:ext cx="9043988" cy="910182"/>
        </p:xfrm>
        <a:graphic>
          <a:graphicData uri="http://schemas.openxmlformats.org/presentationml/2006/ole">
            <p:oleObj spid="_x0000_s5122" name="Equation" r:id="rId3" imgW="4533840" imgH="457200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8777626"/>
              </p:ext>
            </p:extLst>
          </p:nvPr>
        </p:nvGraphicFramePr>
        <p:xfrm>
          <a:off x="1066800" y="1676400"/>
          <a:ext cx="3390900" cy="638175"/>
        </p:xfrm>
        <a:graphic>
          <a:graphicData uri="http://schemas.openxmlformats.org/presentationml/2006/ole">
            <p:oleObj spid="_x0000_s5123" name="Equation" r:id="rId4" imgW="1345616" imgH="253890" progId="Equation.DSMT4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09911745"/>
              </p:ext>
            </p:extLst>
          </p:nvPr>
        </p:nvGraphicFramePr>
        <p:xfrm>
          <a:off x="533400" y="2514600"/>
          <a:ext cx="6621463" cy="1116013"/>
        </p:xfrm>
        <a:graphic>
          <a:graphicData uri="http://schemas.openxmlformats.org/presentationml/2006/ole">
            <p:oleObj spid="_x0000_s5124" name="Equation" r:id="rId5" imgW="2628720" imgH="4442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4583949"/>
              </p:ext>
            </p:extLst>
          </p:nvPr>
        </p:nvGraphicFramePr>
        <p:xfrm>
          <a:off x="533400" y="4038600"/>
          <a:ext cx="2382838" cy="388937"/>
        </p:xfrm>
        <a:graphic>
          <a:graphicData uri="http://schemas.openxmlformats.org/presentationml/2006/ole">
            <p:oleObj spid="_x0000_s5125" name="Equation" r:id="rId6" imgW="1091880" imgH="177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9436572"/>
              </p:ext>
            </p:extLst>
          </p:nvPr>
        </p:nvGraphicFramePr>
        <p:xfrm>
          <a:off x="838200" y="5105400"/>
          <a:ext cx="5054600" cy="1147763"/>
        </p:xfrm>
        <a:graphic>
          <a:graphicData uri="http://schemas.openxmlformats.org/presentationml/2006/ole">
            <p:oleObj spid="_x0000_s5126" name="Equation" r:id="rId7" imgW="2006280" imgH="45720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2987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45531443"/>
              </p:ext>
            </p:extLst>
          </p:nvPr>
        </p:nvGraphicFramePr>
        <p:xfrm>
          <a:off x="1784350" y="304800"/>
          <a:ext cx="3967163" cy="1116013"/>
        </p:xfrm>
        <a:graphic>
          <a:graphicData uri="http://schemas.openxmlformats.org/presentationml/2006/ole">
            <p:oleObj spid="_x0000_s6146" name="Equation" r:id="rId3" imgW="1574640" imgH="444240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08533153"/>
              </p:ext>
            </p:extLst>
          </p:nvPr>
        </p:nvGraphicFramePr>
        <p:xfrm>
          <a:off x="627063" y="1830388"/>
          <a:ext cx="7197725" cy="1720850"/>
        </p:xfrm>
        <a:graphic>
          <a:graphicData uri="http://schemas.openxmlformats.org/presentationml/2006/ole">
            <p:oleObj spid="_x0000_s6147" name="Equation" r:id="rId4" imgW="2857320" imgH="685800" progId="Equation.DSMT4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18567914"/>
              </p:ext>
            </p:extLst>
          </p:nvPr>
        </p:nvGraphicFramePr>
        <p:xfrm>
          <a:off x="311149" y="3898900"/>
          <a:ext cx="8480072" cy="1511300"/>
        </p:xfrm>
        <a:graphic>
          <a:graphicData uri="http://schemas.openxmlformats.org/presentationml/2006/ole">
            <p:oleObj spid="_x0000_s6148" name="Equation" r:id="rId5" imgW="3848040" imgH="68580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58117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300037" y="304800"/>
                <a:ext cx="8534400" cy="390735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/>
                  <a:t>Integral Test Remainder Estimate</a:t>
                </a:r>
              </a:p>
              <a:p>
                <a:pPr algn="ctr"/>
                <a:endParaRPr lang="en-US" sz="3200" dirty="0" smtClean="0"/>
              </a:p>
              <a:p>
                <a:pPr lvl="0" algn="ctr"/>
                <a:r>
                  <a:rPr lang="en-US" sz="2400" dirty="0">
                    <a:solidFill>
                      <a:prstClr val="black"/>
                    </a:solidFill>
                  </a:rPr>
                  <a:t>Given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is a decreasing positive series </a:t>
                </a:r>
                <a:r>
                  <a:rPr lang="en-US" sz="2400" dirty="0" smtClean="0">
                    <a:solidFill>
                      <a:prstClr val="black"/>
                    </a:solidFill>
                  </a:rPr>
                  <a:t>convergent series</a:t>
                </a:r>
              </a:p>
              <a:p>
                <a:pPr lvl="0" algn="ctr"/>
                <a:r>
                  <a:rPr lang="en-US" sz="2400" dirty="0" smtClean="0">
                    <a:solidFill>
                      <a:prstClr val="black"/>
                    </a:solidFill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</a:rPr>
                  <a:t> is a continuous </a:t>
                </a:r>
                <a:r>
                  <a:rPr lang="en-US" sz="2400" dirty="0">
                    <a:solidFill>
                      <a:prstClr val="black"/>
                    </a:solidFill>
                  </a:rPr>
                  <a:t>function </a:t>
                </a:r>
                <a:r>
                  <a:rPr lang="en-US" sz="2400" dirty="0" smtClean="0">
                    <a:solidFill>
                      <a:prstClr val="black"/>
                    </a:solidFill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200" dirty="0" smtClean="0"/>
                  <a:t/>
                </a:r>
                <a:endParaRPr lang="en-US" sz="2400" dirty="0"/>
              </a:p>
              <a:p>
                <a:pPr lvl="0" algn="ctr"/>
                <a:r>
                  <a:rPr lang="en-US" sz="2400" dirty="0"/>
                  <a:t>t</a:t>
                </a:r>
                <a:r>
                  <a:rPr lang="en-US" sz="2400" dirty="0" smtClean="0"/>
                  <a:t>hen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𝑆</m:t>
                    </m:r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en-US" sz="2400" b="0" dirty="0" smtClean="0"/>
              </a:p>
              <a:p>
                <a:pPr lvl="0" algn="ctr"/>
                <a:endParaRPr lang="en-US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m:rPr>
                              <m:brk m:alnAt="23"/>
                            </m:r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nary>
                        <m:nary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  <a:p>
                <a:pPr algn="ctr"/>
                <a:endParaRPr lang="en-US" sz="3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37" y="304800"/>
                <a:ext cx="8534400" cy="3907352"/>
              </a:xfrm>
              <a:prstGeom prst="rect">
                <a:avLst/>
              </a:prstGeom>
              <a:blipFill rotWithShape="1">
                <a:blip r:embed="rId2"/>
                <a:stretch>
                  <a:fillRect t="-20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4" name="Picture 2" descr="C:\Documents and Settings\Susan\Local Settings\Temporary Internet Files\Content.IE5\DWQX76QH\MC9000787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94585" y="3886200"/>
            <a:ext cx="3154830" cy="2689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5825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144" y="1524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Example:  Approximate the sum of the convergent series using the indicated number of terms.  Include an estimate of the maximum error for your approximation.</a:t>
            </a:r>
            <a:endParaRPr 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49453672"/>
              </p:ext>
            </p:extLst>
          </p:nvPr>
        </p:nvGraphicFramePr>
        <p:xfrm>
          <a:off x="381000" y="1447800"/>
          <a:ext cx="1878013" cy="966787"/>
        </p:xfrm>
        <a:graphic>
          <a:graphicData uri="http://schemas.openxmlformats.org/presentationml/2006/ole">
            <p:oleObj spid="_x0000_s1026" name="Equation" r:id="rId3" imgW="838080" imgH="431640" progId="Equation.DSMT4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21869806"/>
              </p:ext>
            </p:extLst>
          </p:nvPr>
        </p:nvGraphicFramePr>
        <p:xfrm>
          <a:off x="421721" y="2743200"/>
          <a:ext cx="4068763" cy="882650"/>
        </p:xfrm>
        <a:graphic>
          <a:graphicData uri="http://schemas.openxmlformats.org/presentationml/2006/ole">
            <p:oleObj spid="_x0000_s1027" name="Equation" r:id="rId4" imgW="1815840" imgH="39348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31800869"/>
              </p:ext>
            </p:extLst>
          </p:nvPr>
        </p:nvGraphicFramePr>
        <p:xfrm>
          <a:off x="232144" y="3962400"/>
          <a:ext cx="4324350" cy="1082675"/>
        </p:xfrm>
        <a:graphic>
          <a:graphicData uri="http://schemas.openxmlformats.org/presentationml/2006/ole">
            <p:oleObj spid="_x0000_s1028" name="Equation" r:id="rId5" imgW="1930320" imgH="4824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85891195"/>
              </p:ext>
            </p:extLst>
          </p:nvPr>
        </p:nvGraphicFramePr>
        <p:xfrm>
          <a:off x="457200" y="5334000"/>
          <a:ext cx="5605463" cy="969962"/>
        </p:xfrm>
        <a:graphic>
          <a:graphicData uri="http://schemas.openxmlformats.org/presentationml/2006/ole">
            <p:oleObj spid="_x0000_s1029" name="Equation" r:id="rId6" imgW="2501640" imgH="43164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80788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86547"/>
            <a:ext cx="3654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 for  #43  </a:t>
            </a:r>
          </a:p>
          <a:p>
            <a:r>
              <a:rPr lang="en-US" sz="2400" dirty="0" smtClean="0"/>
              <a:t>(read the directions, p. 582)  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4267200" y="-47624"/>
                <a:ext cx="1986313" cy="10993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sz="2400" b="0" i="1" smtClean="0">
                          <a:latin typeface="Cambria Math"/>
                        </a:rPr>
                        <m:t>, </m:t>
                      </m:r>
                      <m:r>
                        <a:rPr lang="en-US" sz="2400" b="0" i="1" smtClean="0">
                          <a:latin typeface="Cambria Math"/>
                        </a:rPr>
                        <m:t>𝑘</m:t>
                      </m:r>
                      <m:r>
                        <a:rPr lang="en-US" sz="2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-47624"/>
                <a:ext cx="1986313" cy="109934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5848694" y="820883"/>
                <a:ext cx="2861232" cy="461665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We want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&lt;.0005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8694" y="820883"/>
                <a:ext cx="2861232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3191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762000" y="1447800"/>
                <a:ext cx="6784614" cy="61587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It is sufficient is to find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2400" dirty="0" smtClean="0"/>
                  <a:t> such that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nary>
                      <m:naryPr>
                        <m:ctrlPr>
                          <a:rPr lang="en-US" sz="24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  <m:r>
                          <a:rPr lang="en-US" sz="2400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400" b="0" i="1" smtClean="0">
                        <a:latin typeface="Cambria Math"/>
                      </a:rPr>
                      <m:t>&lt;.0005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447800"/>
                <a:ext cx="6784614" cy="615874"/>
              </a:xfrm>
              <a:prstGeom prst="rect">
                <a:avLst/>
              </a:prstGeom>
              <a:blipFill rotWithShape="1">
                <a:blip r:embed="rId4"/>
                <a:stretch>
                  <a:fillRect l="-1348" b="-8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Rectangle 5"/>
              <p:cNvSpPr/>
              <p:nvPr/>
            </p:nvSpPr>
            <p:spPr>
              <a:xfrm>
                <a:off x="1253568" y="2209800"/>
                <a:ext cx="2873222" cy="8911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3568" y="2209800"/>
                <a:ext cx="2873222" cy="8911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4126790" y="2286000"/>
            <a:ext cx="0" cy="8911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4111618" y="2057400"/>
                <a:ext cx="460382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en-US" sz="2000" dirty="0" smtClean="0">
                  <a:ea typeface="Cambria Math"/>
                </a:endParaRPr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618" y="2057400"/>
                <a:ext cx="460382" cy="132343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4267200" y="2238376"/>
                <a:ext cx="1757084" cy="7862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∞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238376"/>
                <a:ext cx="1757084" cy="78624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Rectangle 10"/>
              <p:cNvSpPr/>
              <p:nvPr/>
            </p:nvSpPr>
            <p:spPr>
              <a:xfrm>
                <a:off x="5973096" y="2238376"/>
                <a:ext cx="1129732" cy="7862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3096" y="2238376"/>
                <a:ext cx="1129732" cy="78624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Rectangle 11"/>
              <p:cNvSpPr/>
              <p:nvPr/>
            </p:nvSpPr>
            <p:spPr>
              <a:xfrm>
                <a:off x="793744" y="3200400"/>
                <a:ext cx="1891672" cy="7862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&lt;.0005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744" y="3200400"/>
                <a:ext cx="1891672" cy="78624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Rectangle 12"/>
              <p:cNvSpPr/>
              <p:nvPr/>
            </p:nvSpPr>
            <p:spPr>
              <a:xfrm>
                <a:off x="2466293" y="3352800"/>
                <a:ext cx="206530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&lt;.00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293" y="3352800"/>
                <a:ext cx="2065309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Rectangle 13"/>
              <p:cNvSpPr/>
              <p:nvPr/>
            </p:nvSpPr>
            <p:spPr>
              <a:xfrm>
                <a:off x="4336262" y="3352800"/>
                <a:ext cx="20027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→1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000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&lt;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262" y="3352800"/>
                <a:ext cx="2002792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Rectangle 14"/>
              <p:cNvSpPr/>
              <p:nvPr/>
            </p:nvSpPr>
            <p:spPr>
              <a:xfrm>
                <a:off x="6232998" y="3352800"/>
                <a:ext cx="20926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&gt;31.623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2998" y="3352800"/>
                <a:ext cx="2092624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988302" y="4114800"/>
            <a:ext cx="7086600" cy="4616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minimum number of terms needed is 32.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/>
              <p:cNvSpPr txBox="1"/>
              <p:nvPr/>
            </p:nvSpPr>
            <p:spPr>
              <a:xfrm>
                <a:off x="541644" y="4572000"/>
                <a:ext cx="7746544" cy="10631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𝑆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≈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32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=1+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27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64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+…+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32768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1.201583642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44" y="4572000"/>
                <a:ext cx="7746544" cy="106317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54519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20134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Remainder of Alternating Series</a:t>
            </a:r>
            <a:endParaRPr lang="en-US" sz="3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3141359"/>
              </p:ext>
            </p:extLst>
          </p:nvPr>
        </p:nvGraphicFramePr>
        <p:xfrm>
          <a:off x="381000" y="990600"/>
          <a:ext cx="8181975" cy="1462087"/>
        </p:xfrm>
        <a:graphic>
          <a:graphicData uri="http://schemas.openxmlformats.org/presentationml/2006/ole">
            <p:oleObj spid="_x0000_s2050" name="Equation" r:id="rId3" imgW="3759120" imgH="672840" progId="Equation.DSMT4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50835582"/>
              </p:ext>
            </p:extLst>
          </p:nvPr>
        </p:nvGraphicFramePr>
        <p:xfrm>
          <a:off x="3581400" y="2438400"/>
          <a:ext cx="2765425" cy="552450"/>
        </p:xfrm>
        <a:graphic>
          <a:graphicData uri="http://schemas.openxmlformats.org/presentationml/2006/ole">
            <p:oleObj spid="_x0000_s2051" name="Equation" r:id="rId4" imgW="1269720" imgH="25380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41382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304800" y="304800"/>
                <a:ext cx="8534400" cy="10993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nary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=1−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+…+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+1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en-US" sz="2400">
                          <a:solidFill>
                            <a:prstClr val="black"/>
                          </a:solidFill>
                          <a:latin typeface="Cambria Math"/>
                        </a:rPr>
                        <m:t>+…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"/>
                <a:ext cx="8534400" cy="109934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85800" y="1524000"/>
            <a:ext cx="79248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Let’s look at some partial sums graphically.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9800"/>
            <a:ext cx="6534150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71700"/>
            <a:ext cx="666750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9575" y="2261616"/>
            <a:ext cx="6562725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1208" y="2247900"/>
            <a:ext cx="6562725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9575" y="2157412"/>
            <a:ext cx="6600825" cy="416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4710" y="2224087"/>
            <a:ext cx="664845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9575" y="2214562"/>
            <a:ext cx="6524625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1962" y="2214562"/>
            <a:ext cx="6496050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9575" y="2196621"/>
            <a:ext cx="65722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34200" y="2514600"/>
            <a:ext cx="1905000" cy="2677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Clearly, the Partial Sums are headed for some limit in the middle of these points.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85800" y="3606452"/>
            <a:ext cx="62484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38400" y="4495800"/>
            <a:ext cx="335280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Each “jump” is smaller than the previous one.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04584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6534150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3124200" y="457200"/>
                <a:ext cx="3505200" cy="461665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What if we stopped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?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457200"/>
                <a:ext cx="350520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391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4419600" y="1141454"/>
                <a:ext cx="4419600" cy="258801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We know that the infinite sum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sz="2400" dirty="0" smtClean="0"/>
                  <a:t> is between </a:t>
                </a:r>
                <a:endParaRPr lang="en-US" sz="24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=1−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47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pPr algn="ctr"/>
                <a:r>
                  <a:rPr lang="en-US" sz="2400" dirty="0"/>
                  <a:t>a</a:t>
                </a:r>
                <a:r>
                  <a:rPr lang="en-US" sz="2400" dirty="0" smtClean="0"/>
                  <a:t>nd the next partial sum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6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37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141454"/>
                <a:ext cx="4419600" cy="2588016"/>
              </a:xfrm>
              <a:prstGeom prst="rect">
                <a:avLst/>
              </a:prstGeom>
              <a:blipFill rotWithShape="1">
                <a:blip r:embed="rId4"/>
                <a:stretch>
                  <a:fillRect t="-1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1687" y="999065"/>
            <a:ext cx="21050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3910584" y="1447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76200" y="4572000"/>
                <a:ext cx="8915400" cy="61619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So if I use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5</m:t>
                        </m:r>
                      </m:sub>
                    </m:sSub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47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60</m:t>
                        </m:r>
                      </m:den>
                    </m:f>
                  </m:oMath>
                </a14:m>
                <a:r>
                  <a:rPr lang="en-US" sz="2400" dirty="0" smtClean="0"/>
                  <a:t> as an estimate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𝑆</m:t>
                    </m:r>
                    <m:r>
                      <a:rPr lang="en-US" sz="2400" b="0" i="1" smtClean="0">
                        <a:latin typeface="Cambria Math"/>
                      </a:rPr>
                      <m:t>, </m:t>
                    </m:r>
                  </m:oMath>
                </a14:m>
                <a:r>
                  <a:rPr lang="en-US" sz="2400" dirty="0" smtClean="0"/>
                  <a:t>my error is less than 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|=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sz="2400" dirty="0" smtClean="0"/>
                  <a:t/>
                </a:r>
                <a:endParaRPr lang="en-US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4572000"/>
                <a:ext cx="8915400" cy="616194"/>
              </a:xfrm>
              <a:prstGeom prst="rect">
                <a:avLst/>
              </a:prstGeom>
              <a:blipFill rotWithShape="1">
                <a:blip r:embed="rId6"/>
                <a:stretch>
                  <a:fillRect l="-274" b="-9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76200" y="5334000"/>
                <a:ext cx="8915400" cy="46166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How far off can my estimate be if I use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11 </m:t>
                        </m:r>
                      </m:sub>
                    </m:sSub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for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my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estimate</m:t>
                    </m:r>
                    <m:r>
                      <a:rPr lang="en-US" sz="2400" b="0" i="0" smtClean="0">
                        <a:latin typeface="Cambria Math"/>
                      </a:rPr>
                      <m:t>?  </m:t>
                    </m:r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100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?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5334000"/>
                <a:ext cx="8915400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1447800" y="5937504"/>
                <a:ext cx="6629400" cy="61619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12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and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|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101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|=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101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respectively</m:t>
                    </m:r>
                    <m:r>
                      <a:rPr lang="en-US" sz="2400" b="0" i="0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sz="2400" dirty="0" smtClean="0"/>
                  <a:t/>
                </a:r>
                <a:endParaRPr lang="en-US" sz="24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937504"/>
                <a:ext cx="6629400" cy="61619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35831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</a:t>
            </a:r>
            <a:endParaRPr 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43522402"/>
              </p:ext>
            </p:extLst>
          </p:nvPr>
        </p:nvGraphicFramePr>
        <p:xfrm>
          <a:off x="723900" y="990600"/>
          <a:ext cx="1865312" cy="871537"/>
        </p:xfrm>
        <a:graphic>
          <a:graphicData uri="http://schemas.openxmlformats.org/presentationml/2006/ole">
            <p:oleObj spid="_x0000_s3074" name="Equation" r:id="rId3" imgW="952200" imgH="444240" progId="Equation.DSMT4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66591024"/>
              </p:ext>
            </p:extLst>
          </p:nvPr>
        </p:nvGraphicFramePr>
        <p:xfrm>
          <a:off x="2667000" y="990600"/>
          <a:ext cx="3641725" cy="769938"/>
        </p:xfrm>
        <a:graphic>
          <a:graphicData uri="http://schemas.openxmlformats.org/presentationml/2006/ole">
            <p:oleObj spid="_x0000_s3075" name="Equation" r:id="rId4" imgW="1866600" imgH="39348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1261295"/>
              </p:ext>
            </p:extLst>
          </p:nvPr>
        </p:nvGraphicFramePr>
        <p:xfrm>
          <a:off x="533400" y="461665"/>
          <a:ext cx="7881938" cy="398463"/>
        </p:xfrm>
        <a:graphic>
          <a:graphicData uri="http://schemas.openxmlformats.org/presentationml/2006/ole">
            <p:oleObj spid="_x0000_s3076" name="Equation" r:id="rId5" imgW="4025880" imgH="20304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18872880"/>
              </p:ext>
            </p:extLst>
          </p:nvPr>
        </p:nvGraphicFramePr>
        <p:xfrm>
          <a:off x="713014" y="2209800"/>
          <a:ext cx="3878262" cy="398463"/>
        </p:xfrm>
        <a:graphic>
          <a:graphicData uri="http://schemas.openxmlformats.org/presentationml/2006/ole">
            <p:oleObj spid="_x0000_s3077" name="Equation" r:id="rId6" imgW="1981080" imgH="20304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08770646"/>
              </p:ext>
            </p:extLst>
          </p:nvPr>
        </p:nvGraphicFramePr>
        <p:xfrm>
          <a:off x="5373688" y="2286000"/>
          <a:ext cx="2884487" cy="398463"/>
        </p:xfrm>
        <a:graphic>
          <a:graphicData uri="http://schemas.openxmlformats.org/presentationml/2006/ole">
            <p:oleObj spid="_x0000_s3078" name="Equation" r:id="rId7" imgW="1473120" imgH="20304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87737678"/>
              </p:ext>
            </p:extLst>
          </p:nvPr>
        </p:nvGraphicFramePr>
        <p:xfrm>
          <a:off x="533400" y="3048000"/>
          <a:ext cx="1641475" cy="447675"/>
        </p:xfrm>
        <a:graphic>
          <a:graphicData uri="http://schemas.openxmlformats.org/presentationml/2006/ole">
            <p:oleObj spid="_x0000_s3079" name="Equation" r:id="rId8" imgW="838080" imgH="22860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86885566"/>
              </p:ext>
            </p:extLst>
          </p:nvPr>
        </p:nvGraphicFramePr>
        <p:xfrm>
          <a:off x="257968" y="4343400"/>
          <a:ext cx="2379663" cy="552450"/>
        </p:xfrm>
        <a:graphic>
          <a:graphicData uri="http://schemas.openxmlformats.org/presentationml/2006/ole">
            <p:oleObj spid="_x0000_s3080" name="Equation" r:id="rId9" imgW="1091880" imgH="25380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60463782"/>
              </p:ext>
            </p:extLst>
          </p:nvPr>
        </p:nvGraphicFramePr>
        <p:xfrm>
          <a:off x="3505200" y="2971800"/>
          <a:ext cx="5032375" cy="995362"/>
        </p:xfrm>
        <a:graphic>
          <a:graphicData uri="http://schemas.openxmlformats.org/presentationml/2006/ole">
            <p:oleObj spid="_x0000_s3081" name="Equation" r:id="rId10" imgW="2311200" imgH="45720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21784995"/>
              </p:ext>
            </p:extLst>
          </p:nvPr>
        </p:nvGraphicFramePr>
        <p:xfrm>
          <a:off x="2819400" y="4191000"/>
          <a:ext cx="2767013" cy="855662"/>
        </p:xfrm>
        <a:graphic>
          <a:graphicData uri="http://schemas.openxmlformats.org/presentationml/2006/ole">
            <p:oleObj spid="_x0000_s3082" name="Equation" r:id="rId11" imgW="1269720" imgH="39348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23733889"/>
              </p:ext>
            </p:extLst>
          </p:nvPr>
        </p:nvGraphicFramePr>
        <p:xfrm>
          <a:off x="304800" y="5410200"/>
          <a:ext cx="7683500" cy="796925"/>
        </p:xfrm>
        <a:graphic>
          <a:graphicData uri="http://schemas.openxmlformats.org/presentationml/2006/ole">
            <p:oleObj spid="_x0000_s3083" name="Equation" r:id="rId12" imgW="3924000" imgH="40608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89239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0826" y="3971"/>
            <a:ext cx="7391400" cy="39703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LaGrange Remainder Theorem</a:t>
            </a:r>
          </a:p>
          <a:p>
            <a:pPr algn="ctr"/>
            <a:endParaRPr lang="en-US" sz="3200" dirty="0">
              <a:solidFill>
                <a:prstClr val="black"/>
              </a:solidFill>
            </a:endParaRPr>
          </a:p>
          <a:p>
            <a:pPr algn="ctr"/>
            <a:endParaRPr lang="en-US" sz="3200" dirty="0" smtClean="0">
              <a:solidFill>
                <a:prstClr val="black"/>
              </a:solidFill>
            </a:endParaRPr>
          </a:p>
          <a:p>
            <a:pPr algn="ctr"/>
            <a:endParaRPr lang="en-US" sz="3200" dirty="0" smtClean="0">
              <a:solidFill>
                <a:prstClr val="black"/>
              </a:solidFill>
            </a:endParaRPr>
          </a:p>
          <a:p>
            <a:pPr algn="ctr"/>
            <a:endParaRPr lang="en-US" sz="3200" dirty="0">
              <a:solidFill>
                <a:prstClr val="black"/>
              </a:solidFill>
            </a:endParaRPr>
          </a:p>
          <a:p>
            <a:pPr algn="ctr"/>
            <a:endParaRPr lang="en-US" sz="3200" dirty="0" smtClean="0">
              <a:solidFill>
                <a:prstClr val="black"/>
              </a:solidFill>
            </a:endParaRPr>
          </a:p>
          <a:p>
            <a:pPr algn="ctr"/>
            <a:endParaRPr lang="en-US" sz="3200" dirty="0" smtClean="0">
              <a:solidFill>
                <a:prstClr val="black"/>
              </a:solidFill>
            </a:endParaRPr>
          </a:p>
          <a:p>
            <a:pPr algn="ctr"/>
            <a:endParaRPr lang="en-US" sz="28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1489665" y="609599"/>
                <a:ext cx="5486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prstClr val="black"/>
                    </a:solidFill>
                  </a:rPr>
                  <a:t>The difference between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(</m:t>
                    </m:r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</a:rPr>
                  <a:t> is</a:t>
                </a:r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9665" y="609599"/>
                <a:ext cx="548640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667" t="-10526" r="-33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2154315" y="1989130"/>
                <a:ext cx="4157100" cy="911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24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24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sup>
                          </m:sSup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d>
                            <m:dPr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4315" y="1989130"/>
                <a:ext cx="4157100" cy="91178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1981200" y="3048000"/>
                <a:ext cx="47244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prstClr val="black"/>
                    </a:solidFill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𝑧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</a:rPr>
                  <a:t> is some unknowable number between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𝑎𝑛𝑑</m:t>
                    </m:r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𝑎</m:t>
                    </m:r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724400" cy="830997"/>
              </a:xfrm>
              <a:prstGeom prst="rect">
                <a:avLst/>
              </a:prstGeom>
              <a:blipFill rotWithShape="1">
                <a:blip r:embed="rId5"/>
                <a:stretch>
                  <a:fillRect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Documents and Settings\Susan\Local Settings\Temporary Internet Files\Content.IE5\6DUEW776\MC90044190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6375" y="1752600"/>
            <a:ext cx="1520825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220394" y="3962400"/>
                <a:ext cx="8542606" cy="46166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/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is the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</a:rPr>
                      <m:t>𝑐𝑜𝑜𝑟𝑑𝑖𝑛𝑎𝑡𝑒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at the point of tangency.</a:t>
                </a:r>
                <a:endParaRPr lang="en-US" sz="24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394" y="3962400"/>
                <a:ext cx="8542606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C:\Documents and Settings\Susan\Local Settings\Temporary Internet Files\Content.IE5\HT7GXXVE\MC900432548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3794" y="3962400"/>
            <a:ext cx="541606" cy="487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70580729"/>
              </p:ext>
            </p:extLst>
          </p:nvPr>
        </p:nvGraphicFramePr>
        <p:xfrm>
          <a:off x="2066218" y="1223588"/>
          <a:ext cx="3390900" cy="638175"/>
        </p:xfrm>
        <a:graphic>
          <a:graphicData uri="http://schemas.openxmlformats.org/presentationml/2006/ole">
            <p:oleObj spid="_x0000_s4098" name="Equation" r:id="rId9" imgW="1346040" imgH="2538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01130518"/>
              </p:ext>
            </p:extLst>
          </p:nvPr>
        </p:nvGraphicFramePr>
        <p:xfrm>
          <a:off x="491887" y="5029200"/>
          <a:ext cx="7999620" cy="774700"/>
        </p:xfrm>
        <a:graphic>
          <a:graphicData uri="http://schemas.openxmlformats.org/presentationml/2006/ole">
            <p:oleObj spid="_x0000_s4099" name="Equation" r:id="rId10" imgW="2095200" imgH="20304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519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170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enayat</dc:creator>
  <cp:lastModifiedBy>enayat</cp:lastModifiedBy>
  <cp:revision>1</cp:revision>
  <dcterms:created xsi:type="dcterms:W3CDTF">2013-03-12T03:55:59Z</dcterms:created>
  <dcterms:modified xsi:type="dcterms:W3CDTF">2013-03-12T04:02:39Z</dcterms:modified>
</cp:coreProperties>
</file>