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75" r:id="rId4"/>
    <p:sldId id="271" r:id="rId5"/>
    <p:sldId id="272" r:id="rId6"/>
    <p:sldId id="256" r:id="rId7"/>
    <p:sldId id="258" r:id="rId8"/>
    <p:sldId id="259" r:id="rId9"/>
    <p:sldId id="260" r:id="rId10"/>
    <p:sldId id="273" r:id="rId11"/>
    <p:sldId id="261" r:id="rId12"/>
    <p:sldId id="262" r:id="rId13"/>
    <p:sldId id="263" r:id="rId14"/>
    <p:sldId id="264" r:id="rId15"/>
    <p:sldId id="274" r:id="rId16"/>
    <p:sldId id="265" r:id="rId17"/>
    <p:sldId id="266" r:id="rId18"/>
    <p:sldId id="267" r:id="rId19"/>
    <p:sldId id="268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CC"/>
    <a:srgbClr val="EAEAE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8" autoAdjust="0"/>
    <p:restoredTop sz="90929"/>
  </p:normalViewPr>
  <p:slideViewPr>
    <p:cSldViewPr>
      <p:cViewPr varScale="1">
        <p:scale>
          <a:sx n="99" d="100"/>
          <a:sy n="99" d="100"/>
        </p:scale>
        <p:origin x="-3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79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5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image" Target="../media/image57.wmf"/><Relationship Id="rId14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8.wmf"/><Relationship Id="rId16" Type="http://schemas.openxmlformats.org/officeDocument/2006/relationships/image" Target="../media/image11.wmf"/><Relationship Id="rId1" Type="http://schemas.openxmlformats.org/officeDocument/2006/relationships/image" Target="../media/image7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20.wmf"/><Relationship Id="rId18" Type="http://schemas.openxmlformats.org/officeDocument/2006/relationships/image" Target="../media/image11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17" Type="http://schemas.openxmlformats.org/officeDocument/2006/relationships/image" Target="../media/image24.wmf"/><Relationship Id="rId2" Type="http://schemas.openxmlformats.org/officeDocument/2006/relationships/image" Target="../media/image8.wmf"/><Relationship Id="rId16" Type="http://schemas.openxmlformats.org/officeDocument/2006/relationships/image" Target="../media/image23.wmf"/><Relationship Id="rId1" Type="http://schemas.openxmlformats.org/officeDocument/2006/relationships/image" Target="../media/image7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22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11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9.wmf"/><Relationship Id="rId5" Type="http://schemas.openxmlformats.org/officeDocument/2006/relationships/image" Target="../media/image11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61.wmf"/><Relationship Id="rId1" Type="http://schemas.openxmlformats.org/officeDocument/2006/relationships/image" Target="../media/image5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86E74-F801-4A80-BE63-B36CB6D186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3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3C1EF-F211-45C2-BD37-F8AEEF2468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4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9D829-1ABA-4C70-B8FE-49EB55604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1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C2CA0-120F-4BE8-9EEA-A88EB20ECF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6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AA032-9A28-4A26-BD18-2AC17DD00F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1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5F2F4-9AA1-431B-80C5-697E6F56AD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8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20D23-2A91-4BC0-880D-B032FA02E3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2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A645E-DF71-4D7F-9F1A-9AE648FC02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2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917C-2781-4684-B96C-2690A49362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0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89DED-AC29-4608-B1E2-26FC058366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4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CDB5A-5899-4261-925B-923CF04B2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F262A09-44AE-4CC6-AC3E-652D4D1386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11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48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6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56.wmf"/><Relationship Id="rId26" Type="http://schemas.openxmlformats.org/officeDocument/2006/relationships/image" Target="../media/image60.wmf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71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69.bin"/><Relationship Id="rId25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29" Type="http://schemas.openxmlformats.org/officeDocument/2006/relationships/oleObject" Target="../embeddings/oleObject75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66.bin"/><Relationship Id="rId24" Type="http://schemas.openxmlformats.org/officeDocument/2006/relationships/image" Target="../media/image59.wmf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23" Type="http://schemas.openxmlformats.org/officeDocument/2006/relationships/oleObject" Target="../embeddings/oleObject72.bin"/><Relationship Id="rId28" Type="http://schemas.openxmlformats.org/officeDocument/2006/relationships/image" Target="../media/image61.wmf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70.bin"/><Relationship Id="rId4" Type="http://schemas.openxmlformats.org/officeDocument/2006/relationships/image" Target="../media/image49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54.wmf"/><Relationship Id="rId22" Type="http://schemas.openxmlformats.org/officeDocument/2006/relationships/image" Target="../media/image58.wmf"/><Relationship Id="rId27" Type="http://schemas.openxmlformats.org/officeDocument/2006/relationships/oleObject" Target="../embeddings/oleObject74.bin"/><Relationship Id="rId30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image" Target="../media/image61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5.wmf"/><Relationship Id="rId11" Type="http://schemas.openxmlformats.org/officeDocument/2006/relationships/image" Target="../media/image50.wmf"/><Relationship Id="rId5" Type="http://schemas.openxmlformats.org/officeDocument/2006/relationships/image" Target="../media/image64.wmf"/><Relationship Id="rId15" Type="http://schemas.openxmlformats.org/officeDocument/2006/relationships/oleObject" Target="../embeddings/oleObject78.bin"/><Relationship Id="rId10" Type="http://schemas.openxmlformats.org/officeDocument/2006/relationships/oleObject" Target="../embeddings/oleObject76.bin"/><Relationship Id="rId4" Type="http://schemas.openxmlformats.org/officeDocument/2006/relationships/image" Target="../media/image63.wmf"/><Relationship Id="rId9" Type="http://schemas.openxmlformats.org/officeDocument/2006/relationships/image" Target="../media/image68.wmf"/><Relationship Id="rId14" Type="http://schemas.openxmlformats.org/officeDocument/2006/relationships/image" Target="../media/image6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7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87.bin"/><Relationship Id="rId18" Type="http://schemas.openxmlformats.org/officeDocument/2006/relationships/image" Target="../media/image76.wmf"/><Relationship Id="rId26" Type="http://schemas.openxmlformats.org/officeDocument/2006/relationships/image" Target="../media/image78.wmf"/><Relationship Id="rId3" Type="http://schemas.openxmlformats.org/officeDocument/2006/relationships/oleObject" Target="../embeddings/oleObject82.bin"/><Relationship Id="rId21" Type="http://schemas.openxmlformats.org/officeDocument/2006/relationships/oleObject" Target="../embeddings/oleObject91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89.bin"/><Relationship Id="rId25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29" Type="http://schemas.openxmlformats.org/officeDocument/2006/relationships/oleObject" Target="../embeddings/oleObject95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86.bin"/><Relationship Id="rId24" Type="http://schemas.openxmlformats.org/officeDocument/2006/relationships/image" Target="../media/image59.wmf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23" Type="http://schemas.openxmlformats.org/officeDocument/2006/relationships/oleObject" Target="../embeddings/oleObject92.bin"/><Relationship Id="rId28" Type="http://schemas.openxmlformats.org/officeDocument/2006/relationships/image" Target="../media/image79.wmf"/><Relationship Id="rId10" Type="http://schemas.openxmlformats.org/officeDocument/2006/relationships/image" Target="../media/image74.wmf"/><Relationship Id="rId19" Type="http://schemas.openxmlformats.org/officeDocument/2006/relationships/oleObject" Target="../embeddings/oleObject90.bin"/><Relationship Id="rId4" Type="http://schemas.openxmlformats.org/officeDocument/2006/relationships/image" Target="../media/image72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75.wmf"/><Relationship Id="rId22" Type="http://schemas.openxmlformats.org/officeDocument/2006/relationships/image" Target="../media/image77.wmf"/><Relationship Id="rId27" Type="http://schemas.openxmlformats.org/officeDocument/2006/relationships/oleObject" Target="../embeddings/oleObject94.bin"/><Relationship Id="rId30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80.png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11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10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9.bin"/><Relationship Id="rId34" Type="http://schemas.openxmlformats.org/officeDocument/2006/relationships/image" Target="../media/image24.wmf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3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19.wmf"/><Relationship Id="rId32" Type="http://schemas.openxmlformats.org/officeDocument/2006/relationships/image" Target="../media/image23.wmf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21.wmf"/><Relationship Id="rId36" Type="http://schemas.openxmlformats.org/officeDocument/2006/relationships/image" Target="../media/image11.wmf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18.bin"/><Relationship Id="rId31" Type="http://schemas.openxmlformats.org/officeDocument/2006/relationships/oleObject" Target="../embeddings/oleObject24.bin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22.wmf"/><Relationship Id="rId35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0.wmf"/><Relationship Id="rId26" Type="http://schemas.openxmlformats.org/officeDocument/2006/relationships/image" Target="../media/image34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34" Type="http://schemas.openxmlformats.org/officeDocument/2006/relationships/image" Target="../media/image23.wmf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33" Type="http://schemas.openxmlformats.org/officeDocument/2006/relationships/oleObject" Target="../embeddings/oleObject42.bin"/><Relationship Id="rId38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29" Type="http://schemas.openxmlformats.org/officeDocument/2006/relationships/oleObject" Target="../embeddings/oleObject40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33.wmf"/><Relationship Id="rId32" Type="http://schemas.openxmlformats.org/officeDocument/2006/relationships/image" Target="../media/image22.wmf"/><Relationship Id="rId37" Type="http://schemas.openxmlformats.org/officeDocument/2006/relationships/oleObject" Target="../embeddings/oleObject44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28" Type="http://schemas.openxmlformats.org/officeDocument/2006/relationships/image" Target="../media/image20.wmf"/><Relationship Id="rId36" Type="http://schemas.openxmlformats.org/officeDocument/2006/relationships/image" Target="../media/image24.wmf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35.bin"/><Relationship Id="rId31" Type="http://schemas.openxmlformats.org/officeDocument/2006/relationships/oleObject" Target="../embeddings/oleObject41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28.wmf"/><Relationship Id="rId22" Type="http://schemas.openxmlformats.org/officeDocument/2006/relationships/image" Target="../media/image32.wmf"/><Relationship Id="rId27" Type="http://schemas.openxmlformats.org/officeDocument/2006/relationships/oleObject" Target="../embeddings/oleObject39.bin"/><Relationship Id="rId30" Type="http://schemas.openxmlformats.org/officeDocument/2006/relationships/image" Target="../media/image21.wmf"/><Relationship Id="rId35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52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39.wmf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image" Target="../media/image37.wmf"/><Relationship Id="rId10" Type="http://schemas.openxmlformats.org/officeDocument/2006/relationships/image" Target="../media/image36.wmf"/><Relationship Id="rId19" Type="http://schemas.openxmlformats.org/officeDocument/2006/relationships/image" Target="../media/image11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2286000"/>
          </a:xfrm>
        </p:spPr>
        <p:txBody>
          <a:bodyPr/>
          <a:lstStyle/>
          <a:p>
            <a:r>
              <a:rPr lang="en-US" dirty="0" smtClean="0"/>
              <a:t>In terms of letters and variables write the general form of the first 5 polynomials.</a:t>
            </a:r>
          </a:p>
          <a:p>
            <a:r>
              <a:rPr lang="en-US" dirty="0" smtClean="0"/>
              <a:t>For example: the first degree polynomial is represented by:                  y = </a:t>
            </a:r>
            <a:r>
              <a:rPr lang="en-US" dirty="0" err="1" smtClean="0"/>
              <a:t>ax+b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924628"/>
              </p:ext>
            </p:extLst>
          </p:nvPr>
        </p:nvGraphicFramePr>
        <p:xfrm>
          <a:off x="685800" y="3581400"/>
          <a:ext cx="5213351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3" imgW="2070000" imgH="228600" progId="Equation.DSMT4">
                  <p:embed/>
                </p:oleObj>
              </mc:Choice>
              <mc:Fallback>
                <p:oleObj name="Equation" r:id="rId3" imgW="2070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81400"/>
                        <a:ext cx="5213351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592206"/>
              </p:ext>
            </p:extLst>
          </p:nvPr>
        </p:nvGraphicFramePr>
        <p:xfrm>
          <a:off x="685800" y="4495800"/>
          <a:ext cx="60134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5" imgW="2387520" imgH="228600" progId="Equation.DSMT4">
                  <p:embed/>
                </p:oleObj>
              </mc:Choice>
              <mc:Fallback>
                <p:oleObj name="Equation" r:id="rId5" imgW="2387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95800"/>
                        <a:ext cx="601345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329820"/>
              </p:ext>
            </p:extLst>
          </p:nvPr>
        </p:nvGraphicFramePr>
        <p:xfrm>
          <a:off x="685800" y="5486400"/>
          <a:ext cx="68135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7" imgW="2705040" imgH="228600" progId="Equation.DSMT4">
                  <p:embed/>
                </p:oleObj>
              </mc:Choice>
              <mc:Fallback>
                <p:oleObj name="Equation" r:id="rId7" imgW="2705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486400"/>
                        <a:ext cx="681355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287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Susan\Local Settings\Temporary Internet Files\Content.IE5\QCNH9XG0\MC90044176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70075"/>
            <a:ext cx="4302125" cy="430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Susan\Local Settings\Temporary Internet Files\Content.IE5\DWQX76QH\MC9001406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19400"/>
            <a:ext cx="2864815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1600" y="3276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WOW!!!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8903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457200" y="2133600"/>
            <a:ext cx="8318500" cy="1944688"/>
            <a:chOff x="288" y="1344"/>
            <a:chExt cx="5240" cy="1225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288" y="2281"/>
              <a:ext cx="5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This pattern occurs no matter what the original function was!</a:t>
              </a: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1536" y="1344"/>
              <a:ext cx="3792" cy="624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41325" y="344488"/>
            <a:ext cx="2320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Our polynomial: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330575" y="260350"/>
          <a:ext cx="30146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3" imgW="1625400" imgH="393480" progId="Equation.DSMT4">
                  <p:embed/>
                </p:oleObj>
              </mc:Choice>
              <mc:Fallback>
                <p:oleObj name="Equation" r:id="rId3" imgW="16254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260350"/>
                        <a:ext cx="3014663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41325" y="1371600"/>
            <a:ext cx="196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has the form: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590800" y="1143000"/>
          <a:ext cx="57467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5" imgW="3098520" imgH="444240" progId="Equation.DSMT4">
                  <p:embed/>
                </p:oleObj>
              </mc:Choice>
              <mc:Fallback>
                <p:oleObj name="Equation" r:id="rId5" imgW="309852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143000"/>
                        <a:ext cx="574675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36725" y="2325688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or: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2544763" y="2209800"/>
          <a:ext cx="584041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7" imgW="3149280" imgH="444240" progId="Equation.DSMT4">
                  <p:embed/>
                </p:oleObj>
              </mc:Choice>
              <mc:Fallback>
                <p:oleObj name="Equation" r:id="rId7" imgW="314928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763" y="2209800"/>
                        <a:ext cx="584041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9" imgW="190440" imgH="139680" progId="Equation.DSMT4">
                  <p:embed/>
                </p:oleObj>
              </mc:Choice>
              <mc:Fallback>
                <p:oleObj name="Equation" r:id="rId9" imgW="190440" imgH="1396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9" name="Group 13"/>
          <p:cNvGrpSpPr>
            <a:grpSpLocks/>
          </p:cNvGrpSpPr>
          <p:nvPr/>
        </p:nvGrpSpPr>
        <p:grpSpPr bwMode="auto">
          <a:xfrm>
            <a:off x="1143000" y="228600"/>
            <a:ext cx="6781800" cy="2438400"/>
            <a:chOff x="720" y="144"/>
            <a:chExt cx="4272" cy="1536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720" y="144"/>
              <a:ext cx="4272" cy="1536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" name="Text Box 2"/>
            <p:cNvSpPr txBox="1">
              <a:spLocks noChangeArrowheads="1"/>
            </p:cNvSpPr>
            <p:nvPr/>
          </p:nvSpPr>
          <p:spPr bwMode="auto">
            <a:xfrm>
              <a:off x="1999" y="217"/>
              <a:ext cx="16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Maclaurin Series:</a:t>
              </a:r>
            </a:p>
          </p:txBody>
        </p:sp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1606" y="537"/>
              <a:ext cx="23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(generated by </a:t>
              </a:r>
              <a:r>
                <a:rPr lang="en-US" sz="2800" i="1">
                  <a:latin typeface="Times New Roman" pitchFamily="18" charset="0"/>
                </a:rPr>
                <a:t>f</a:t>
              </a:r>
              <a:r>
                <a:rPr lang="en-US"/>
                <a:t> at            )</a:t>
              </a:r>
            </a:p>
          </p:txBody>
        </p:sp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3248" y="591"/>
            <a:ext cx="52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2" name="Equation" r:id="rId3" imgW="355320" imgH="177480" progId="Equation.DSMT4">
                    <p:embed/>
                  </p:oleObj>
                </mc:Choice>
                <mc:Fallback>
                  <p:oleObj name="Equation" r:id="rId3" imgW="355320" imgH="1774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8" y="591"/>
                          <a:ext cx="528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1" name="Object 5"/>
            <p:cNvGraphicFramePr>
              <a:graphicFrameLocks noChangeAspect="1"/>
            </p:cNvGraphicFramePr>
            <p:nvPr/>
          </p:nvGraphicFramePr>
          <p:xfrm>
            <a:off x="1008" y="1056"/>
            <a:ext cx="3679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3" name="Equation" r:id="rId5" imgW="3149280" imgH="419040" progId="Equation.DSMT4">
                    <p:embed/>
                  </p:oleObj>
                </mc:Choice>
                <mc:Fallback>
                  <p:oleObj name="Equation" r:id="rId5" imgW="3149280" imgH="4190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056"/>
                          <a:ext cx="3679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38200" y="2971800"/>
            <a:ext cx="763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If we want to center the series (and it’s graph) at some point other than zero, we get the Taylor Series:</a:t>
            </a:r>
          </a:p>
        </p:txBody>
      </p: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533400" y="4038600"/>
            <a:ext cx="8077200" cy="2438400"/>
            <a:chOff x="336" y="2544"/>
            <a:chExt cx="5088" cy="1536"/>
          </a:xfrm>
        </p:grpSpPr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36" y="2544"/>
              <a:ext cx="5088" cy="1536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1999" y="2617"/>
              <a:ext cx="13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Taylor Series:</a:t>
              </a: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606" y="2937"/>
              <a:ext cx="23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(generated by </a:t>
              </a:r>
              <a:r>
                <a:rPr lang="en-US" sz="2800" i="1">
                  <a:latin typeface="Times New Roman" pitchFamily="18" charset="0"/>
                </a:rPr>
                <a:t>f</a:t>
              </a:r>
              <a:r>
                <a:rPr lang="en-US"/>
                <a:t> at            )</a:t>
              </a:r>
            </a:p>
          </p:txBody>
        </p:sp>
        <p:graphicFrame>
          <p:nvGraphicFramePr>
            <p:cNvPr id="9227" name="Object 11"/>
            <p:cNvGraphicFramePr>
              <a:graphicFrameLocks noChangeAspect="1"/>
            </p:cNvGraphicFramePr>
            <p:nvPr/>
          </p:nvGraphicFramePr>
          <p:xfrm>
            <a:off x="3248" y="3019"/>
            <a:ext cx="528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4" name="Equation" r:id="rId7" imgW="355320" imgH="139680" progId="Equation.DSMT4">
                    <p:embed/>
                  </p:oleObj>
                </mc:Choice>
                <mc:Fallback>
                  <p:oleObj name="Equation" r:id="rId7" imgW="355320" imgH="1396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8" y="3019"/>
                          <a:ext cx="528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8" name="Object 12"/>
            <p:cNvGraphicFramePr>
              <a:graphicFrameLocks noChangeAspect="1"/>
            </p:cNvGraphicFramePr>
            <p:nvPr/>
          </p:nvGraphicFramePr>
          <p:xfrm>
            <a:off x="462" y="3456"/>
            <a:ext cx="4866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5" name="Equation" r:id="rId9" imgW="4165560" imgH="419040" progId="Equation.DSMT4">
                    <p:embed/>
                  </p:oleObj>
                </mc:Choice>
                <mc:Fallback>
                  <p:oleObj name="Equation" r:id="rId9" imgW="4165560" imgH="41904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" y="3456"/>
                          <a:ext cx="4866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11" imgW="190440" imgH="139680" progId="Equation.DSMT4">
                  <p:embed/>
                </p:oleObj>
              </mc:Choice>
              <mc:Fallback>
                <p:oleObj name="Equation" r:id="rId11" imgW="190440" imgH="1396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52400" y="152400"/>
            <a:ext cx="2667000" cy="4572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28600" y="3413125"/>
          <a:ext cx="55340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5" name="Equation" r:id="rId3" imgW="2984400" imgH="419040" progId="Equation.DSMT4">
                  <p:embed/>
                </p:oleObj>
              </mc:Choice>
              <mc:Fallback>
                <p:oleObj name="Equation" r:id="rId3" imgW="29844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13125"/>
                        <a:ext cx="553402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2725" y="1889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example: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371600" y="228600"/>
          <a:ext cx="12954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Equation" r:id="rId5" imgW="583920" imgH="164880" progId="Equation.DSMT4">
                  <p:embed/>
                </p:oleObj>
              </mc:Choice>
              <mc:Fallback>
                <p:oleObj name="Equation" r:id="rId5" imgW="58392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"/>
                        <a:ext cx="12954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663575" y="755650"/>
          <a:ext cx="18303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Equation" r:id="rId7" imgW="825480" imgH="253800" progId="Equation.DSMT4">
                  <p:embed/>
                </p:oleObj>
              </mc:Choice>
              <mc:Fallback>
                <p:oleObj name="Equation" r:id="rId7" imgW="82548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755650"/>
                        <a:ext cx="1830388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2798763" y="762000"/>
          <a:ext cx="123983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name="Equation" r:id="rId9" imgW="558720" imgH="253800" progId="Equation.DSMT4">
                  <p:embed/>
                </p:oleObj>
              </mc:Choice>
              <mc:Fallback>
                <p:oleObj name="Equation" r:id="rId9" imgW="55872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762000"/>
                        <a:ext cx="123983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61963" y="1641475"/>
          <a:ext cx="20843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Equation" r:id="rId11" imgW="939600" imgH="253800" progId="Equation.DSMT4">
                  <p:embed/>
                </p:oleObj>
              </mc:Choice>
              <mc:Fallback>
                <p:oleObj name="Equation" r:id="rId11" imgW="93960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641475"/>
                        <a:ext cx="20843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2809875" y="1647825"/>
          <a:ext cx="13811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quation" r:id="rId13" imgW="622080" imgH="253800" progId="Equation.DSMT4">
                  <p:embed/>
                </p:oleObj>
              </mc:Choice>
              <mc:Fallback>
                <p:oleObj name="Equation" r:id="rId13" imgW="62208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1647825"/>
                        <a:ext cx="13811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457200" y="2438400"/>
          <a:ext cx="21685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Equation" r:id="rId15" imgW="977760" imgH="253800" progId="Equation.DSMT4">
                  <p:embed/>
                </p:oleObj>
              </mc:Choice>
              <mc:Fallback>
                <p:oleObj name="Equation" r:id="rId15" imgW="97776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38400"/>
                        <a:ext cx="21685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2765425" y="2444750"/>
          <a:ext cx="15779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Equation" r:id="rId17" imgW="711000" imgH="253800" progId="Equation.DSMT4">
                  <p:embed/>
                </p:oleObj>
              </mc:Choice>
              <mc:Fallback>
                <p:oleObj name="Equation" r:id="rId17" imgW="71100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425" y="2444750"/>
                        <a:ext cx="157797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4897438" y="762000"/>
          <a:ext cx="19431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Equation" r:id="rId19" imgW="876240" imgH="253800" progId="Equation.DSMT4">
                  <p:embed/>
                </p:oleObj>
              </mc:Choice>
              <mc:Fallback>
                <p:oleObj name="Equation" r:id="rId19" imgW="87624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762000"/>
                        <a:ext cx="19431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6975475" y="768350"/>
          <a:ext cx="14652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Equation" r:id="rId21" imgW="660240" imgH="253800" progId="Equation.DSMT4">
                  <p:embed/>
                </p:oleObj>
              </mc:Choice>
              <mc:Fallback>
                <p:oleObj name="Equation" r:id="rId21" imgW="66024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5475" y="768350"/>
                        <a:ext cx="1465263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4813300" y="1504950"/>
          <a:ext cx="21113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Equation" r:id="rId23" imgW="952200" imgH="266400" progId="Equation.DSMT4">
                  <p:embed/>
                </p:oleObj>
              </mc:Choice>
              <mc:Fallback>
                <p:oleObj name="Equation" r:id="rId23" imgW="952200" imgH="266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1504950"/>
                        <a:ext cx="211137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6932613" y="1509713"/>
          <a:ext cx="15509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6" name="Equation" r:id="rId25" imgW="698400" imgH="266400" progId="Equation.DSMT4">
                  <p:embed/>
                </p:oleObj>
              </mc:Choice>
              <mc:Fallback>
                <p:oleObj name="Equation" r:id="rId25" imgW="698400" imgH="266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2613" y="1509713"/>
                        <a:ext cx="155098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762000" y="4632325"/>
          <a:ext cx="42846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7" name="Equation" r:id="rId27" imgW="2311200" imgH="419040" progId="Equation.DSMT4">
                  <p:embed/>
                </p:oleObj>
              </mc:Choice>
              <mc:Fallback>
                <p:oleObj name="Equation" r:id="rId27" imgW="2311200" imgH="419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632325"/>
                        <a:ext cx="428466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609600" y="4572000"/>
            <a:ext cx="4648200" cy="914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Equation" r:id="rId29" imgW="190440" imgH="139680" progId="Equation.DSMT4">
                  <p:embed/>
                </p:oleObj>
              </mc:Choice>
              <mc:Fallback>
                <p:oleObj name="Equation" r:id="rId29" imgW="190440" imgH="1396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4800600" y="762000"/>
            <a:ext cx="3048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4800600" y="609600"/>
            <a:ext cx="8382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800600" y="609600"/>
            <a:ext cx="13716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4800600" y="609600"/>
            <a:ext cx="19050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4800600" y="609600"/>
            <a:ext cx="24384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4800600" y="609600"/>
            <a:ext cx="31242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80" name="Picture 16" descr="H9URPI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127000"/>
            <a:ext cx="9906000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219200" y="762000"/>
            <a:ext cx="1447800" cy="4572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71" name="Picture 7" descr="H9URPI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127000"/>
            <a:ext cx="9906000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H9URPI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127000"/>
            <a:ext cx="9906000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H9URPI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127000"/>
            <a:ext cx="9906000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H9URPI0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127000"/>
            <a:ext cx="9906000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5" name="Picture 11" descr="H9URPI0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127000"/>
            <a:ext cx="9906000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H9URPI0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127000"/>
            <a:ext cx="9906000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295400" y="854075"/>
          <a:ext cx="12954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Equation" r:id="rId10" imgW="583920" imgH="164880" progId="Equation.DSMT4">
                  <p:embed/>
                </p:oleObj>
              </mc:Choice>
              <mc:Fallback>
                <p:oleObj name="Equation" r:id="rId10" imgW="58392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854075"/>
                        <a:ext cx="12954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021138" y="593725"/>
          <a:ext cx="428466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12" imgW="2311200" imgH="419040" progId="Equation.DSMT4">
                  <p:embed/>
                </p:oleObj>
              </mc:Choice>
              <mc:Fallback>
                <p:oleObj name="Equation" r:id="rId12" imgW="231120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593725"/>
                        <a:ext cx="4284662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9" name="Picture 15" descr="H9URPI0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127000"/>
            <a:ext cx="9906000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838200" y="4611688"/>
            <a:ext cx="747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 more terms we add, the better our approximation.</a:t>
            </a:r>
          </a:p>
        </p:txBody>
      </p:sp>
      <p:graphicFrame>
        <p:nvGraphicFramePr>
          <p:cNvPr id="11298" name="Object 3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15" imgW="190440" imgH="139680" progId="Equation.DSMT4">
                  <p:embed/>
                </p:oleObj>
              </mc:Choice>
              <mc:Fallback>
                <p:oleObj name="Equation" r:id="rId15" imgW="190440" imgH="1396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78" grpId="0" animBg="1"/>
      <p:bldP spid="1128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Susan\Local Settings\Temporary Internet Files\Content.IE5\QCNH9XG0\MC90044176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70075"/>
            <a:ext cx="4302125" cy="430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Susan\Local Settings\Temporary Internet Files\Content.IE5\DWQX76QH\MC9001406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19400"/>
            <a:ext cx="2864815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1600" y="3276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WOW!!!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8903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7200" y="762000"/>
            <a:ext cx="2971800" cy="5334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7525" y="7985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example: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531938" y="735013"/>
          <a:ext cx="1744662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3" imgW="787320" imgH="253800" progId="Equation.DSMT4">
                  <p:embed/>
                </p:oleObj>
              </mc:Choice>
              <mc:Fallback>
                <p:oleObj name="Equation" r:id="rId3" imgW="78732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735013"/>
                        <a:ext cx="1744662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69925" y="1739900"/>
            <a:ext cx="7940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Rather than start from scratch, we can use the function that we already know: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446213" y="2884488"/>
          <a:ext cx="6097587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5" imgW="3288960" imgH="457200" progId="Equation.DSMT4">
                  <p:embed/>
                </p:oleObj>
              </mc:Choice>
              <mc:Fallback>
                <p:oleObj name="Equation" r:id="rId5" imgW="328896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2884488"/>
                        <a:ext cx="6097587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7" imgW="190440" imgH="139680" progId="Equation.DSMT4">
                  <p:embed/>
                </p:oleObj>
              </mc:Choice>
              <mc:Fallback>
                <p:oleObj name="Equation" r:id="rId7" imgW="190440" imgH="1396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" y="228600"/>
            <a:ext cx="4343400" cy="762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12725" y="381000"/>
            <a:ext cx="111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example: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371600" y="120650"/>
          <a:ext cx="295433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Equation" r:id="rId3" imgW="1333440" imgH="393480" progId="Equation.DSMT4">
                  <p:embed/>
                </p:oleObj>
              </mc:Choice>
              <mc:Fallback>
                <p:oleObj name="Equation" r:id="rId3" imgW="13334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0650"/>
                        <a:ext cx="2954338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370013" y="3962400"/>
          <a:ext cx="60515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Equation" r:id="rId5" imgW="3263760" imgH="469800" progId="Equation.DSMT4">
                  <p:embed/>
                </p:oleObj>
              </mc:Choice>
              <mc:Fallback>
                <p:oleObj name="Equation" r:id="rId5" imgW="326376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3962400"/>
                        <a:ext cx="60515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63575" y="1365250"/>
          <a:ext cx="18303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Equation" r:id="rId7" imgW="825480" imgH="253800" progId="Equation.DSMT4">
                  <p:embed/>
                </p:oleObj>
              </mc:Choice>
              <mc:Fallback>
                <p:oleObj name="Equation" r:id="rId7" imgW="82548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1365250"/>
                        <a:ext cx="1830388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673350" y="1174750"/>
          <a:ext cx="12890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Equation" r:id="rId9" imgW="672840" imgH="431640" progId="Equation.DSMT4">
                  <p:embed/>
                </p:oleObj>
              </mc:Choice>
              <mc:Fallback>
                <p:oleObj name="Equation" r:id="rId9" imgW="67284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1174750"/>
                        <a:ext cx="128905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461963" y="2251075"/>
          <a:ext cx="20843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Equation" r:id="rId11" imgW="939600" imgH="253800" progId="Equation.DSMT4">
                  <p:embed/>
                </p:oleObj>
              </mc:Choice>
              <mc:Fallback>
                <p:oleObj name="Equation" r:id="rId11" imgW="93960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251075"/>
                        <a:ext cx="20843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2640013" y="2133600"/>
          <a:ext cx="147478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Equation" r:id="rId13" imgW="774360" imgH="431640" progId="Equation.DSMT4">
                  <p:embed/>
                </p:oleObj>
              </mc:Choice>
              <mc:Fallback>
                <p:oleObj name="Equation" r:id="rId13" imgW="77436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2133600"/>
                        <a:ext cx="1474787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457200" y="3171825"/>
          <a:ext cx="21685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Equation" r:id="rId15" imgW="977760" imgH="253800" progId="Equation.DSMT4">
                  <p:embed/>
                </p:oleObj>
              </mc:Choice>
              <mc:Fallback>
                <p:oleObj name="Equation" r:id="rId15" imgW="97776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71825"/>
                        <a:ext cx="21685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2751138" y="3074988"/>
          <a:ext cx="136366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Equation" r:id="rId17" imgW="723600" imgH="431640" progId="Equation.DSMT4">
                  <p:embed/>
                </p:oleObj>
              </mc:Choice>
              <mc:Fallback>
                <p:oleObj name="Equation" r:id="rId17" imgW="72360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3074988"/>
                        <a:ext cx="1363662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4897438" y="1371600"/>
          <a:ext cx="19431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19" imgW="876240" imgH="253800" progId="Equation.DSMT4">
                  <p:embed/>
                </p:oleObj>
              </mc:Choice>
              <mc:Fallback>
                <p:oleObj name="Equation" r:id="rId19" imgW="87624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1371600"/>
                        <a:ext cx="19431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6919913" y="1182688"/>
          <a:ext cx="157797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21" imgW="711000" imgH="431640" progId="Equation.DSMT4">
                  <p:embed/>
                </p:oleObj>
              </mc:Choice>
              <mc:Fallback>
                <p:oleObj name="Equation" r:id="rId21" imgW="71100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913" y="1182688"/>
                        <a:ext cx="1577975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4724400" y="2611438"/>
          <a:ext cx="211137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Equation" r:id="rId23" imgW="952200" imgH="266400" progId="Equation.DSMT4">
                  <p:embed/>
                </p:oleObj>
              </mc:Choice>
              <mc:Fallback>
                <p:oleObj name="Equation" r:id="rId23" imgW="952200" imgH="266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611438"/>
                        <a:ext cx="2111375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6946900" y="2427288"/>
          <a:ext cx="177641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Equation" r:id="rId25" imgW="799920" imgH="431640" progId="Equation.DSMT4">
                  <p:embed/>
                </p:oleObj>
              </mc:Choice>
              <mc:Fallback>
                <p:oleObj name="Equation" r:id="rId25" imgW="799920" imgH="431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900" y="2427288"/>
                        <a:ext cx="1776413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1679575" y="5181600"/>
          <a:ext cx="5249863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Equation" r:id="rId27" imgW="2831760" imgH="660240" progId="Equation.DSMT4">
                  <p:embed/>
                </p:oleObj>
              </mc:Choice>
              <mc:Fallback>
                <p:oleObj name="Equation" r:id="rId27" imgW="2831760" imgH="6602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5181600"/>
                        <a:ext cx="5249863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1524000" y="5105400"/>
            <a:ext cx="5486400" cy="1524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0" name="Equation" r:id="rId29" imgW="190440" imgH="139680" progId="Equation.DSMT4">
                  <p:embed/>
                </p:oleObj>
              </mc:Choice>
              <mc:Fallback>
                <p:oleObj name="Equation" r:id="rId29" imgW="190440" imgH="1396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49275" y="152400"/>
            <a:ext cx="8077200" cy="13716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24452" y="244475"/>
            <a:ext cx="7940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There are some </a:t>
            </a:r>
            <a:r>
              <a:rPr lang="en-US" dirty="0" err="1"/>
              <a:t>Maclaurin</a:t>
            </a:r>
            <a:r>
              <a:rPr lang="en-US" dirty="0"/>
              <a:t> series that occur often enough that they should be memorized.  They </a:t>
            </a:r>
            <a:r>
              <a:rPr lang="en-US" dirty="0" smtClean="0"/>
              <a:t>are:</a:t>
            </a:r>
            <a:endParaRPr lang="en-US" dirty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190440" imgH="139680" progId="Equation.DSMT4">
                  <p:embed/>
                </p:oleObj>
              </mc:Choice>
              <mc:Fallback>
                <p:oleObj name="Equation" r:id="rId3" imgW="190440" imgH="139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536032"/>
            <a:ext cx="4359469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09600" y="381000"/>
            <a:ext cx="7924800" cy="1066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46125" y="496888"/>
            <a:ext cx="7712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When referring to Taylor polynomials, we can talk about </a:t>
            </a:r>
            <a:r>
              <a:rPr lang="en-US" b="1"/>
              <a:t>number of terms</a:t>
            </a:r>
            <a:r>
              <a:rPr lang="en-US"/>
              <a:t>, </a:t>
            </a:r>
            <a:r>
              <a:rPr lang="en-US" b="1"/>
              <a:t>order</a:t>
            </a:r>
            <a:r>
              <a:rPr lang="en-US"/>
              <a:t> or </a:t>
            </a:r>
            <a:r>
              <a:rPr lang="en-US" b="1"/>
              <a:t>degree</a:t>
            </a:r>
            <a:r>
              <a:rPr lang="en-US"/>
              <a:t>. 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09600" y="1600200"/>
          <a:ext cx="26670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Equation" r:id="rId3" imgW="1155600" imgH="419040" progId="Equation.DSMT4">
                  <p:embed/>
                </p:oleObj>
              </mc:Choice>
              <mc:Fallback>
                <p:oleObj name="Equation" r:id="rId3" imgW="115560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2667000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657600" y="1828800"/>
            <a:ext cx="444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This is a polynomial in </a:t>
            </a:r>
            <a:r>
              <a:rPr lang="en-US" b="1"/>
              <a:t>3 terms</a:t>
            </a:r>
            <a:r>
              <a:rPr lang="en-US"/>
              <a:t>.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22325" y="2743200"/>
            <a:ext cx="763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It is a </a:t>
            </a:r>
            <a:r>
              <a:rPr lang="en-US" b="1"/>
              <a:t>4th order</a:t>
            </a:r>
            <a:r>
              <a:rPr lang="en-US"/>
              <a:t> Taylor polynomial, because it was found using the 4th derivative.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3657600"/>
            <a:ext cx="7635875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It is also a </a:t>
            </a:r>
            <a:r>
              <a:rPr lang="en-US" b="1"/>
              <a:t>4th degree</a:t>
            </a:r>
            <a:r>
              <a:rPr lang="en-US"/>
              <a:t> polynomial, because 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/>
              <a:t> is raised to the 4th power.</a:t>
            </a:r>
          </a:p>
        </p:txBody>
      </p: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822325" y="4495800"/>
            <a:ext cx="7864475" cy="1014413"/>
            <a:chOff x="518" y="2832"/>
            <a:chExt cx="4954" cy="639"/>
          </a:xfrm>
        </p:grpSpPr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518" y="2953"/>
              <a:ext cx="495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The </a:t>
              </a:r>
              <a:r>
                <a:rPr lang="en-US" b="1"/>
                <a:t>3rd order</a:t>
              </a:r>
              <a:r>
                <a:rPr lang="en-US"/>
                <a:t> polynomial for             is           , but it is </a:t>
              </a:r>
              <a:r>
                <a:rPr lang="en-US" b="1"/>
                <a:t>degree 2</a:t>
              </a:r>
              <a:r>
                <a:rPr lang="en-US"/>
                <a:t>.</a:t>
              </a:r>
            </a:p>
          </p:txBody>
        </p:sp>
        <p:graphicFrame>
          <p:nvGraphicFramePr>
            <p:cNvPr id="15370" name="Object 10"/>
            <p:cNvGraphicFramePr>
              <a:graphicFrameLocks noChangeAspect="1"/>
            </p:cNvGraphicFramePr>
            <p:nvPr/>
          </p:nvGraphicFramePr>
          <p:xfrm>
            <a:off x="3120" y="3001"/>
            <a:ext cx="528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6" name="Equation" r:id="rId5" imgW="342720" imgH="139680" progId="Equation.DSMT4">
                    <p:embed/>
                  </p:oleObj>
                </mc:Choice>
                <mc:Fallback>
                  <p:oleObj name="Equation" r:id="rId5" imgW="342720" imgH="1396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3001"/>
                          <a:ext cx="528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1" name="Object 11"/>
            <p:cNvGraphicFramePr>
              <a:graphicFrameLocks noChangeAspect="1"/>
            </p:cNvGraphicFramePr>
            <p:nvPr/>
          </p:nvGraphicFramePr>
          <p:xfrm>
            <a:off x="3920" y="2832"/>
            <a:ext cx="496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7" name="Equation" r:id="rId7" imgW="393480" imgH="419040" progId="Equation.DSMT4">
                    <p:embed/>
                  </p:oleObj>
                </mc:Choice>
                <mc:Fallback>
                  <p:oleObj name="Equation" r:id="rId7" imgW="393480" imgH="41904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0" y="2832"/>
                          <a:ext cx="496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66800" y="55626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 </a:t>
            </a:r>
            <a:r>
              <a:rPr lang="en-US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baseline="30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>
                <a:solidFill>
                  <a:srgbClr val="0000FF"/>
                </a:solidFill>
              </a:rPr>
              <a:t> term drops out when using the third derivative.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752600" y="6172200"/>
            <a:ext cx="523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This is also the 2nd order polynomial.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990600" y="5562600"/>
            <a:ext cx="7620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898525" y="5654675"/>
            <a:ext cx="7788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 recent AP exam required the student to know the difference between </a:t>
            </a:r>
            <a:r>
              <a:rPr lang="en-US" i="1"/>
              <a:t>order</a:t>
            </a:r>
            <a:r>
              <a:rPr lang="en-US"/>
              <a:t> and </a:t>
            </a:r>
            <a:r>
              <a:rPr lang="en-US" i="1"/>
              <a:t>degree</a:t>
            </a:r>
            <a:r>
              <a:rPr lang="en-US"/>
              <a:t>.</a:t>
            </a:r>
          </a:p>
        </p:txBody>
      </p:sp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9" imgW="190440" imgH="139680" progId="Equation.DSMT4">
                  <p:embed/>
                </p:oleObj>
              </mc:Choice>
              <mc:Fallback>
                <p:oleObj name="Equation" r:id="rId9" imgW="190440" imgH="1396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  <p:bldP spid="15366" grpId="0" autoUpdateAnimBg="0"/>
      <p:bldP spid="15367" grpId="0" autoUpdateAnimBg="0"/>
      <p:bldP spid="15374" grpId="0" autoUpdateAnimBg="0"/>
      <p:bldP spid="15376" grpId="0" autoUpdateAnimBg="0"/>
      <p:bldP spid="15377" grpId="0" animBg="1"/>
      <p:bldP spid="153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bg1"/>
          </a:fgClr>
          <a:bgClr>
            <a:srgbClr val="CCEC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927725" y="5105400"/>
            <a:ext cx="2063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/>
              <a:t>Brook Taylor</a:t>
            </a:r>
          </a:p>
          <a:p>
            <a:pPr algn="ctr"/>
            <a:r>
              <a:rPr lang="en-US" b="1"/>
              <a:t>1685 - 1731</a:t>
            </a:r>
            <a:r>
              <a:rPr lang="en-US"/>
              <a:t>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5644" y="152400"/>
            <a:ext cx="480131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8.7: </a:t>
            </a:r>
            <a:r>
              <a:rPr lang="en-US" sz="3600" dirty="0"/>
              <a:t>Taylor </a:t>
            </a:r>
            <a:r>
              <a:rPr lang="en-US" sz="3600" dirty="0" smtClean="0"/>
              <a:t>and </a:t>
            </a:r>
            <a:endParaRPr lang="en-US" sz="3600" dirty="0"/>
          </a:p>
          <a:p>
            <a:r>
              <a:rPr lang="en-US" sz="3600" dirty="0" err="1" smtClean="0"/>
              <a:t>Maclaurin</a:t>
            </a:r>
            <a:r>
              <a:rPr lang="en-US" sz="3600" dirty="0" smtClean="0"/>
              <a:t> Polynomials</a:t>
            </a:r>
            <a:endParaRPr lang="en-US" sz="3600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" y="3676650"/>
            <a:ext cx="4572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Brook Taylor was an accomplished musician and painter.  He did research in a variety of areas, but is most famous for his development of ideas regarding infinite series.</a:t>
            </a:r>
          </a:p>
        </p:txBody>
      </p:sp>
      <p:pic>
        <p:nvPicPr>
          <p:cNvPr id="4102" name="Picture 6" descr="Tay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"/>
            <a:ext cx="340360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1430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HW: p. 613 # 1-4, 13-29 odd, 41, 43 (refer to example 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4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210" y="3391539"/>
            <a:ext cx="2700790" cy="33700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76400" y="107722"/>
            <a:ext cx="7333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In mathematics, a Taylor series is a representation of a function as an infinite sum of polynomial terms calculated from the values of the function's derivatives at a single point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1980"/>
            <a:ext cx="970500" cy="118881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" y="1931075"/>
            <a:ext cx="885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The 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concept of a Taylor series was formally introduced 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by the 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English mathematician Brook Taylor in 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1715. If the Taylor 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series is centered at zero, then that 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series 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is 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also called 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a Maclaurin series, 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named after 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the Scottish 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mathematician 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Colin Maclaurin, who made extensive use 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of this special case of Taylor series in the 18th century.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4107076"/>
            <a:ext cx="64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Colin Maclaurin (February 1698 – June 1746) was a </a:t>
            </a:r>
            <a:r>
              <a:rPr lang="en-US" sz="2400" dirty="0" smtClean="0">
                <a:latin typeface="Calibri" pitchFamily="34" charset="0"/>
              </a:rPr>
              <a:t>Scottish </a:t>
            </a:r>
            <a:r>
              <a:rPr lang="en-US" sz="2400" dirty="0">
                <a:latin typeface="Calibri" pitchFamily="34" charset="0"/>
              </a:rPr>
              <a:t>mathematician who made </a:t>
            </a:r>
            <a:r>
              <a:rPr lang="en-US" sz="2400" dirty="0" smtClean="0">
                <a:latin typeface="Calibri" pitchFamily="34" charset="0"/>
              </a:rPr>
              <a:t>important contributions </a:t>
            </a:r>
            <a:r>
              <a:rPr lang="en-US" sz="2400" dirty="0">
                <a:latin typeface="Calibri" pitchFamily="34" charset="0"/>
              </a:rPr>
              <a:t>to geometry and algebra. The Maclaurin </a:t>
            </a:r>
            <a:r>
              <a:rPr lang="en-US" sz="2400" dirty="0" smtClean="0">
                <a:latin typeface="Calibri" pitchFamily="34" charset="0"/>
              </a:rPr>
              <a:t>series</a:t>
            </a:r>
            <a:r>
              <a:rPr lang="en-US" sz="2400" dirty="0">
                <a:latin typeface="Calibri" pitchFamily="34" charset="0"/>
              </a:rPr>
              <a:t>, a special case of the Taylor series centered </a:t>
            </a:r>
            <a:r>
              <a:rPr lang="en-US" sz="2400" dirty="0" smtClean="0">
                <a:latin typeface="Calibri" pitchFamily="34" charset="0"/>
              </a:rPr>
              <a:t>about  </a:t>
            </a:r>
            <a:r>
              <a:rPr lang="en-US" sz="2400" dirty="0">
                <a:latin typeface="Calibri" pitchFamily="34" charset="0"/>
              </a:rPr>
              <a:t>x = 0, are named after him.</a:t>
            </a:r>
          </a:p>
        </p:txBody>
      </p:sp>
    </p:spTree>
    <p:extLst>
      <p:ext uri="{BB962C8B-B14F-4D97-AF65-F5344CB8AC3E}">
        <p14:creationId xmlns:p14="http://schemas.microsoft.com/office/powerpoint/2010/main" val="408644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458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Taylor’s brilliancy improved on the idea of approximating function values with points on the tangent line.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84582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Instead, he created polynomials to approximate functions.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84582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Whereas the tangent line only shares the function value and slope with the function at the point of tangency, Taylor polynomials share many more of the function’s traits.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200400"/>
            <a:ext cx="84582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A second degree Taylor polynomial has the same slope and second derivative value as the function (at the point of tangency) and thus the same concavity or shape as the function.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571999"/>
            <a:ext cx="8458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A third degree Taylor polynomial matches the first three derivatives, a fourth degree the first four derivatives, and so on.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562600"/>
            <a:ext cx="84582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Each iteration produces a polynomial that better matches the points on the original function…often on a much wider interval.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7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  <a:r>
              <a:rPr lang="en-US" sz="2400" dirty="0" smtClean="0"/>
              <a:t>or certain functions (categorized as </a:t>
            </a:r>
            <a:r>
              <a:rPr lang="en-US" sz="2400" b="1" dirty="0" smtClean="0">
                <a:solidFill>
                  <a:srgbClr val="FF0000"/>
                </a:solidFill>
              </a:rPr>
              <a:t>transcendental</a:t>
            </a:r>
            <a:r>
              <a:rPr lang="en-US" sz="2400" dirty="0" smtClean="0"/>
              <a:t> functions) </a:t>
            </a:r>
          </a:p>
          <a:p>
            <a:pPr algn="ctr"/>
            <a:r>
              <a:rPr lang="en-US" sz="2400" dirty="0" smtClean="0"/>
              <a:t>if the Taylor Polynomial is infinite, becoming a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Taylor Series</a:t>
            </a:r>
            <a:r>
              <a:rPr lang="en-US" sz="2400" dirty="0" smtClean="0"/>
              <a:t>, then the polynomial is actually</a:t>
            </a:r>
          </a:p>
          <a:p>
            <a:pPr algn="ctr"/>
            <a:r>
              <a:rPr lang="en-US" sz="2400" dirty="0" smtClean="0"/>
              <a:t>equivalent to the original function.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8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029200" y="1981200"/>
            <a:ext cx="3886200" cy="6096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1143000"/>
            <a:ext cx="5486400" cy="6096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17525" y="344488"/>
            <a:ext cx="8245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Suppose we wanted to find a fourth degree polynomial of the form: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905000" y="1143000"/>
          <a:ext cx="51816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3" imgW="2171520" imgH="253800" progId="Equation.DSMT4">
                  <p:embed/>
                </p:oleObj>
              </mc:Choice>
              <mc:Fallback>
                <p:oleObj name="Equation" r:id="rId3" imgW="217152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143000"/>
                        <a:ext cx="51816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029200" y="1981200"/>
          <a:ext cx="24860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5" imgW="1041120" imgH="253800" progId="Equation.DSMT4">
                  <p:embed/>
                </p:oleObj>
              </mc:Choice>
              <mc:Fallback>
                <p:oleObj name="Equation" r:id="rId5" imgW="104112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981200"/>
                        <a:ext cx="24860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620000" y="2057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at</a:t>
            </a: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8066088" y="2057400"/>
          <a:ext cx="8493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7" imgW="355320" imgH="177480" progId="Equation.DSMT4">
                  <p:embed/>
                </p:oleObj>
              </mc:Choice>
              <mc:Fallback>
                <p:oleObj name="Equation" r:id="rId7" imgW="35532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6088" y="2057400"/>
                        <a:ext cx="8493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8600" y="2057400"/>
            <a:ext cx="4710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that approximates the behavior of</a:t>
            </a:r>
          </a:p>
        </p:txBody>
      </p:sp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365125" y="2935288"/>
            <a:ext cx="8321675" cy="1187450"/>
            <a:chOff x="230" y="1849"/>
            <a:chExt cx="5242" cy="748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230" y="1849"/>
              <a:ext cx="524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If we make                 , and the first, second, third and fourth derivatives the same, then we would have a pretty good approximation.</a:t>
              </a:r>
            </a:p>
          </p:txBody>
        </p:sp>
        <p:graphicFrame>
          <p:nvGraphicFramePr>
            <p:cNvPr id="2061" name="Object 13"/>
            <p:cNvGraphicFramePr>
              <a:graphicFrameLocks noChangeAspect="1"/>
            </p:cNvGraphicFramePr>
            <p:nvPr/>
          </p:nvGraphicFramePr>
          <p:xfrm>
            <a:off x="1248" y="1872"/>
            <a:ext cx="912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Equation" r:id="rId9" imgW="825480" imgH="253800" progId="Equation.DSMT4">
                    <p:embed/>
                  </p:oleObj>
                </mc:Choice>
                <mc:Fallback>
                  <p:oleObj name="Equation" r:id="rId9" imgW="825480" imgH="2538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1872"/>
                          <a:ext cx="912" cy="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11" imgW="190440" imgH="139680" progId="Equation.DSMT4">
                  <p:embed/>
                </p:oleObj>
              </mc:Choice>
              <mc:Fallback>
                <p:oleObj name="Equation" r:id="rId11" imgW="190440" imgH="1396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457200" y="1219200"/>
            <a:ext cx="8001000" cy="1219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5867400" y="1828800"/>
            <a:ext cx="914400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04800" y="228600"/>
            <a:ext cx="5486400" cy="6096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57200" y="228600"/>
          <a:ext cx="51816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3" imgW="2171520" imgH="253800" progId="Equation.DSMT4">
                  <p:embed/>
                </p:oleObj>
              </mc:Choice>
              <mc:Fallback>
                <p:oleObj name="Equation" r:id="rId3" imgW="217152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51816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172200" y="228600"/>
            <a:ext cx="2514600" cy="6096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6172200" y="228600"/>
          <a:ext cx="24860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5" imgW="1041120" imgH="253800" progId="Equation.DSMT4">
                  <p:embed/>
                </p:oleObj>
              </mc:Choice>
              <mc:Fallback>
                <p:oleObj name="Equation" r:id="rId5" imgW="104112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28600"/>
                        <a:ext cx="24860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33400" y="1219200"/>
          <a:ext cx="19812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7" imgW="1041120" imgH="253800" progId="Equation.DSMT4">
                  <p:embed/>
                </p:oleObj>
              </mc:Choice>
              <mc:Fallback>
                <p:oleObj name="Equation" r:id="rId7" imgW="104112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19812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533400" y="1828800"/>
          <a:ext cx="19812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8" imgW="1041120" imgH="253800" progId="Equation.DSMT4">
                  <p:embed/>
                </p:oleObj>
              </mc:Choice>
              <mc:Fallback>
                <p:oleObj name="Equation" r:id="rId8" imgW="104112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19812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3429000" y="1219200"/>
          <a:ext cx="48768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10" imgW="2171520" imgH="253800" progId="Equation.DSMT4">
                  <p:embed/>
                </p:oleObj>
              </mc:Choice>
              <mc:Fallback>
                <p:oleObj name="Equation" r:id="rId10" imgW="217152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219200"/>
                        <a:ext cx="48768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3373438" y="1792288"/>
          <a:ext cx="1427162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quation" r:id="rId11" imgW="634680" imgH="253800" progId="Equation.DSMT4">
                  <p:embed/>
                </p:oleObj>
              </mc:Choice>
              <mc:Fallback>
                <p:oleObj name="Equation" r:id="rId11" imgW="63468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3438" y="1792288"/>
                        <a:ext cx="1427162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5029200" y="19812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5867400" y="1828800"/>
          <a:ext cx="9144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quation" r:id="rId13" imgW="406080" imgH="228600" progId="Equation.DSMT4">
                  <p:embed/>
                </p:oleObj>
              </mc:Choice>
              <mc:Fallback>
                <p:oleObj name="Equation" r:id="rId13" imgW="40608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828800"/>
                        <a:ext cx="9144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57200" y="2590800"/>
            <a:ext cx="8001000" cy="1600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867400" y="3352800"/>
            <a:ext cx="914400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685800" y="2603500"/>
          <a:ext cx="15954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Equation" r:id="rId15" imgW="838080" imgH="393480" progId="Equation.DSMT4">
                  <p:embed/>
                </p:oleObj>
              </mc:Choice>
              <mc:Fallback>
                <p:oleObj name="Equation" r:id="rId15" imgW="83808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03500"/>
                        <a:ext cx="159543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685800" y="3371850"/>
          <a:ext cx="157162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" name="Equation" r:id="rId17" imgW="825480" imgH="393480" progId="Equation.DSMT4">
                  <p:embed/>
                </p:oleObj>
              </mc:Choice>
              <mc:Fallback>
                <p:oleObj name="Equation" r:id="rId17" imgW="82548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71850"/>
                        <a:ext cx="157162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3429000" y="2590800"/>
          <a:ext cx="45640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tion" r:id="rId19" imgW="2031840" imgH="253800" progId="Equation.DSMT4">
                  <p:embed/>
                </p:oleObj>
              </mc:Choice>
              <mc:Fallback>
                <p:oleObj name="Equation" r:id="rId19" imgW="2031840" imgH="2538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90800"/>
                        <a:ext cx="456406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3360738" y="3392488"/>
          <a:ext cx="14541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21" imgW="647640" imgH="253800" progId="Equation.DSMT4">
                  <p:embed/>
                </p:oleObj>
              </mc:Choice>
              <mc:Fallback>
                <p:oleObj name="Equation" r:id="rId21" imgW="647640" imgH="253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38" y="3392488"/>
                        <a:ext cx="14541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5029200" y="35814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5910263" y="3352800"/>
          <a:ext cx="82867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Equation" r:id="rId23" imgW="368280" imgH="228600" progId="Equation.DSMT4">
                  <p:embed/>
                </p:oleObj>
              </mc:Choice>
              <mc:Fallback>
                <p:oleObj name="Equation" r:id="rId23" imgW="36828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3352800"/>
                        <a:ext cx="82867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457200" y="4343400"/>
            <a:ext cx="8001000" cy="1600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5791200" y="4953000"/>
            <a:ext cx="1295400" cy="838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46" name="Object 26"/>
          <p:cNvGraphicFramePr>
            <a:graphicFrameLocks noChangeAspect="1"/>
          </p:cNvGraphicFramePr>
          <p:nvPr/>
        </p:nvGraphicFramePr>
        <p:xfrm>
          <a:off x="719138" y="4364038"/>
          <a:ext cx="217646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Equation" r:id="rId25" imgW="1143000" imgH="469800" progId="Equation.DSMT4">
                  <p:embed/>
                </p:oleObj>
              </mc:Choice>
              <mc:Fallback>
                <p:oleObj name="Equation" r:id="rId25" imgW="1143000" imgH="4698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4364038"/>
                        <a:ext cx="2176462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7" name="Object 27"/>
          <p:cNvGraphicFramePr>
            <a:graphicFrameLocks noChangeAspect="1"/>
          </p:cNvGraphicFramePr>
          <p:nvPr/>
        </p:nvGraphicFramePr>
        <p:xfrm>
          <a:off x="684213" y="5192713"/>
          <a:ext cx="19827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name="Equation" r:id="rId27" imgW="1041120" imgH="393480" progId="Equation.DSMT4">
                  <p:embed/>
                </p:oleObj>
              </mc:Choice>
              <mc:Fallback>
                <p:oleObj name="Equation" r:id="rId27" imgW="1041120" imgH="3934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192713"/>
                        <a:ext cx="1982787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8" name="Object 28"/>
          <p:cNvGraphicFramePr>
            <a:graphicFrameLocks noChangeAspect="1"/>
          </p:cNvGraphicFramePr>
          <p:nvPr/>
        </p:nvGraphicFramePr>
        <p:xfrm>
          <a:off x="3429000" y="4335463"/>
          <a:ext cx="38798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name="Equation" r:id="rId29" imgW="1726920" imgH="253800" progId="Equation.DSMT4">
                  <p:embed/>
                </p:oleObj>
              </mc:Choice>
              <mc:Fallback>
                <p:oleObj name="Equation" r:id="rId29" imgW="1726920" imgH="2538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335463"/>
                        <a:ext cx="38798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9" name="Object 29"/>
          <p:cNvGraphicFramePr>
            <a:graphicFrameLocks noChangeAspect="1"/>
          </p:cNvGraphicFramePr>
          <p:nvPr/>
        </p:nvGraphicFramePr>
        <p:xfrm>
          <a:off x="3386138" y="5137150"/>
          <a:ext cx="170973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" name="Equation" r:id="rId31" imgW="761760" imgH="253800" progId="Equation.DSMT4">
                  <p:embed/>
                </p:oleObj>
              </mc:Choice>
              <mc:Fallback>
                <p:oleObj name="Equation" r:id="rId31" imgW="761760" imgH="2538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138" y="5137150"/>
                        <a:ext cx="170973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0" name="AutoShape 30"/>
          <p:cNvSpPr>
            <a:spLocks noChangeArrowheads="1"/>
          </p:cNvSpPr>
          <p:nvPr/>
        </p:nvSpPr>
        <p:spPr bwMode="auto">
          <a:xfrm>
            <a:off x="5181600" y="5326063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51" name="Object 31"/>
          <p:cNvGraphicFramePr>
            <a:graphicFrameLocks noChangeAspect="1"/>
          </p:cNvGraphicFramePr>
          <p:nvPr/>
        </p:nvGraphicFramePr>
        <p:xfrm>
          <a:off x="5862638" y="4913313"/>
          <a:ext cx="12287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" name="Equation" r:id="rId33" imgW="545760" imgH="393480" progId="Equation.DSMT4">
                  <p:embed/>
                </p:oleObj>
              </mc:Choice>
              <mc:Fallback>
                <p:oleObj name="Equation" r:id="rId33" imgW="545760" imgH="3934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4913313"/>
                        <a:ext cx="12287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2" name="Object 32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name="Equation" r:id="rId35" imgW="190440" imgH="139680" progId="Equation.DSMT4">
                  <p:embed/>
                </p:oleObj>
              </mc:Choice>
              <mc:Fallback>
                <p:oleObj name="Equation" r:id="rId35" imgW="190440" imgH="1396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nimBg="1"/>
      <p:bldP spid="5135" grpId="0" animBg="1"/>
      <p:bldP spid="5132" grpId="0" animBg="1"/>
      <p:bldP spid="5136" grpId="0" animBg="1"/>
      <p:bldP spid="5137" grpId="0" animBg="1"/>
      <p:bldP spid="5142" grpId="0" animBg="1"/>
      <p:bldP spid="5144" grpId="0" animBg="1"/>
      <p:bldP spid="5145" grpId="0" animBg="1"/>
      <p:bldP spid="51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4800" y="228600"/>
            <a:ext cx="5486400" cy="6096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57200" y="228600"/>
          <a:ext cx="51816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Equation" r:id="rId3" imgW="2171520" imgH="253800" progId="Equation.DSMT4">
                  <p:embed/>
                </p:oleObj>
              </mc:Choice>
              <mc:Fallback>
                <p:oleObj name="Equation" r:id="rId3" imgW="217152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51816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172200" y="228600"/>
            <a:ext cx="2514600" cy="6096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6172200" y="228600"/>
          <a:ext cx="24860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Equation" r:id="rId5" imgW="1041120" imgH="253800" progId="Equation.DSMT4">
                  <p:embed/>
                </p:oleObj>
              </mc:Choice>
              <mc:Fallback>
                <p:oleObj name="Equation" r:id="rId5" imgW="104112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28600"/>
                        <a:ext cx="24860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457200" y="2971800"/>
            <a:ext cx="8001000" cy="1600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6019800" y="3581400"/>
            <a:ext cx="1066800" cy="838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600075" y="2992438"/>
          <a:ext cx="229552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Equation" r:id="rId7" imgW="1206360" imgH="469800" progId="Equation.DSMT4">
                  <p:embed/>
                </p:oleObj>
              </mc:Choice>
              <mc:Fallback>
                <p:oleObj name="Equation" r:id="rId7" imgW="1206360" imgH="469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2992438"/>
                        <a:ext cx="2295525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842963" y="3886200"/>
          <a:ext cx="12573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Equation" r:id="rId9" imgW="660240" imgH="253800" progId="Equation.DSMT4">
                  <p:embed/>
                </p:oleObj>
              </mc:Choice>
              <mc:Fallback>
                <p:oleObj name="Equation" r:id="rId9" imgW="660240" imgH="2538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3886200"/>
                        <a:ext cx="12573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3429000" y="3087688"/>
          <a:ext cx="290988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name="Equation" r:id="rId11" imgW="1295280" imgH="253800" progId="Equation.DSMT4">
                  <p:embed/>
                </p:oleObj>
              </mc:Choice>
              <mc:Fallback>
                <p:oleObj name="Equation" r:id="rId11" imgW="1295280" imgH="253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087688"/>
                        <a:ext cx="2909888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3429000" y="3773488"/>
          <a:ext cx="173990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Equation" r:id="rId13" imgW="774360" imgH="253800" progId="Equation.DSMT4">
                  <p:embed/>
                </p:oleObj>
              </mc:Choice>
              <mc:Fallback>
                <p:oleObj name="Equation" r:id="rId13" imgW="774360" imgH="253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73488"/>
                        <a:ext cx="173990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5240338" y="39624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6049963" y="3549650"/>
          <a:ext cx="9715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Equation" r:id="rId15" imgW="431640" imgH="393480" progId="Equation.DSMT4">
                  <p:embed/>
                </p:oleObj>
              </mc:Choice>
              <mc:Fallback>
                <p:oleObj name="Equation" r:id="rId15" imgW="431640" imgH="393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963" y="3549650"/>
                        <a:ext cx="97155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57200" y="4876800"/>
            <a:ext cx="8001000" cy="1600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6243638" y="5486400"/>
            <a:ext cx="1376362" cy="838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574675" y="4897438"/>
          <a:ext cx="246697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Equation" r:id="rId17" imgW="1295280" imgH="469800" progId="Equation.DSMT4">
                  <p:embed/>
                </p:oleObj>
              </mc:Choice>
              <mc:Fallback>
                <p:oleObj name="Equation" r:id="rId17" imgW="1295280" imgH="4698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4897438"/>
                        <a:ext cx="2466975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762000" y="5846763"/>
          <a:ext cx="154781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Equation" r:id="rId19" imgW="812520" imgH="266400" progId="Equation.DSMT4">
                  <p:embed/>
                </p:oleObj>
              </mc:Choice>
              <mc:Fallback>
                <p:oleObj name="Equation" r:id="rId19" imgW="812520" imgH="2664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846763"/>
                        <a:ext cx="1547813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3490913" y="4964113"/>
          <a:ext cx="2081212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Equation" r:id="rId21" imgW="927000" imgH="266400" progId="Equation.DSMT4">
                  <p:embed/>
                </p:oleObj>
              </mc:Choice>
              <mc:Fallback>
                <p:oleObj name="Equation" r:id="rId21" imgW="927000" imgH="2664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4964113"/>
                        <a:ext cx="2081212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3440113" y="5656263"/>
          <a:ext cx="205105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Equation" r:id="rId23" imgW="914400" imgH="266400" progId="Equation.DSMT4">
                  <p:embed/>
                </p:oleObj>
              </mc:Choice>
              <mc:Fallback>
                <p:oleObj name="Equation" r:id="rId23" imgW="914400" imgH="2664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5656263"/>
                        <a:ext cx="2051050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5634038" y="5859463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6229350" y="5446713"/>
          <a:ext cx="14001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Equation" r:id="rId25" imgW="622080" imgH="393480" progId="Equation.DSMT4">
                  <p:embed/>
                </p:oleObj>
              </mc:Choice>
              <mc:Fallback>
                <p:oleObj name="Equation" r:id="rId25" imgW="622080" imgH="393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5446713"/>
                        <a:ext cx="140017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457200" y="1066800"/>
            <a:ext cx="8001000" cy="1600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5791200" y="1676400"/>
            <a:ext cx="1295400" cy="838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76" name="Object 32"/>
          <p:cNvGraphicFramePr>
            <a:graphicFrameLocks noChangeAspect="1"/>
          </p:cNvGraphicFramePr>
          <p:nvPr/>
        </p:nvGraphicFramePr>
        <p:xfrm>
          <a:off x="719138" y="1087438"/>
          <a:ext cx="217646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Equation" r:id="rId27" imgW="1143000" imgH="469800" progId="Equation.DSMT4">
                  <p:embed/>
                </p:oleObj>
              </mc:Choice>
              <mc:Fallback>
                <p:oleObj name="Equation" r:id="rId27" imgW="1143000" imgH="4698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1087438"/>
                        <a:ext cx="2176462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7" name="Object 33"/>
          <p:cNvGraphicFramePr>
            <a:graphicFrameLocks noChangeAspect="1"/>
          </p:cNvGraphicFramePr>
          <p:nvPr/>
        </p:nvGraphicFramePr>
        <p:xfrm>
          <a:off x="684213" y="1916113"/>
          <a:ext cx="19827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Equation" r:id="rId29" imgW="1041120" imgH="393480" progId="Equation.DSMT4">
                  <p:embed/>
                </p:oleObj>
              </mc:Choice>
              <mc:Fallback>
                <p:oleObj name="Equation" r:id="rId29" imgW="1041120" imgH="393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16113"/>
                        <a:ext cx="1982787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8" name="Object 34"/>
          <p:cNvGraphicFramePr>
            <a:graphicFrameLocks noChangeAspect="1"/>
          </p:cNvGraphicFramePr>
          <p:nvPr/>
        </p:nvGraphicFramePr>
        <p:xfrm>
          <a:off x="3429000" y="1058863"/>
          <a:ext cx="38798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Equation" r:id="rId31" imgW="1726920" imgH="253800" progId="Equation.DSMT4">
                  <p:embed/>
                </p:oleObj>
              </mc:Choice>
              <mc:Fallback>
                <p:oleObj name="Equation" r:id="rId31" imgW="1726920" imgH="253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058863"/>
                        <a:ext cx="38798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9" name="Object 35"/>
          <p:cNvGraphicFramePr>
            <a:graphicFrameLocks noChangeAspect="1"/>
          </p:cNvGraphicFramePr>
          <p:nvPr/>
        </p:nvGraphicFramePr>
        <p:xfrm>
          <a:off x="3386138" y="1860550"/>
          <a:ext cx="170973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0" name="Equation" r:id="rId33" imgW="761760" imgH="253800" progId="Equation.DSMT4">
                  <p:embed/>
                </p:oleObj>
              </mc:Choice>
              <mc:Fallback>
                <p:oleObj name="Equation" r:id="rId33" imgW="761760" imgH="2538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138" y="1860550"/>
                        <a:ext cx="170973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5181600" y="2049463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81" name="Object 37"/>
          <p:cNvGraphicFramePr>
            <a:graphicFrameLocks noChangeAspect="1"/>
          </p:cNvGraphicFramePr>
          <p:nvPr/>
        </p:nvGraphicFramePr>
        <p:xfrm>
          <a:off x="5862638" y="1636713"/>
          <a:ext cx="12287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1" name="Equation" r:id="rId35" imgW="545760" imgH="393480" progId="Equation.DSMT4">
                  <p:embed/>
                </p:oleObj>
              </mc:Choice>
              <mc:Fallback>
                <p:oleObj name="Equation" r:id="rId35" imgW="545760" imgH="393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1636713"/>
                        <a:ext cx="12287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2" name="Object 3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name="Equation" r:id="rId37" imgW="190440" imgH="139680" progId="Equation.DSMT4">
                  <p:embed/>
                </p:oleObj>
              </mc:Choice>
              <mc:Fallback>
                <p:oleObj name="Equation" r:id="rId37" imgW="190440" imgH="13968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nimBg="1"/>
      <p:bldP spid="6159" grpId="0" animBg="1"/>
      <p:bldP spid="6164" grpId="0" animBg="1"/>
      <p:bldP spid="6166" grpId="0" animBg="1"/>
      <p:bldP spid="6167" grpId="0" animBg="1"/>
      <p:bldP spid="61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04800" y="228600"/>
            <a:ext cx="5486400" cy="6096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57200" y="228600"/>
          <a:ext cx="51816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3" imgW="2171520" imgH="253800" progId="Equation.DSMT4">
                  <p:embed/>
                </p:oleObj>
              </mc:Choice>
              <mc:Fallback>
                <p:oleObj name="Equation" r:id="rId3" imgW="217152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51816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172200" y="228600"/>
            <a:ext cx="2514600" cy="6096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172200" y="228600"/>
          <a:ext cx="24860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5" imgW="1041120" imgH="253800" progId="Equation.DSMT4">
                  <p:embed/>
                </p:oleObj>
              </mc:Choice>
              <mc:Fallback>
                <p:oleObj name="Equation" r:id="rId5" imgW="104112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28600"/>
                        <a:ext cx="24860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81000" y="1143000"/>
          <a:ext cx="42672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7" imgW="2095200" imgH="393480" progId="Equation.DSMT4">
                  <p:embed/>
                </p:oleObj>
              </mc:Choice>
              <mc:Fallback>
                <p:oleObj name="Equation" r:id="rId7" imgW="20952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426720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685800" y="2209800"/>
          <a:ext cx="36576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9" imgW="1701720" imgH="419040" progId="Equation.DSMT4">
                  <p:embed/>
                </p:oleObj>
              </mc:Choice>
              <mc:Fallback>
                <p:oleObj name="Equation" r:id="rId9" imgW="170172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36576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5562600" y="2451100"/>
          <a:ext cx="2133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11" imgW="1041120" imgH="253800" progId="Equation.DSMT4">
                  <p:embed/>
                </p:oleObj>
              </mc:Choice>
              <mc:Fallback>
                <p:oleObj name="Equation" r:id="rId11" imgW="104112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451100"/>
                        <a:ext cx="21336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8" name="Picture 10" descr="H9T5S70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51200"/>
            <a:ext cx="5410200" cy="36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-914400" y="3251200"/>
            <a:ext cx="5410200" cy="3606800"/>
            <a:chOff x="-576" y="2048"/>
            <a:chExt cx="3408" cy="2272"/>
          </a:xfrm>
        </p:grpSpPr>
        <p:pic>
          <p:nvPicPr>
            <p:cNvPr id="7179" name="Picture 11" descr="H9T5S700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76" y="2048"/>
              <a:ext cx="3408" cy="2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7180" name="Object 12"/>
            <p:cNvGraphicFramePr>
              <a:graphicFrameLocks noChangeAspect="1"/>
            </p:cNvGraphicFramePr>
            <p:nvPr/>
          </p:nvGraphicFramePr>
          <p:xfrm>
            <a:off x="1680" y="3936"/>
            <a:ext cx="384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2" name="Equation" r:id="rId14" imgW="368280" imgH="253800" progId="Equation.DSMT4">
                    <p:embed/>
                  </p:oleObj>
                </mc:Choice>
                <mc:Fallback>
                  <p:oleObj name="Equation" r:id="rId14" imgW="368280" imgH="2538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3936"/>
                          <a:ext cx="384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1" name="Object 13"/>
            <p:cNvGraphicFramePr>
              <a:graphicFrameLocks noChangeAspect="1"/>
            </p:cNvGraphicFramePr>
            <p:nvPr/>
          </p:nvGraphicFramePr>
          <p:xfrm>
            <a:off x="1920" y="2880"/>
            <a:ext cx="384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3" name="Equation" r:id="rId16" imgW="368280" imgH="253800" progId="Equation.DSMT4">
                    <p:embed/>
                  </p:oleObj>
                </mc:Choice>
                <mc:Fallback>
                  <p:oleObj name="Equation" r:id="rId16" imgW="368280" imgH="2538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880"/>
                          <a:ext cx="384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590800" y="3276600"/>
            <a:ext cx="4054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If we plot both functions, we see that near zero the functions match very well!</a:t>
            </a:r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18" imgW="190440" imgH="139680" progId="Equation.DSMT4">
                  <p:embed/>
                </p:oleObj>
              </mc:Choice>
              <mc:Fallback>
                <p:oleObj name="Equation" r:id="rId18" imgW="190440" imgH="1396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684</Words>
  <Application>Microsoft Office PowerPoint</Application>
  <PresentationFormat>On-screen Show (4:3)</PresentationFormat>
  <Paragraphs>53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Equation</vt:lpstr>
      <vt:lpstr>Warm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9.2 day 1</dc:title>
  <dc:subject>Taylor Series</dc:subject>
  <dc:creator>Gregory Kelly</dc:creator>
  <cp:lastModifiedBy>Qayumi, Enayat</cp:lastModifiedBy>
  <cp:revision>25</cp:revision>
  <dcterms:created xsi:type="dcterms:W3CDTF">2003-02-04T18:23:40Z</dcterms:created>
  <dcterms:modified xsi:type="dcterms:W3CDTF">2013-02-27T18:34:06Z</dcterms:modified>
</cp:coreProperties>
</file>