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78" r:id="rId4"/>
    <p:sldId id="284" r:id="rId5"/>
    <p:sldId id="280" r:id="rId6"/>
    <p:sldId id="281" r:id="rId7"/>
    <p:sldId id="285" r:id="rId8"/>
    <p:sldId id="282" r:id="rId9"/>
    <p:sldId id="267" r:id="rId10"/>
    <p:sldId id="279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660"/>
  </p:normalViewPr>
  <p:slideViewPr>
    <p:cSldViewPr>
      <p:cViewPr varScale="1">
        <p:scale>
          <a:sx n="58" d="100"/>
          <a:sy n="58" d="100"/>
        </p:scale>
        <p:origin x="153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1.wmf"/><Relationship Id="rId5" Type="http://schemas.openxmlformats.org/officeDocument/2006/relationships/image" Target="../media/image13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9566-9C79-48F6-9BFC-773DF5093754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C6A5-6479-4782-A5ED-5A181E1F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4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9566-9C79-48F6-9BFC-773DF5093754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C6A5-6479-4782-A5ED-5A181E1F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0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9566-9C79-48F6-9BFC-773DF5093754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C6A5-6479-4782-A5ED-5A181E1F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2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9566-9C79-48F6-9BFC-773DF5093754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C6A5-6479-4782-A5ED-5A181E1F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6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9566-9C79-48F6-9BFC-773DF5093754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C6A5-6479-4782-A5ED-5A181E1F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5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9566-9C79-48F6-9BFC-773DF5093754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C6A5-6479-4782-A5ED-5A181E1F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9566-9C79-48F6-9BFC-773DF5093754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C6A5-6479-4782-A5ED-5A181E1F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0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9566-9C79-48F6-9BFC-773DF5093754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C6A5-6479-4782-A5ED-5A181E1F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9566-9C79-48F6-9BFC-773DF5093754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C6A5-6479-4782-A5ED-5A181E1F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2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9566-9C79-48F6-9BFC-773DF5093754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C6A5-6479-4782-A5ED-5A181E1F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6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9566-9C79-48F6-9BFC-773DF5093754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C6A5-6479-4782-A5ED-5A181E1F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6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A9566-9C79-48F6-9BFC-773DF5093754}" type="datetimeFigureOut">
              <a:rPr lang="en-US" smtClean="0"/>
              <a:t>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EC6A5-6479-4782-A5ED-5A181E1F2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4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4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png"/><Relationship Id="rId4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6.png"/><Relationship Id="rId7" Type="http://schemas.openxmlformats.org/officeDocument/2006/relationships/image" Target="../media/image12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0.png"/><Relationship Id="rId5" Type="http://schemas.openxmlformats.org/officeDocument/2006/relationships/image" Target="../media/image80.png"/><Relationship Id="rId4" Type="http://schemas.openxmlformats.org/officeDocument/2006/relationships/image" Target="../media/image37.pn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7.wmf"/><Relationship Id="rId5" Type="http://schemas.openxmlformats.org/officeDocument/2006/relationships/image" Target="../media/image9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8.png"/><Relationship Id="rId9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0.png"/><Relationship Id="rId7" Type="http://schemas.openxmlformats.org/officeDocument/2006/relationships/image" Target="../media/image50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58"/>
          <a:stretch/>
        </p:blipFill>
        <p:spPr>
          <a:xfrm>
            <a:off x="0" y="0"/>
            <a:ext cx="9144000" cy="70408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30480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white"/>
                </a:solidFill>
                <a:latin typeface="Trebuchet MS" pitchFamily="34" charset="0"/>
              </a:rPr>
              <a:t>Section </a:t>
            </a:r>
            <a:r>
              <a:rPr lang="en-US" sz="8800" dirty="0" smtClean="0">
                <a:solidFill>
                  <a:prstClr val="white"/>
                </a:solidFill>
                <a:latin typeface="Trebuchet MS" pitchFamily="34" charset="0"/>
              </a:rPr>
              <a:t>8.7</a:t>
            </a:r>
            <a:endParaRPr lang="en-US" sz="8800" dirty="0">
              <a:solidFill>
                <a:prstClr val="white"/>
              </a:solidFill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257" y="2133600"/>
            <a:ext cx="9108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white"/>
                </a:solidFill>
                <a:latin typeface="Trebuchet MS" pitchFamily="34" charset="0"/>
              </a:rPr>
              <a:t>Lagrange Remainder</a:t>
            </a:r>
            <a:endParaRPr lang="en-US" sz="6000" dirty="0">
              <a:solidFill>
                <a:prstClr val="white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4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0" y="381000"/>
                <a:ext cx="4157099" cy="91178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81000"/>
                <a:ext cx="4157099" cy="9117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87653" y="1591056"/>
                <a:ext cx="4872038" cy="48667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=0, </m:t>
                      </m:r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=4,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=5!(1−</m:t>
                      </m: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653" y="1591056"/>
                <a:ext cx="4872038" cy="48667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22008" y="2551204"/>
                <a:ext cx="3816366" cy="911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−0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008" y="2551204"/>
                <a:ext cx="3816366" cy="9117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572000" y="2575588"/>
                <a:ext cx="2190087" cy="88569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5!(1−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−6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75588"/>
                <a:ext cx="2190087" cy="8856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695088" y="2810767"/>
                <a:ext cx="2144112" cy="465833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𝑧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−6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5088" y="2810767"/>
                <a:ext cx="2144112" cy="465833"/>
              </a:xfrm>
              <a:prstGeom prst="rect">
                <a:avLst/>
              </a:prstGeom>
              <a:blipFill rotWithShape="1">
                <a:blip r:embed="rId7"/>
                <a:stretch>
                  <a:fillRect b="-16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411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76200"/>
                <a:ext cx="830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𝑠𝑖𝑛𝑥</m:t>
                      </m:r>
                      <m:r>
                        <a:rPr lang="en-US" sz="2400" b="0" i="1" smtClean="0">
                          <a:latin typeface="Cambria Math"/>
                        </a:rPr>
                        <m:t>,  </m:t>
                      </m:r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76200"/>
                <a:ext cx="8305800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19200" y="533400"/>
                <a:ext cx="6629400" cy="461665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We will need four derivatives all evaluated 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=0.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33400"/>
                <a:ext cx="66294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195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71678" y="1066800"/>
                <a:ext cx="4524444" cy="19639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𝑠𝑖𝑛𝑥</m:t>
                      </m:r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sz="2400" b="0" dirty="0" smtClean="0">
                  <a:solidFill>
                    <a:prstClr val="black"/>
                  </a:solidFill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𝑐𝑜𝑠𝑥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=−</m:t>
                      </m:r>
                      <m:r>
                        <a:rPr lang="en-US" sz="2400" b="0" i="1" smtClean="0">
                          <a:latin typeface="Cambria Math"/>
                        </a:rPr>
                        <m:t>𝑠𝑖𝑛𝑥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=−</m:t>
                      </m:r>
                      <m:r>
                        <a:rPr lang="en-US" sz="2400" b="0" i="1" smtClean="0">
                          <a:latin typeface="Cambria Math"/>
                        </a:rPr>
                        <m:t>𝑐𝑜𝑠𝑥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=−1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𝑠𝑖𝑛𝑥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1678" y="1066800"/>
                <a:ext cx="4524444" cy="1963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28484" y="3124200"/>
                <a:ext cx="8153400" cy="80906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′′′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84" y="3124200"/>
                <a:ext cx="8153400" cy="8090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9600" y="4038600"/>
                <a:ext cx="7310284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=0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038600"/>
                <a:ext cx="7310284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263229" y="4876799"/>
                <a:ext cx="4815998" cy="786177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𝑠𝑖𝑛𝑥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≈ 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229" y="4876799"/>
                <a:ext cx="4815998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035894" y="5915505"/>
                <a:ext cx="4871205" cy="911788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−0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</m:func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894" y="5915505"/>
                <a:ext cx="4871205" cy="91178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21206" y="5900720"/>
                <a:ext cx="4157100" cy="91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1206" y="5900720"/>
                <a:ext cx="4157100" cy="91178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95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 animBg="1"/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477" y="55898"/>
            <a:ext cx="8229600" cy="1143000"/>
          </a:xfrm>
        </p:spPr>
        <p:txBody>
          <a:bodyPr/>
          <a:lstStyle/>
          <a:p>
            <a:r>
              <a:rPr lang="en-US" dirty="0" smtClean="0"/>
              <a:t>Taylor’s Theorem</a:t>
            </a:r>
            <a:endParaRPr lang="en-US" dirty="0"/>
          </a:p>
        </p:txBody>
      </p:sp>
      <p:pic>
        <p:nvPicPr>
          <p:cNvPr id="4098" name="Picture 2" descr="https://encrypted-tbn3.gstatic.com/images?q=tbn:ANd9GcTh_hBVS4fWl3ybVJuGCEnsCLQ6UgsHoyF_cJX7CeazB6MmeD_3z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808044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236438"/>
              </p:ext>
            </p:extLst>
          </p:nvPr>
        </p:nvGraphicFramePr>
        <p:xfrm>
          <a:off x="1090914" y="1219200"/>
          <a:ext cx="33909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4" imgW="1346040" imgH="253800" progId="Equation.DSMT4">
                  <p:embed/>
                </p:oleObj>
              </mc:Choice>
              <mc:Fallback>
                <p:oleObj name="Equation" r:id="rId4" imgW="1346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914" y="1219200"/>
                        <a:ext cx="33909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336435"/>
              </p:ext>
            </p:extLst>
          </p:nvPr>
        </p:nvGraphicFramePr>
        <p:xfrm>
          <a:off x="228600" y="2164126"/>
          <a:ext cx="19827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6" imgW="787320" imgH="177480" progId="Equation.DSMT4">
                  <p:embed/>
                </p:oleObj>
              </mc:Choice>
              <mc:Fallback>
                <p:oleObj name="Equation" r:id="rId6" imgW="787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64126"/>
                        <a:ext cx="1982787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877027"/>
              </p:ext>
            </p:extLst>
          </p:nvPr>
        </p:nvGraphicFramePr>
        <p:xfrm>
          <a:off x="2108200" y="2725738"/>
          <a:ext cx="313531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8" imgW="1244520" imgH="203040" progId="Equation.DSMT4">
                  <p:embed/>
                </p:oleObj>
              </mc:Choice>
              <mc:Fallback>
                <p:oleObj name="Equation" r:id="rId8" imgW="1244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2725738"/>
                        <a:ext cx="3135313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300788"/>
              </p:ext>
            </p:extLst>
          </p:nvPr>
        </p:nvGraphicFramePr>
        <p:xfrm>
          <a:off x="5243513" y="2215596"/>
          <a:ext cx="18224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10" imgW="723600" imgH="177480" progId="Equation.DSMT4">
                  <p:embed/>
                </p:oleObj>
              </mc:Choice>
              <mc:Fallback>
                <p:oleObj name="Equation" r:id="rId10" imgW="723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513" y="2215596"/>
                        <a:ext cx="182245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1090914" y="1731169"/>
            <a:ext cx="280686" cy="337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636347" y="1917511"/>
            <a:ext cx="411653" cy="800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267201" y="1964375"/>
            <a:ext cx="914399" cy="364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31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0826" y="3971"/>
            <a:ext cx="7391400" cy="39703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LaGrange Remainder Theorem</a:t>
            </a:r>
          </a:p>
          <a:p>
            <a:pPr algn="ctr"/>
            <a:endParaRPr lang="en-US" sz="3200" dirty="0">
              <a:solidFill>
                <a:prstClr val="black"/>
              </a:solidFill>
            </a:endParaRP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endParaRPr lang="en-US" sz="3200" dirty="0">
              <a:solidFill>
                <a:prstClr val="black"/>
              </a:solidFill>
            </a:endParaRP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endParaRPr lang="en-US" sz="28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89665" y="609599"/>
                <a:ext cx="548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prstClr val="black"/>
                    </a:solidFill>
                  </a:rPr>
                  <a:t>The difference between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</a:rPr>
                  <a:t> is</a:t>
                </a:r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665" y="609599"/>
                <a:ext cx="54864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667" t="-10526" r="-33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54315" y="1989130"/>
                <a:ext cx="4128887" cy="91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24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e>
                        <m:sup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315" y="1989130"/>
                <a:ext cx="4128887" cy="91178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3048000"/>
                <a:ext cx="47244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prstClr val="black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𝑧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</a:rPr>
                  <a:t> is some unknowable number between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𝑎𝑛𝑑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048000"/>
                <a:ext cx="4724400" cy="830997"/>
              </a:xfrm>
              <a:prstGeom prst="rect">
                <a:avLst/>
              </a:prstGeom>
              <a:blipFill rotWithShape="0">
                <a:blip r:embed="rId5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Documents and Settings\Susan\Local Settings\Temporary Internet Files\Content.IE5\6DUEW776\MC90044190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5" y="1752600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0394" y="3962400"/>
                <a:ext cx="8542606" cy="83099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       c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is the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𝑐𝑜𝑜𝑟𝑑𝑖𝑛𝑎𝑡𝑒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at the point of tangency or you can think of it as where it is centered at.</a:t>
                </a:r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394" y="3962400"/>
                <a:ext cx="8542606" cy="830997"/>
              </a:xfrm>
              <a:prstGeom prst="rect">
                <a:avLst/>
              </a:prstGeom>
              <a:blipFill rotWithShape="0">
                <a:blip r:embed="rId7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580729"/>
              </p:ext>
            </p:extLst>
          </p:nvPr>
        </p:nvGraphicFramePr>
        <p:xfrm>
          <a:off x="2066218" y="1223588"/>
          <a:ext cx="33909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8" imgW="1346040" imgH="253800" progId="Equation.DSMT4">
                  <p:embed/>
                </p:oleObj>
              </mc:Choice>
              <mc:Fallback>
                <p:oleObj name="Equation" r:id="rId8" imgW="134604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218" y="1223588"/>
                        <a:ext cx="33909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130224"/>
              </p:ext>
            </p:extLst>
          </p:nvPr>
        </p:nvGraphicFramePr>
        <p:xfrm>
          <a:off x="220394" y="5028102"/>
          <a:ext cx="8706941" cy="92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10" imgW="2387520" imgH="253800" progId="Equation.DSMT4">
                  <p:embed/>
                </p:oleObj>
              </mc:Choice>
              <mc:Fallback>
                <p:oleObj name="Equation" r:id="rId10" imgW="2387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0394" y="5028102"/>
                        <a:ext cx="8706941" cy="927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19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20492"/>
              </p:ext>
            </p:extLst>
          </p:nvPr>
        </p:nvGraphicFramePr>
        <p:xfrm>
          <a:off x="152400" y="762000"/>
          <a:ext cx="8888294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4546440" imgH="1015920" progId="Equation.DSMT4">
                  <p:embed/>
                </p:oleObj>
              </mc:Choice>
              <mc:Fallback>
                <p:oleObj name="Equation" r:id="rId3" imgW="4546440" imgH="101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0"/>
                        <a:ext cx="8888294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334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649833"/>
              </p:ext>
            </p:extLst>
          </p:nvPr>
        </p:nvGraphicFramePr>
        <p:xfrm>
          <a:off x="100012" y="1488502"/>
          <a:ext cx="9043988" cy="910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Equation" r:id="rId3" imgW="4533840" imgH="457200" progId="Equation.DSMT4">
                  <p:embed/>
                </p:oleObj>
              </mc:Choice>
              <mc:Fallback>
                <p:oleObj name="Equation" r:id="rId3" imgW="453384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" y="1488502"/>
                        <a:ext cx="9043988" cy="9101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354478"/>
              </p:ext>
            </p:extLst>
          </p:nvPr>
        </p:nvGraphicFramePr>
        <p:xfrm>
          <a:off x="480152" y="2780506"/>
          <a:ext cx="33909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Equation" r:id="rId5" imgW="1346040" imgH="253800" progId="Equation.DSMT4">
                  <p:embed/>
                </p:oleObj>
              </mc:Choice>
              <mc:Fallback>
                <p:oleObj name="Equation" r:id="rId5" imgW="134604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152" y="2780506"/>
                        <a:ext cx="33909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684007"/>
              </p:ext>
            </p:extLst>
          </p:nvPr>
        </p:nvGraphicFramePr>
        <p:xfrm>
          <a:off x="457200" y="3418681"/>
          <a:ext cx="6621463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7" imgW="2628720" imgH="444240" progId="Equation.DSMT4">
                  <p:embed/>
                </p:oleObj>
              </mc:Choice>
              <mc:Fallback>
                <p:oleObj name="Equation" r:id="rId7" imgW="262872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18681"/>
                        <a:ext cx="6621463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956367"/>
              </p:ext>
            </p:extLst>
          </p:nvPr>
        </p:nvGraphicFramePr>
        <p:xfrm>
          <a:off x="609600" y="5029200"/>
          <a:ext cx="238283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9" imgW="1091880" imgH="177480" progId="Equation.DSMT4">
                  <p:embed/>
                </p:oleObj>
              </mc:Choice>
              <mc:Fallback>
                <p:oleObj name="Equation" r:id="rId9" imgW="1091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9600" y="5029200"/>
                        <a:ext cx="2382838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040682"/>
              </p:ext>
            </p:extLst>
          </p:nvPr>
        </p:nvGraphicFramePr>
        <p:xfrm>
          <a:off x="150813" y="5638800"/>
          <a:ext cx="642937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11" imgW="2552400" imgH="457200" progId="Equation.DSMT4">
                  <p:embed/>
                </p:oleObj>
              </mc:Choice>
              <mc:Fallback>
                <p:oleObj name="Equation" r:id="rId11" imgW="25524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3" y="5638800"/>
                        <a:ext cx="6429375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925867"/>
              </p:ext>
            </p:extLst>
          </p:nvPr>
        </p:nvGraphicFramePr>
        <p:xfrm>
          <a:off x="26987" y="49609"/>
          <a:ext cx="9117013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13" imgW="3987720" imgH="634680" progId="Equation.DSMT4">
                  <p:embed/>
                </p:oleObj>
              </mc:Choice>
              <mc:Fallback>
                <p:oleObj name="Equation" r:id="rId13" imgW="39877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987" y="49609"/>
                        <a:ext cx="9117013" cy="145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758082"/>
              </p:ext>
            </p:extLst>
          </p:nvPr>
        </p:nvGraphicFramePr>
        <p:xfrm>
          <a:off x="5029200" y="2466123"/>
          <a:ext cx="376523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15" imgW="1498320" imgH="253800" progId="Equation.DSMT4">
                  <p:embed/>
                </p:oleObj>
              </mc:Choice>
              <mc:Fallback>
                <p:oleObj name="Equation" r:id="rId15" imgW="1498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29200" y="2466123"/>
                        <a:ext cx="3765232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987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445065"/>
              </p:ext>
            </p:extLst>
          </p:nvPr>
        </p:nvGraphicFramePr>
        <p:xfrm>
          <a:off x="1371600" y="763291"/>
          <a:ext cx="3967163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3" imgW="1574640" imgH="444240" progId="Equation.DSMT4">
                  <p:embed/>
                </p:oleObj>
              </mc:Choice>
              <mc:Fallback>
                <p:oleObj name="Equation" r:id="rId3" imgW="157464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763291"/>
                        <a:ext cx="3967163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291269"/>
              </p:ext>
            </p:extLst>
          </p:nvPr>
        </p:nvGraphicFramePr>
        <p:xfrm>
          <a:off x="185738" y="2090738"/>
          <a:ext cx="8496300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5" imgW="3581280" imgH="685800" progId="Equation.DSMT4">
                  <p:embed/>
                </p:oleObj>
              </mc:Choice>
              <mc:Fallback>
                <p:oleObj name="Equation" r:id="rId5" imgW="358128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2090738"/>
                        <a:ext cx="8496300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633224"/>
              </p:ext>
            </p:extLst>
          </p:nvPr>
        </p:nvGraphicFramePr>
        <p:xfrm>
          <a:off x="171364" y="5029200"/>
          <a:ext cx="8480072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7" imgW="3848040" imgH="685800" progId="Equation.DSMT4">
                  <p:embed/>
                </p:oleObj>
              </mc:Choice>
              <mc:Fallback>
                <p:oleObj name="Equation" r:id="rId7" imgW="38480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1364" y="5029200"/>
                        <a:ext cx="8480072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987575"/>
              </p:ext>
            </p:extLst>
          </p:nvPr>
        </p:nvGraphicFramePr>
        <p:xfrm>
          <a:off x="3648071" y="13694"/>
          <a:ext cx="3381383" cy="450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9" imgW="1333440" imgH="177480" progId="Equation.DSMT4">
                  <p:embed/>
                </p:oleObj>
              </mc:Choice>
              <mc:Fallback>
                <p:oleObj name="Equation" r:id="rId9" imgW="13334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48071" y="13694"/>
                        <a:ext cx="3381383" cy="450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3886200" y="464545"/>
            <a:ext cx="381000" cy="449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787012"/>
              </p:ext>
            </p:extLst>
          </p:nvPr>
        </p:nvGraphicFramePr>
        <p:xfrm>
          <a:off x="6248400" y="1146109"/>
          <a:ext cx="238283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Equation" r:id="rId11" imgW="1091880" imgH="177480" progId="Equation.DSMT4">
                  <p:embed/>
                </p:oleObj>
              </mc:Choice>
              <mc:Fallback>
                <p:oleObj name="Equation" r:id="rId11" imgW="1091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48400" y="1146109"/>
                        <a:ext cx="2382838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769572"/>
              </p:ext>
            </p:extLst>
          </p:nvPr>
        </p:nvGraphicFramePr>
        <p:xfrm>
          <a:off x="304800" y="4014787"/>
          <a:ext cx="64008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13" imgW="2933640" imgH="177480" progId="Equation.DSMT4">
                  <p:embed/>
                </p:oleObj>
              </mc:Choice>
              <mc:Fallback>
                <p:oleObj name="Equation" r:id="rId13" imgW="2933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4800" y="4014787"/>
                        <a:ext cx="6400800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17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514504"/>
              </p:ext>
            </p:extLst>
          </p:nvPr>
        </p:nvGraphicFramePr>
        <p:xfrm>
          <a:off x="228600" y="609600"/>
          <a:ext cx="851583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3" imgW="3225600" imgH="431640" progId="Equation.DSMT4">
                  <p:embed/>
                </p:oleObj>
              </mc:Choice>
              <mc:Fallback>
                <p:oleObj name="Equation" r:id="rId3" imgW="3225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609600"/>
                        <a:ext cx="8515835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692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144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p.614 # 41-43, 45, 46, 49, 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EX:  #4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55728" y="76200"/>
                <a:ext cx="3518143" cy="7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,   </m:t>
                      </m:r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728" y="76200"/>
                <a:ext cx="3518143" cy="7862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932663"/>
                <a:ext cx="8424679" cy="229518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=−(1−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US" sz="2400" dirty="0" smtClean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′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′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′′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6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6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′′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(4)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24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24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(1−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4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932663"/>
                <a:ext cx="8424679" cy="22951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52400" y="3302908"/>
                <a:ext cx="8763000" cy="85953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′′′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302908"/>
                <a:ext cx="8763000" cy="8595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64592" y="4191000"/>
                <a:ext cx="8750808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4!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92" y="4191000"/>
                <a:ext cx="8750808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209800" y="4972921"/>
                <a:ext cx="4495800" cy="461665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=1+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972921"/>
                <a:ext cx="449580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04800" y="5562600"/>
            <a:ext cx="859820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Look familiar?  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86000" y="5727192"/>
                <a:ext cx="661700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/>
                        </a:rPr>
                        <m:t>1+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r</m:t>
                      </m:r>
                      <m:r>
                        <a:rPr lang="en-US" sz="2400" b="0" i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+…+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+…=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𝑖𝑓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</m:d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727192"/>
                <a:ext cx="6617004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58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 animBg="1"/>
      <p:bldP spid="9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106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Trebuchet MS</vt:lpstr>
      <vt:lpstr>Office Theme</vt:lpstr>
      <vt:lpstr>Equation</vt:lpstr>
      <vt:lpstr>MathType 6.0 Equation</vt:lpstr>
      <vt:lpstr>PowerPoint Presentation</vt:lpstr>
      <vt:lpstr>Taylor’s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SusanC</dc:creator>
  <cp:lastModifiedBy>Qayumi, Enayat</cp:lastModifiedBy>
  <cp:revision>61</cp:revision>
  <dcterms:created xsi:type="dcterms:W3CDTF">2011-12-29T13:54:04Z</dcterms:created>
  <dcterms:modified xsi:type="dcterms:W3CDTF">2016-03-11T19:52:47Z</dcterms:modified>
</cp:coreProperties>
</file>