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3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6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7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3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4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7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8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9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5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4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FA4F13"/>
            </a:gs>
            <a:gs pos="31648">
              <a:srgbClr val="FDAA29"/>
            </a:gs>
            <a:gs pos="20010">
              <a:srgbClr val="FED233"/>
            </a:gs>
            <a:gs pos="10000">
              <a:srgbClr val="FFF200">
                <a:alpha val="52000"/>
                <a:lumMod val="77000"/>
                <a:lumOff val="23000"/>
              </a:srgbClr>
            </a:gs>
            <a:gs pos="99000">
              <a:srgbClr val="FF0300">
                <a:lumMod val="97000"/>
              </a:srgbClr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7BF0-B51D-4471-B8D3-7D67F88BD159}" type="datetimeFigureOut">
              <a:rPr lang="en-US" smtClean="0"/>
              <a:pPr/>
              <a:t>2/25/2013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2EC4-4B90-4ABD-A5A2-2735E607CF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9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dirty="0" smtClean="0"/>
              <a:t>8.1- 8.6 Summarized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Breakdown of Each Test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0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Integral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387"/>
              </p:ext>
            </p:extLst>
          </p:nvPr>
        </p:nvGraphicFramePr>
        <p:xfrm>
          <a:off x="304800" y="685800"/>
          <a:ext cx="3709987" cy="349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3" imgW="1485720" imgH="1396800" progId="Equation.DSMT4">
                  <p:embed/>
                </p:oleObj>
              </mc:Choice>
              <mc:Fallback>
                <p:oleObj name="Equation" r:id="rId3" imgW="1485720" imgH="1396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3709987" cy="349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304800" y="4495800"/>
          <a:ext cx="3455988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5" imgW="1384200" imgH="685800" progId="Equation.DSMT4">
                  <p:embed/>
                </p:oleObj>
              </mc:Choice>
              <mc:Fallback>
                <p:oleObj name="Equation" r:id="rId5" imgW="1384200" imgH="685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3455988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562600" y="2895600"/>
          <a:ext cx="2514600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7" imgW="1155600" imgH="685800" progId="Equation.DSMT4">
                  <p:embed/>
                </p:oleObj>
              </mc:Choice>
              <mc:Fallback>
                <p:oleObj name="Equation" r:id="rId7" imgW="115560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895600"/>
                        <a:ext cx="2514600" cy="149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0" y="1066800"/>
          <a:ext cx="3316288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9" imgW="1523880" imgH="660240" progId="Equation.DSMT4">
                  <p:embed/>
                </p:oleObj>
              </mc:Choice>
              <mc:Fallback>
                <p:oleObj name="Equation" r:id="rId9" imgW="152388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066800"/>
                        <a:ext cx="3316288" cy="143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410200" y="4724400"/>
          <a:ext cx="326231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1" imgW="1498320" imgH="406080" progId="Equation.DSMT4">
                  <p:embed/>
                </p:oleObj>
              </mc:Choice>
              <mc:Fallback>
                <p:oleObj name="Equation" r:id="rId11" imgW="14983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724400"/>
                        <a:ext cx="3262312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Direct Comparison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387"/>
              </p:ext>
            </p:extLst>
          </p:nvPr>
        </p:nvGraphicFramePr>
        <p:xfrm>
          <a:off x="381000" y="838200"/>
          <a:ext cx="3271837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9" name="Equation" r:id="rId3" imgW="1409400" imgH="685800" progId="Equation.DSMT4">
                  <p:embed/>
                </p:oleObj>
              </mc:Choice>
              <mc:Fallback>
                <p:oleObj name="Equation" r:id="rId3" imgW="1409400" imgH="685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3271837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04800" y="2743200"/>
          <a:ext cx="35782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5" imgW="1676160" imgH="660240" progId="Equation.DSMT4">
                  <p:embed/>
                </p:oleObj>
              </mc:Choice>
              <mc:Fallback>
                <p:oleObj name="Equation" r:id="rId5" imgW="1676160" imgH="660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35782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04800" y="4648200"/>
          <a:ext cx="3654425" cy="153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7" imgW="1574640" imgH="660240" progId="Equation.DSMT4">
                  <p:embed/>
                </p:oleObj>
              </mc:Choice>
              <mc:Fallback>
                <p:oleObj name="Equation" r:id="rId7" imgW="1574640" imgH="660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648200"/>
                        <a:ext cx="3654425" cy="153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2667000"/>
          <a:ext cx="485309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9" imgW="2628720" imgH="660240" progId="Equation.DSMT4">
                  <p:embed/>
                </p:oleObj>
              </mc:Choice>
              <mc:Fallback>
                <p:oleObj name="Equation" r:id="rId9" imgW="2628720" imgH="6602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485309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191000" y="4876800"/>
          <a:ext cx="46640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Equation" r:id="rId11" imgW="2527200" imgH="660240" progId="Equation.DSMT4">
                  <p:embed/>
                </p:oleObj>
              </mc:Choice>
              <mc:Fallback>
                <p:oleObj name="Equation" r:id="rId11" imgW="2527200" imgH="660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6800"/>
                        <a:ext cx="466407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Limit Comparison Test</a:t>
            </a:r>
            <a:endParaRPr lang="en-US" dirty="0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381000" y="838200"/>
          <a:ext cx="3271838" cy="159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3" imgW="1409400" imgH="685800" progId="Equation.DSMT4">
                  <p:embed/>
                </p:oleObj>
              </mc:Choice>
              <mc:Fallback>
                <p:oleObj name="Equation" r:id="rId3" imgW="1409400" imgH="685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38200"/>
                        <a:ext cx="3271838" cy="159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04800" y="2514600"/>
          <a:ext cx="5364163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5" imgW="2311200" imgH="888840" progId="Equation.DSMT4">
                  <p:embed/>
                </p:oleObj>
              </mc:Choice>
              <mc:Fallback>
                <p:oleObj name="Equation" r:id="rId5" imgW="2311200" imgH="8888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5364163" cy="206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22275" y="4648200"/>
          <a:ext cx="5127625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7" imgW="2209680" imgH="888840" progId="Equation.DSMT4">
                  <p:embed/>
                </p:oleObj>
              </mc:Choice>
              <mc:Fallback>
                <p:oleObj name="Equation" r:id="rId7" imgW="2209680" imgH="8888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4648200"/>
                        <a:ext cx="5127625" cy="206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Absolute vs. Conditional Convergence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304800" y="1219200"/>
          <a:ext cx="8527692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3" imgW="3162240" imgH="622080" progId="Equation.DSMT4">
                  <p:embed/>
                </p:oleObj>
              </mc:Choice>
              <mc:Fallback>
                <p:oleObj name="Equation" r:id="rId3" imgW="3162240" imgH="622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8527692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066800" y="2667000"/>
          <a:ext cx="6705600" cy="26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5" imgW="2286000" imgH="888840" progId="Equation.DSMT4">
                  <p:embed/>
                </p:oleObj>
              </mc:Choice>
              <mc:Fallback>
                <p:oleObj name="Equation" r:id="rId5" imgW="2286000" imgH="8888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67000"/>
                        <a:ext cx="6705600" cy="2603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Difference Between Sequences and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dirty="0" smtClean="0"/>
              <a:t>There is a Difference between series and sequences!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7886370"/>
              </p:ext>
            </p:extLst>
          </p:nvPr>
        </p:nvGraphicFramePr>
        <p:xfrm>
          <a:off x="4038600" y="2590800"/>
          <a:ext cx="3616325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Equation" r:id="rId3" imgW="1333440" imgH="1117440" progId="Equation.DSMT4">
                  <p:embed/>
                </p:oleObj>
              </mc:Choice>
              <mc:Fallback>
                <p:oleObj name="Equation" r:id="rId3" imgW="1333440" imgH="1117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590800"/>
                        <a:ext cx="3616325" cy="302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870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Term Test for Divergence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332332"/>
              </p:ext>
            </p:extLst>
          </p:nvPr>
        </p:nvGraphicFramePr>
        <p:xfrm>
          <a:off x="609600" y="1143000"/>
          <a:ext cx="7962900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2654280" imgH="952200" progId="Equation.DSMT4">
                  <p:embed/>
                </p:oleObj>
              </mc:Choice>
              <mc:Fallback>
                <p:oleObj name="Equation" r:id="rId3" imgW="2654280" imgH="952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7962900" cy="285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491399"/>
              </p:ext>
            </p:extLst>
          </p:nvPr>
        </p:nvGraphicFramePr>
        <p:xfrm>
          <a:off x="152400" y="4648200"/>
          <a:ext cx="88011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2933640" imgH="495000" progId="Equation.DSMT4">
                  <p:embed/>
                </p:oleObj>
              </mc:Choice>
              <mc:Fallback>
                <p:oleObj name="Equation" r:id="rId5" imgW="2933640" imgH="4950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648200"/>
                        <a:ext cx="88011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07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Geometric Series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294282"/>
              </p:ext>
            </p:extLst>
          </p:nvPr>
        </p:nvGraphicFramePr>
        <p:xfrm>
          <a:off x="315913" y="914400"/>
          <a:ext cx="3406775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1485720" imgH="927000" progId="Equation.DSMT4">
                  <p:embed/>
                </p:oleObj>
              </mc:Choice>
              <mc:Fallback>
                <p:oleObj name="Equation" r:id="rId3" imgW="1485720" imgH="927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3" y="914400"/>
                        <a:ext cx="3406775" cy="212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340563"/>
              </p:ext>
            </p:extLst>
          </p:nvPr>
        </p:nvGraphicFramePr>
        <p:xfrm>
          <a:off x="304800" y="3276600"/>
          <a:ext cx="2971800" cy="1140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5" imgW="1257120" imgH="482400" progId="Equation.DSMT4">
                  <p:embed/>
                </p:oleObj>
              </mc:Choice>
              <mc:Fallback>
                <p:oleObj name="Equation" r:id="rId5" imgW="12571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76600"/>
                        <a:ext cx="2971800" cy="11406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5791200" y="990600"/>
          <a:ext cx="2817019" cy="173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1155600" imgH="711000" progId="Equation.DSMT4">
                  <p:embed/>
                </p:oleObj>
              </mc:Choice>
              <mc:Fallback>
                <p:oleObj name="Equation" r:id="rId7" imgW="1155600" imgH="7110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990600"/>
                        <a:ext cx="2817019" cy="173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5791200" y="2895600"/>
          <a:ext cx="1422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9" imgW="609480" imgH="457200" progId="Equation.DSMT4">
                  <p:embed/>
                </p:oleObj>
              </mc:Choice>
              <mc:Fallback>
                <p:oleObj name="Equation" r:id="rId9" imgW="60948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895600"/>
                        <a:ext cx="14224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791200" y="4191000"/>
          <a:ext cx="1676400" cy="1077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11" imgW="711000" imgH="457200" progId="Equation.DSMT4">
                  <p:embed/>
                </p:oleObj>
              </mc:Choice>
              <mc:Fallback>
                <p:oleObj name="Equation" r:id="rId11" imgW="71100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91000"/>
                        <a:ext cx="1676400" cy="10776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28600" y="4724400"/>
          <a:ext cx="4452938" cy="192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13" imgW="1942920" imgH="838080" progId="Equation.DSMT4">
                  <p:embed/>
                </p:oleObj>
              </mc:Choice>
              <mc:Fallback>
                <p:oleObj name="Equation" r:id="rId13" imgW="1942920" imgH="838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24400"/>
                        <a:ext cx="4452938" cy="192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Telescoping Series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432171"/>
              </p:ext>
            </p:extLst>
          </p:nvPr>
        </p:nvGraphicFramePr>
        <p:xfrm>
          <a:off x="381000" y="1066800"/>
          <a:ext cx="3962400" cy="2153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3" imgW="1752480" imgH="952200" progId="Equation.DSMT4">
                  <p:embed/>
                </p:oleObj>
              </mc:Choice>
              <mc:Fallback>
                <p:oleObj name="Equation" r:id="rId3" imgW="1752480" imgH="952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3962400" cy="21534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059810"/>
              </p:ext>
            </p:extLst>
          </p:nvPr>
        </p:nvGraphicFramePr>
        <p:xfrm>
          <a:off x="457200" y="3810000"/>
          <a:ext cx="3733800" cy="1007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5" imgW="1600200" imgH="431640" progId="Equation.DSMT4">
                  <p:embed/>
                </p:oleObj>
              </mc:Choice>
              <mc:Fallback>
                <p:oleObj name="Equation" r:id="rId5" imgW="160020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3733800" cy="100753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168517"/>
              </p:ext>
            </p:extLst>
          </p:nvPr>
        </p:nvGraphicFramePr>
        <p:xfrm>
          <a:off x="609600" y="5410200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7" imgW="685800" imgH="228600" progId="Equation.DSMT4">
                  <p:embed/>
                </p:oleObj>
              </mc:Choice>
              <mc:Fallback>
                <p:oleObj name="Equation" r:id="rId7" imgW="6858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10200"/>
                        <a:ext cx="205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0351318"/>
              </p:ext>
            </p:extLst>
          </p:nvPr>
        </p:nvGraphicFramePr>
        <p:xfrm>
          <a:off x="4419600" y="1295400"/>
          <a:ext cx="458092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9" imgW="2108160" imgH="406080" progId="Equation.DSMT4">
                  <p:embed/>
                </p:oleObj>
              </mc:Choice>
              <mc:Fallback>
                <p:oleObj name="Equation" r:id="rId9" imgW="210816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295400"/>
                        <a:ext cx="458092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380029"/>
              </p:ext>
            </p:extLst>
          </p:nvPr>
        </p:nvGraphicFramePr>
        <p:xfrm>
          <a:off x="5746750" y="2667000"/>
          <a:ext cx="1763713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11" imgW="685800" imgH="609480" progId="Equation.DSMT4">
                  <p:embed/>
                </p:oleObj>
              </mc:Choice>
              <mc:Fallback>
                <p:oleObj name="Equation" r:id="rId11" imgW="68580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0" y="2667000"/>
                        <a:ext cx="1763713" cy="156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44102"/>
              </p:ext>
            </p:extLst>
          </p:nvPr>
        </p:nvGraphicFramePr>
        <p:xfrm>
          <a:off x="5943600" y="4572000"/>
          <a:ext cx="163195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3" imgW="660240" imgH="431640" progId="Equation.DSMT4">
                  <p:embed/>
                </p:oleObj>
              </mc:Choice>
              <mc:Fallback>
                <p:oleObj name="Equation" r:id="rId13" imgW="6602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572000"/>
                        <a:ext cx="1631950" cy="106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i="1" dirty="0" smtClean="0"/>
              <a:t>p</a:t>
            </a:r>
            <a:r>
              <a:rPr lang="en-US" dirty="0" smtClean="0"/>
              <a:t>-Series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387"/>
              </p:ext>
            </p:extLst>
          </p:nvPr>
        </p:nvGraphicFramePr>
        <p:xfrm>
          <a:off x="380999" y="1066800"/>
          <a:ext cx="404611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1650960" imgH="901440" progId="Equation.DSMT4">
                  <p:embed/>
                </p:oleObj>
              </mc:Choice>
              <mc:Fallback>
                <p:oleObj name="Equation" r:id="rId3" imgW="1650960" imgH="9014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" y="1066800"/>
                        <a:ext cx="4046113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623010"/>
              </p:ext>
            </p:extLst>
          </p:nvPr>
        </p:nvGraphicFramePr>
        <p:xfrm>
          <a:off x="381000" y="5257800"/>
          <a:ext cx="4648200" cy="512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1841400" imgH="203040" progId="Equation.DSMT4">
                  <p:embed/>
                </p:oleObj>
              </mc:Choice>
              <mc:Fallback>
                <p:oleObj name="Equation" r:id="rId5" imgW="18414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57800"/>
                        <a:ext cx="4648200" cy="512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28625" y="3698875"/>
          <a:ext cx="3797300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1549080" imgH="431640" progId="Equation.DSMT4">
                  <p:embed/>
                </p:oleObj>
              </mc:Choice>
              <mc:Fallback>
                <p:oleObj name="Equation" r:id="rId7" imgW="154908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698875"/>
                        <a:ext cx="3797300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Alternating Series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387"/>
              </p:ext>
            </p:extLst>
          </p:nvPr>
        </p:nvGraphicFramePr>
        <p:xfrm>
          <a:off x="304801" y="914400"/>
          <a:ext cx="3962400" cy="949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3" imgW="1854000" imgH="444240" progId="Equation.DSMT4">
                  <p:embed/>
                </p:oleObj>
              </mc:Choice>
              <mc:Fallback>
                <p:oleObj name="Equation" r:id="rId3" imgW="185400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914400"/>
                        <a:ext cx="3962400" cy="9495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04800" y="1981200"/>
          <a:ext cx="5105400" cy="177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5" imgW="2082600" imgH="723600" progId="Equation.DSMT4">
                  <p:embed/>
                </p:oleObj>
              </mc:Choice>
              <mc:Fallback>
                <p:oleObj name="Equation" r:id="rId5" imgW="2082600" imgH="723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5105400" cy="1774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304800" y="3886200"/>
          <a:ext cx="5105400" cy="1161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7" imgW="2234880" imgH="507960" progId="Equation.DSMT4">
                  <p:embed/>
                </p:oleObj>
              </mc:Choice>
              <mc:Fallback>
                <p:oleObj name="Equation" r:id="rId7" imgW="223488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5105400" cy="1161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57200" y="5410201"/>
          <a:ext cx="2209800" cy="9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9" imgW="1015920" imgH="457200" progId="Equation.DSMT4">
                  <p:embed/>
                </p:oleObj>
              </mc:Choice>
              <mc:Fallback>
                <p:oleObj name="Equation" r:id="rId9" imgW="10159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10201"/>
                        <a:ext cx="2209800" cy="9949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Root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387"/>
              </p:ext>
            </p:extLst>
          </p:nvPr>
        </p:nvGraphicFramePr>
        <p:xfrm>
          <a:off x="304800" y="762000"/>
          <a:ext cx="4027487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3" imgW="1650960" imgH="1002960" progId="Equation.DSMT4">
                  <p:embed/>
                </p:oleObj>
              </mc:Choice>
              <mc:Fallback>
                <p:oleObj name="Equation" r:id="rId3" imgW="1650960" imgH="1002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4027487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04800" y="3505200"/>
          <a:ext cx="3779838" cy="130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" imgW="1549080" imgH="533160" progId="Equation.DSMT4">
                  <p:embed/>
                </p:oleObj>
              </mc:Choice>
              <mc:Fallback>
                <p:oleObj name="Equation" r:id="rId5" imgW="1549080" imgH="5331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505200"/>
                        <a:ext cx="3779838" cy="1300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81000" y="5181600"/>
          <a:ext cx="30670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7" imgW="1257120" imgH="507960" progId="Equation.DSMT4">
                  <p:embed/>
                </p:oleObj>
              </mc:Choice>
              <mc:Fallback>
                <p:oleObj name="Equation" r:id="rId7" imgW="1257120" imgH="507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3067050" cy="123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257800" y="1143000"/>
          <a:ext cx="35941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9" imgW="1473120" imgH="457200" progId="Equation.DSMT4">
                  <p:embed/>
                </p:oleObj>
              </mc:Choice>
              <mc:Fallback>
                <p:oleObj name="Equation" r:id="rId9" imgW="147312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143000"/>
                        <a:ext cx="3594100" cy="111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86691"/>
          </a:xfrm>
        </p:spPr>
        <p:txBody>
          <a:bodyPr/>
          <a:lstStyle/>
          <a:p>
            <a:r>
              <a:rPr lang="en-US" dirty="0" smtClean="0"/>
              <a:t>Ratio Test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25387"/>
              </p:ext>
            </p:extLst>
          </p:nvPr>
        </p:nvGraphicFramePr>
        <p:xfrm>
          <a:off x="152401" y="609600"/>
          <a:ext cx="3657600" cy="2587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3" imgW="1650960" imgH="1168200" progId="Equation.DSMT4">
                  <p:embed/>
                </p:oleObj>
              </mc:Choice>
              <mc:Fallback>
                <p:oleObj name="Equation" r:id="rId3" imgW="1650960" imgH="1168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1" y="609600"/>
                        <a:ext cx="3657600" cy="25874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28600" y="3352800"/>
          <a:ext cx="348840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5" imgW="1549080" imgH="711000" progId="Equation.DSMT4">
                  <p:embed/>
                </p:oleObj>
              </mc:Choice>
              <mc:Fallback>
                <p:oleObj name="Equation" r:id="rId5" imgW="1549080" imgH="711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3488405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28600" y="5105401"/>
          <a:ext cx="4038600" cy="155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7" imgW="1777680" imgH="685800" progId="Equation.DSMT4">
                  <p:embed/>
                </p:oleObj>
              </mc:Choice>
              <mc:Fallback>
                <p:oleObj name="Equation" r:id="rId7" imgW="177768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05401"/>
                        <a:ext cx="4038600" cy="1556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4495800" y="990600"/>
          <a:ext cx="4449762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9" imgW="1917360" imgH="431640" progId="Equation.DSMT4">
                  <p:embed/>
                </p:oleObj>
              </mc:Choice>
              <mc:Fallback>
                <p:oleObj name="Equation" r:id="rId9" imgW="1917360" imgH="431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990600"/>
                        <a:ext cx="4449762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658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51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8.1- 8.6 Summarized</vt:lpstr>
      <vt:lpstr>Difference Between Sequences and Series</vt:lpstr>
      <vt:lpstr>nth Term Test for Divergence</vt:lpstr>
      <vt:lpstr>Geometric Series</vt:lpstr>
      <vt:lpstr>Telescoping Series</vt:lpstr>
      <vt:lpstr>p-Series</vt:lpstr>
      <vt:lpstr>Alternating Series</vt:lpstr>
      <vt:lpstr>Root Test</vt:lpstr>
      <vt:lpstr>Ratio Test</vt:lpstr>
      <vt:lpstr>Integral Test</vt:lpstr>
      <vt:lpstr>Direct Comparison Test</vt:lpstr>
      <vt:lpstr>Limit Comparison Test</vt:lpstr>
      <vt:lpstr>Absolute vs. Conditional Convergence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8.1- 8.6 Summarized</dc:title>
  <dc:creator>Qayumi, Enayat</dc:creator>
  <cp:lastModifiedBy>Qayumi, Enayat</cp:lastModifiedBy>
  <cp:revision>131</cp:revision>
  <dcterms:created xsi:type="dcterms:W3CDTF">2013-02-22T18:14:21Z</dcterms:created>
  <dcterms:modified xsi:type="dcterms:W3CDTF">2013-02-25T18:46:41Z</dcterms:modified>
</cp:coreProperties>
</file>