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6" r:id="rId4"/>
    <p:sldId id="258" r:id="rId5"/>
    <p:sldId id="259" r:id="rId6"/>
    <p:sldId id="265" r:id="rId7"/>
    <p:sldId id="266" r:id="rId8"/>
    <p:sldId id="267" r:id="rId9"/>
    <p:sldId id="268" r:id="rId10"/>
    <p:sldId id="263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06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26BE-88F5-42F8-872C-BE85F519D9D8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1490-D2A7-4B09-8FD3-F682D707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57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26BE-88F5-42F8-872C-BE85F519D9D8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1490-D2A7-4B09-8FD3-F682D707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12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26BE-88F5-42F8-872C-BE85F519D9D8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1490-D2A7-4B09-8FD3-F682D707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5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26BE-88F5-42F8-872C-BE85F519D9D8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1490-D2A7-4B09-8FD3-F682D707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57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26BE-88F5-42F8-872C-BE85F519D9D8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1490-D2A7-4B09-8FD3-F682D707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0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26BE-88F5-42F8-872C-BE85F519D9D8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1490-D2A7-4B09-8FD3-F682D707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75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26BE-88F5-42F8-872C-BE85F519D9D8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1490-D2A7-4B09-8FD3-F682D707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6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26BE-88F5-42F8-872C-BE85F519D9D8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1490-D2A7-4B09-8FD3-F682D707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92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26BE-88F5-42F8-872C-BE85F519D9D8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1490-D2A7-4B09-8FD3-F682D707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2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26BE-88F5-42F8-872C-BE85F519D9D8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1490-D2A7-4B09-8FD3-F682D707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9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26BE-88F5-42F8-872C-BE85F519D9D8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61490-D2A7-4B09-8FD3-F682D707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39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226BE-88F5-42F8-872C-BE85F519D9D8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61490-D2A7-4B09-8FD3-F682D707F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1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4.wmf"/><Relationship Id="rId3" Type="http://schemas.openxmlformats.org/officeDocument/2006/relationships/image" Target="../media/image5.png"/><Relationship Id="rId7" Type="http://schemas.openxmlformats.org/officeDocument/2006/relationships/image" Target="../media/image60.pn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image" Target="../media/image3.wmf"/><Relationship Id="rId5" Type="http://schemas.openxmlformats.org/officeDocument/2006/relationships/image" Target="../media/image7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6.png"/><Relationship Id="rId9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0.png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6.png"/><Relationship Id="rId10" Type="http://schemas.openxmlformats.org/officeDocument/2006/relationships/image" Target="../media/image15.gif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4.gif"/><Relationship Id="rId4" Type="http://schemas.openxmlformats.org/officeDocument/2006/relationships/image" Target="../media/image23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7.wmf"/><Relationship Id="rId3" Type="http://schemas.openxmlformats.org/officeDocument/2006/relationships/image" Target="../media/image30.png"/><Relationship Id="rId7" Type="http://schemas.openxmlformats.org/officeDocument/2006/relationships/image" Target="../media/image60.png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png"/><Relationship Id="rId11" Type="http://schemas.openxmlformats.org/officeDocument/2006/relationships/image" Target="../media/image26.wmf"/><Relationship Id="rId5" Type="http://schemas.openxmlformats.org/officeDocument/2006/relationships/image" Target="../media/image32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31.png"/><Relationship Id="rId9" Type="http://schemas.openxmlformats.org/officeDocument/2006/relationships/image" Target="../media/image2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0.png"/><Relationship Id="rId7" Type="http://schemas.openxmlformats.org/officeDocument/2006/relationships/image" Target="../media/image1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35.png"/><Relationship Id="rId4" Type="http://schemas.openxmlformats.org/officeDocument/2006/relationships/image" Target="../media/image90.pn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33"/>
          <a:stretch/>
        </p:blipFill>
        <p:spPr>
          <a:xfrm>
            <a:off x="0" y="0"/>
            <a:ext cx="9144000" cy="70408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0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prstClr val="white"/>
                </a:solidFill>
                <a:latin typeface="Trebuchet MS" pitchFamily="34" charset="0"/>
              </a:rPr>
              <a:t>Section </a:t>
            </a:r>
            <a:r>
              <a:rPr lang="en-US" sz="8800" dirty="0" smtClean="0">
                <a:solidFill>
                  <a:prstClr val="white"/>
                </a:solidFill>
                <a:latin typeface="Trebuchet MS" pitchFamily="34" charset="0"/>
              </a:rPr>
              <a:t>8.6</a:t>
            </a:r>
            <a:endParaRPr lang="en-US" sz="8800" dirty="0">
              <a:solidFill>
                <a:prstClr val="white"/>
              </a:solidFill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00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prstClr val="white"/>
                </a:solidFill>
                <a:latin typeface="Trebuchet MS" pitchFamily="34" charset="0"/>
              </a:rPr>
              <a:t>Ratio </a:t>
            </a:r>
            <a:r>
              <a:rPr lang="en-US" sz="6000" dirty="0" smtClean="0">
                <a:solidFill>
                  <a:prstClr val="white"/>
                </a:solidFill>
                <a:latin typeface="Trebuchet MS" pitchFamily="34" charset="0"/>
              </a:rPr>
              <a:t>and Root Tests</a:t>
            </a:r>
            <a:endParaRPr lang="en-US" sz="6000" dirty="0">
              <a:solidFill>
                <a:prstClr val="white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9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ries Are Seriou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43800" y="4343400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-76200"/>
            <a:ext cx="8763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/>
                <a:ea typeface="Times New Roman"/>
              </a:rPr>
              <a:t>Series</a:t>
            </a:r>
            <a:endParaRPr lang="en-US" dirty="0">
              <a:latin typeface="Times New Roman"/>
              <a:ea typeface="Times New Roman"/>
            </a:endParaRPr>
          </a:p>
          <a:p>
            <a:pPr algn="ctr"/>
            <a:r>
              <a:rPr lang="en-US" dirty="0">
                <a:latin typeface="Times New Roman"/>
                <a:ea typeface="Times New Roman"/>
              </a:rPr>
              <a:t>Susan </a:t>
            </a:r>
            <a:r>
              <a:rPr lang="en-US" dirty="0" err="1">
                <a:latin typeface="Times New Roman"/>
                <a:ea typeface="Times New Roman"/>
              </a:rPr>
              <a:t>Cantey</a:t>
            </a:r>
            <a:r>
              <a:rPr lang="en-US" dirty="0">
                <a:latin typeface="Times New Roman"/>
                <a:ea typeface="Times New Roman"/>
              </a:rPr>
              <a:t> © 2007</a:t>
            </a:r>
          </a:p>
          <a:p>
            <a:pPr algn="ctr"/>
            <a:r>
              <a:rPr lang="en-US" dirty="0">
                <a:latin typeface="Times New Roman"/>
                <a:ea typeface="Times New Roman"/>
              </a:rPr>
              <a:t> </a:t>
            </a:r>
          </a:p>
          <a:p>
            <a:r>
              <a:rPr lang="en-US" dirty="0">
                <a:latin typeface="Times New Roman"/>
                <a:ea typeface="Times New Roman"/>
              </a:rPr>
              <a:t>Series are serious business; the terms are the first thing you check,</a:t>
            </a:r>
          </a:p>
          <a:p>
            <a:r>
              <a:rPr lang="en-US" dirty="0">
                <a:latin typeface="Times New Roman"/>
                <a:ea typeface="Times New Roman"/>
              </a:rPr>
              <a:t>If they don’t go to zero, divergence is a sure bet,</a:t>
            </a:r>
          </a:p>
          <a:p>
            <a:r>
              <a:rPr lang="en-US" dirty="0">
                <a:latin typeface="Times New Roman"/>
                <a:ea typeface="Times New Roman"/>
              </a:rPr>
              <a:t>Alternating series are the next best, ‘cause if the terms </a:t>
            </a:r>
            <a:r>
              <a:rPr lang="en-US" dirty="0" smtClean="0">
                <a:latin typeface="Times New Roman"/>
                <a:ea typeface="Times New Roman"/>
              </a:rPr>
              <a:t>(decreasing) go </a:t>
            </a:r>
            <a:r>
              <a:rPr lang="en-US" dirty="0">
                <a:latin typeface="Times New Roman"/>
                <a:ea typeface="Times New Roman"/>
              </a:rPr>
              <a:t>to </a:t>
            </a:r>
            <a:r>
              <a:rPr lang="en-US" dirty="0" smtClean="0">
                <a:latin typeface="Times New Roman"/>
                <a:ea typeface="Times New Roman"/>
              </a:rPr>
              <a:t>zero,</a:t>
            </a:r>
          </a:p>
          <a:p>
            <a:r>
              <a:rPr lang="en-US" dirty="0" smtClean="0">
                <a:latin typeface="Times New Roman"/>
                <a:ea typeface="Times New Roman"/>
              </a:rPr>
              <a:t>they will converge</a:t>
            </a:r>
            <a:r>
              <a:rPr lang="en-US" dirty="0">
                <a:latin typeface="Times New Roman"/>
                <a:ea typeface="Times New Roman"/>
              </a:rPr>
              <a:t>,</a:t>
            </a:r>
          </a:p>
          <a:p>
            <a:r>
              <a:rPr lang="en-US" dirty="0">
                <a:latin typeface="Times New Roman"/>
                <a:ea typeface="Times New Roman"/>
              </a:rPr>
              <a:t>Moreover the error in S sub n is less than the very next term.</a:t>
            </a:r>
          </a:p>
          <a:p>
            <a:r>
              <a:rPr lang="en-US" dirty="0">
                <a:latin typeface="Times New Roman"/>
                <a:ea typeface="Times New Roman"/>
              </a:rPr>
              <a:t> </a:t>
            </a:r>
          </a:p>
          <a:p>
            <a:r>
              <a:rPr lang="en-US" dirty="0">
                <a:latin typeface="Times New Roman"/>
                <a:ea typeface="Times New Roman"/>
              </a:rPr>
              <a:t>Positive series are tougher; you’ll need a bevy of tests,</a:t>
            </a:r>
          </a:p>
          <a:p>
            <a:r>
              <a:rPr lang="en-US" dirty="0">
                <a:latin typeface="Times New Roman"/>
                <a:ea typeface="Times New Roman"/>
              </a:rPr>
              <a:t>The terms need to shrink so much faster sometimes it’s hard to know which test is best,</a:t>
            </a:r>
          </a:p>
          <a:p>
            <a:r>
              <a:rPr lang="en-US" dirty="0">
                <a:latin typeface="Times New Roman"/>
                <a:ea typeface="Times New Roman"/>
              </a:rPr>
              <a:t>P-series, p-series, one over n to the power of p,</a:t>
            </a:r>
          </a:p>
          <a:p>
            <a:r>
              <a:rPr lang="en-US" dirty="0">
                <a:latin typeface="Times New Roman"/>
                <a:ea typeface="Times New Roman"/>
              </a:rPr>
              <a:t>They will converge if p’s greater than one; if not it’s a divergent sum.</a:t>
            </a:r>
          </a:p>
          <a:p>
            <a:r>
              <a:rPr lang="en-US" dirty="0">
                <a:latin typeface="Times New Roman"/>
                <a:ea typeface="Times New Roman"/>
              </a:rPr>
              <a:t> </a:t>
            </a:r>
          </a:p>
          <a:p>
            <a:r>
              <a:rPr lang="en-US" dirty="0">
                <a:latin typeface="Times New Roman"/>
                <a:ea typeface="Times New Roman"/>
              </a:rPr>
              <a:t>	If last comes to last, you can always compare,</a:t>
            </a:r>
          </a:p>
          <a:p>
            <a:r>
              <a:rPr lang="en-US" dirty="0">
                <a:latin typeface="Times New Roman"/>
                <a:ea typeface="Times New Roman"/>
              </a:rPr>
              <a:t>	Your series to one from the past,</a:t>
            </a:r>
          </a:p>
          <a:p>
            <a:r>
              <a:rPr lang="en-US" dirty="0">
                <a:latin typeface="Times New Roman"/>
                <a:ea typeface="Times New Roman"/>
              </a:rPr>
              <a:t>	If the limit of their ratio has a positive value,</a:t>
            </a:r>
          </a:p>
          <a:p>
            <a:r>
              <a:rPr lang="en-US" dirty="0">
                <a:latin typeface="Times New Roman"/>
                <a:ea typeface="Times New Roman"/>
              </a:rPr>
              <a:t>	What the old one must do, the new one </a:t>
            </a:r>
            <a:r>
              <a:rPr lang="en-US" dirty="0" smtClean="0">
                <a:latin typeface="Times New Roman"/>
                <a:ea typeface="Times New Roman"/>
              </a:rPr>
              <a:t>will </a:t>
            </a:r>
            <a:r>
              <a:rPr lang="en-US" dirty="0">
                <a:latin typeface="Times New Roman"/>
                <a:ea typeface="Times New Roman"/>
              </a:rPr>
              <a:t>too!</a:t>
            </a:r>
          </a:p>
          <a:p>
            <a:r>
              <a:rPr lang="en-US" dirty="0">
                <a:latin typeface="Times New Roman"/>
                <a:ea typeface="Times New Roman"/>
              </a:rPr>
              <a:t> </a:t>
            </a:r>
          </a:p>
          <a:p>
            <a:r>
              <a:rPr lang="en-US" dirty="0">
                <a:latin typeface="Times New Roman"/>
                <a:ea typeface="Times New Roman"/>
              </a:rPr>
              <a:t>Factorials necessitate the ratio test; exponents require the root test,</a:t>
            </a:r>
          </a:p>
          <a:p>
            <a:r>
              <a:rPr lang="en-US" dirty="0">
                <a:latin typeface="Times New Roman"/>
                <a:ea typeface="Times New Roman"/>
              </a:rPr>
              <a:t>One is the cut off for both of them; convergence when the limit is less,</a:t>
            </a:r>
          </a:p>
          <a:p>
            <a:r>
              <a:rPr lang="en-US" dirty="0">
                <a:latin typeface="Times New Roman"/>
                <a:ea typeface="Times New Roman"/>
              </a:rPr>
              <a:t>Or you can make a sub n into a function and its integral examine,</a:t>
            </a:r>
          </a:p>
          <a:p>
            <a:r>
              <a:rPr lang="en-US" dirty="0" smtClean="0">
                <a:latin typeface="Times New Roman"/>
                <a:ea typeface="Times New Roman"/>
              </a:rPr>
              <a:t>If you get a real number </a:t>
            </a:r>
            <a:r>
              <a:rPr lang="en-US" dirty="0">
                <a:latin typeface="Times New Roman"/>
                <a:ea typeface="Times New Roman"/>
              </a:rPr>
              <a:t>positive result </a:t>
            </a:r>
            <a:r>
              <a:rPr lang="en-US" dirty="0" smtClean="0">
                <a:latin typeface="Times New Roman"/>
                <a:ea typeface="Times New Roman"/>
              </a:rPr>
              <a:t>then the series convergences </a:t>
            </a:r>
            <a:r>
              <a:rPr lang="en-US" dirty="0">
                <a:latin typeface="Times New Roman"/>
                <a:ea typeface="Times New Roman"/>
              </a:rPr>
              <a:t>to some unknown sum.</a:t>
            </a:r>
            <a:endParaRPr lang="en-US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591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8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9144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HW on p. 603 #’s 13-41 odd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760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7696200" cy="50167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The Ratio Test</a:t>
            </a:r>
          </a:p>
          <a:p>
            <a:pPr algn="ctr"/>
            <a:endParaRPr lang="en-US" sz="3200" dirty="0">
              <a:solidFill>
                <a:prstClr val="black"/>
              </a:solidFill>
            </a:endParaRPr>
          </a:p>
          <a:p>
            <a:pPr algn="ctr"/>
            <a:endParaRPr lang="en-US" sz="3200" dirty="0" smtClean="0">
              <a:solidFill>
                <a:prstClr val="black"/>
              </a:solidFill>
            </a:endParaRPr>
          </a:p>
          <a:p>
            <a:pPr algn="ctr"/>
            <a:endParaRPr lang="en-US" sz="3200" dirty="0">
              <a:solidFill>
                <a:prstClr val="black"/>
              </a:solidFill>
            </a:endParaRPr>
          </a:p>
          <a:p>
            <a:pPr algn="ctr"/>
            <a:endParaRPr lang="en-US" sz="3200" dirty="0" smtClean="0">
              <a:solidFill>
                <a:prstClr val="black"/>
              </a:solidFill>
            </a:endParaRPr>
          </a:p>
          <a:p>
            <a:pPr algn="ctr"/>
            <a:endParaRPr lang="en-US" sz="3200" dirty="0" smtClean="0">
              <a:solidFill>
                <a:prstClr val="black"/>
              </a:solidFill>
            </a:endParaRPr>
          </a:p>
          <a:p>
            <a:pPr algn="ctr"/>
            <a:endParaRPr lang="en-US" sz="3200" dirty="0">
              <a:solidFill>
                <a:prstClr val="black"/>
              </a:solidFill>
            </a:endParaRPr>
          </a:p>
          <a:p>
            <a:pPr algn="ctr"/>
            <a:endParaRPr lang="en-US" sz="3200" dirty="0" smtClean="0">
              <a:solidFill>
                <a:prstClr val="black"/>
              </a:solidFill>
            </a:endParaRPr>
          </a:p>
          <a:p>
            <a:pPr algn="ctr"/>
            <a:endParaRPr lang="en-US" sz="3200" dirty="0" smtClean="0">
              <a:solidFill>
                <a:prstClr val="black"/>
              </a:solidFill>
            </a:endParaRPr>
          </a:p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926699" y="921228"/>
                <a:ext cx="5624494" cy="986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Given</m:t>
                      </m:r>
                      <m: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a</m:t>
                      </m:r>
                      <m: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series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with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nonzero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terms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699" y="921228"/>
                <a:ext cx="5624494" cy="9866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828800" y="1828800"/>
                <a:ext cx="5158592" cy="986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If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                        , 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then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converges</m:t>
                      </m:r>
                      <m: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828800"/>
                <a:ext cx="5158592" cy="9866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926699" y="2743200"/>
                <a:ext cx="4855624" cy="9866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If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                      ,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prstClr val="black"/>
                          </a:solidFill>
                          <a:latin typeface="Cambria Math"/>
                        </a:rPr>
                        <m:t>then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di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prstClr val="black"/>
                          </a:solidFill>
                          <a:latin typeface="Cambria Math"/>
                        </a:rPr>
                        <m:t>verges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699" y="2743200"/>
                <a:ext cx="4855624" cy="9866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284227" y="3858163"/>
                <a:ext cx="633859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If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                        ,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prstClr val="black"/>
                          </a:solidFill>
                          <a:latin typeface="Cambria Math"/>
                        </a:rPr>
                        <m:t>then</m:t>
                      </m:r>
                      <m: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the</m:t>
                      </m:r>
                      <m: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test</m:t>
                      </m:r>
                      <m: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fails</m:t>
                      </m:r>
                      <m: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to</m:t>
                      </m:r>
                      <m: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determine</m:t>
                      </m:r>
                    </m:oMath>
                  </m:oMathPara>
                </a14:m>
                <a:endParaRPr lang="en-US" sz="2400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                         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convergence</m:t>
                      </m:r>
                      <m: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or</m:t>
                      </m:r>
                      <m: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divergence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227" y="3858163"/>
                <a:ext cx="6338595" cy="830997"/>
              </a:xfrm>
              <a:prstGeom prst="rect">
                <a:avLst/>
              </a:prstGeom>
              <a:blipFill rotWithShape="1">
                <a:blip r:embed="rId6"/>
                <a:stretch>
                  <a:fillRect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0" y="5791200"/>
                <a:ext cx="7696200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prstClr val="black"/>
                    </a:solidFill>
                  </a:rPr>
                  <a:t>This method works well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</a:rPr>
                      <m:t>contains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any factorials.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791200"/>
                <a:ext cx="7696200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950382"/>
              </p:ext>
            </p:extLst>
          </p:nvPr>
        </p:nvGraphicFramePr>
        <p:xfrm>
          <a:off x="2286000" y="1831975"/>
          <a:ext cx="1462756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8" imgW="774360" imgH="482400" progId="Equation.DSMT4">
                  <p:embed/>
                </p:oleObj>
              </mc:Choice>
              <mc:Fallback>
                <p:oleObj name="Equation" r:id="rId8" imgW="77436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831975"/>
                        <a:ext cx="1462756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309670"/>
              </p:ext>
            </p:extLst>
          </p:nvPr>
        </p:nvGraphicFramePr>
        <p:xfrm>
          <a:off x="2362200" y="2749652"/>
          <a:ext cx="1462088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10" imgW="774360" imgH="482400" progId="Equation.DSMT4">
                  <p:embed/>
                </p:oleObj>
              </mc:Choice>
              <mc:Fallback>
                <p:oleObj name="Equation" r:id="rId10" imgW="774360" imgH="482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749652"/>
                        <a:ext cx="1462088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023289"/>
              </p:ext>
            </p:extLst>
          </p:nvPr>
        </p:nvGraphicFramePr>
        <p:xfrm>
          <a:off x="1828800" y="3657600"/>
          <a:ext cx="1462088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12" imgW="774360" imgH="482400" progId="Equation.DSMT4">
                  <p:embed/>
                </p:oleObj>
              </mc:Choice>
              <mc:Fallback>
                <p:oleObj name="Equation" r:id="rId12" imgW="774360" imgH="482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657600"/>
                        <a:ext cx="1462088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8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324600" y="2006295"/>
            <a:ext cx="873442" cy="6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38200" y="228600"/>
                <a:ext cx="7620000" cy="1371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Example: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28600"/>
                <a:ext cx="7620000" cy="1371466"/>
              </a:xfrm>
              <a:prstGeom prst="rect">
                <a:avLst/>
              </a:prstGeom>
              <a:blipFill rotWithShape="1">
                <a:blip r:embed="rId3"/>
                <a:stretch>
                  <a:fillRect t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14400" y="1578634"/>
                <a:ext cx="1940916" cy="1395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!</m:t>
                                  </m:r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!</m:t>
                                  </m:r>
                                </m:den>
                              </m:f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578634"/>
                <a:ext cx="1940916" cy="13957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743200" y="1900240"/>
                <a:ext cx="2224840" cy="835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!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!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900240"/>
                <a:ext cx="2224840" cy="8359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76800" y="1828800"/>
                <a:ext cx="2406428" cy="835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!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!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828800"/>
                <a:ext cx="2406428" cy="8359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724400" y="2819400"/>
                <a:ext cx="2136674" cy="8384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819400"/>
                <a:ext cx="2136674" cy="83843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56558" y="3007784"/>
                <a:ext cx="13099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=0&lt;1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558" y="3007784"/>
                <a:ext cx="1309910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676400" y="4038600"/>
            <a:ext cx="586740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series converges by the ratio test.</a:t>
            </a:r>
            <a:endParaRPr lang="en-US" sz="2400" dirty="0"/>
          </a:p>
        </p:txBody>
      </p:sp>
      <p:pic>
        <p:nvPicPr>
          <p:cNvPr id="1028" name="Picture 4" descr="C:\Users\Susan\AppData\Local\Microsoft\Windows\Temporary Internet Files\Content.IE5\UJYQB28O\MM900041007[1]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770" y="4278956"/>
            <a:ext cx="2710920" cy="219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96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661" y="2115384"/>
            <a:ext cx="4667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111" y="1710818"/>
            <a:ext cx="4667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2" y="1784637"/>
            <a:ext cx="3000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118" y="2189203"/>
            <a:ext cx="3000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33600" y="228600"/>
                <a:ext cx="4572000" cy="135601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ctr"/>
                <a:r>
                  <a:rPr lang="en-US" sz="2400" dirty="0" smtClean="0">
                    <a:solidFill>
                      <a:prstClr val="black"/>
                    </a:solidFill>
                  </a:rPr>
                  <a:t>Example:</a:t>
                </a: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!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28600"/>
                <a:ext cx="4572000" cy="1356012"/>
              </a:xfrm>
              <a:prstGeom prst="rect">
                <a:avLst/>
              </a:prstGeom>
              <a:blipFill rotWithShape="1">
                <a:blip r:embed="rId5"/>
                <a:stretch>
                  <a:fillRect t="-3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1000" y="1366129"/>
                <a:ext cx="1940916" cy="13672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!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+1</m:t>
                                      </m:r>
                                    </m:sup>
                                  </m:sSup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!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den>
                              </m:f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366129"/>
                <a:ext cx="1940916" cy="13672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09800" y="1629268"/>
                <a:ext cx="2556084" cy="809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!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!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1629268"/>
                <a:ext cx="2556084" cy="8091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72000" y="1622960"/>
                <a:ext cx="2737673" cy="809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!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!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22960"/>
                <a:ext cx="2737673" cy="8091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72325" y="1841935"/>
                <a:ext cx="14012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∞&gt;1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325" y="1841935"/>
                <a:ext cx="1401281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209800" y="3048000"/>
            <a:ext cx="5377318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This series diverges by the ratio test.</a:t>
            </a:r>
            <a:endParaRPr lang="en-US" sz="2400" dirty="0"/>
          </a:p>
        </p:txBody>
      </p:sp>
      <p:pic>
        <p:nvPicPr>
          <p:cNvPr id="2054" name="Picture 6" descr="C:\Users\Susan\AppData\Local\Microsoft\Windows\Temporary Internet Files\Content.IE5\ODE391K3\MM900234727[1]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3957339"/>
            <a:ext cx="2311425" cy="251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693421"/>
              </p:ext>
            </p:extLst>
          </p:nvPr>
        </p:nvGraphicFramePr>
        <p:xfrm>
          <a:off x="5541405" y="506734"/>
          <a:ext cx="95885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1" imgW="507960" imgH="431640" progId="Equation.DSMT4">
                  <p:embed/>
                </p:oleObj>
              </mc:Choice>
              <mc:Fallback>
                <p:oleObj name="Equation" r:id="rId11" imgW="50796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1405" y="506734"/>
                        <a:ext cx="95885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158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916887"/>
            <a:ext cx="3619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284" y="2351857"/>
            <a:ext cx="3619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48" y="2318520"/>
            <a:ext cx="3905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7" y="1901924"/>
            <a:ext cx="3905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3200"/>
            <a:ext cx="3048000" cy="22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45474"/>
            <a:ext cx="3048000" cy="22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300287" y="152400"/>
                <a:ext cx="4572000" cy="13567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ctr"/>
                <a:r>
                  <a:rPr lang="en-US" sz="2400" dirty="0" smtClean="0">
                    <a:solidFill>
                      <a:prstClr val="black"/>
                    </a:solidFill>
                  </a:rPr>
                  <a:t>Example:</a:t>
                </a: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!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∙8∙11∙…∙(3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+2)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287" y="152400"/>
                <a:ext cx="4572000" cy="1356782"/>
              </a:xfrm>
              <a:prstGeom prst="rect">
                <a:avLst/>
              </a:prstGeom>
              <a:blipFill rotWithShape="1">
                <a:blip r:embed="rId5"/>
                <a:stretch>
                  <a:fillRect t="-3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9846" y="1509182"/>
                <a:ext cx="5733236" cy="15254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+1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!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∙8∙11∙…∙(3</m:t>
                                  </m:r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+2)(3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+2)</m:t>
                                  </m:r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!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∙8∙11∙…∙(3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+2)</m:t>
                                  </m:r>
                                </m:den>
                              </m:f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46" y="1509182"/>
                <a:ext cx="5733236" cy="152548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19800" y="1863022"/>
                <a:ext cx="3120919" cy="874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∙2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!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!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+5)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863022"/>
                <a:ext cx="3120919" cy="8745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48000" y="3276600"/>
                <a:ext cx="2374946" cy="874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+5)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276600"/>
                <a:ext cx="2374946" cy="8745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96110" y="3328623"/>
                <a:ext cx="1309909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&lt;1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110" y="3328623"/>
                <a:ext cx="1309909" cy="7861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676400" y="4495800"/>
            <a:ext cx="670560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series converges by the ratio test.</a:t>
            </a:r>
            <a:endParaRPr lang="en-US" sz="2400" dirty="0"/>
          </a:p>
        </p:txBody>
      </p:sp>
      <p:pic>
        <p:nvPicPr>
          <p:cNvPr id="3079" name="Picture 7" descr="C:\Users\Susan\AppData\Local\Microsoft\Windows\Temporary Internet Files\Content.IE5\UJYQB28O\MM900236492[1]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7" y="5257800"/>
            <a:ext cx="12192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0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7696200" cy="50167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Root Test</a:t>
            </a:r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452707" y="917814"/>
                <a:ext cx="3254224" cy="986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Given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the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series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707" y="917814"/>
                <a:ext cx="3254224" cy="9866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828800" y="1828800"/>
                <a:ext cx="5205078" cy="986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If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</a:rPr>
                        <m:t>                        </m:t>
                      </m:r>
                      <m:r>
                        <a:rPr lang="en-US" sz="2400" b="0" i="0" smtClean="0">
                          <a:latin typeface="Cambria Math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then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converges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828800"/>
                <a:ext cx="5205078" cy="9866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926699" y="2743200"/>
                <a:ext cx="5057602" cy="9866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If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                       ,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prstClr val="black"/>
                          </a:solidFill>
                          <a:latin typeface="Cambria Math"/>
                        </a:rPr>
                        <m:t>then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di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prstClr val="black"/>
                          </a:solidFill>
                          <a:latin typeface="Cambria Math"/>
                        </a:rPr>
                        <m:t>verges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699" y="2743200"/>
                <a:ext cx="5057602" cy="9866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284227" y="3858163"/>
                <a:ext cx="640592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solidFill>
                            <a:prstClr val="black"/>
                          </a:solidFill>
                          <a:latin typeface="Cambria Math"/>
                        </a:rPr>
                        <m:t>If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                       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 i="0">
                          <a:solidFill>
                            <a:prstClr val="black"/>
                          </a:solidFill>
                          <a:latin typeface="Cambria Math"/>
                        </a:rPr>
                        <m:t>then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the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test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fails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to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determine</m:t>
                      </m:r>
                    </m:oMath>
                  </m:oMathPara>
                </a14:m>
                <a:endParaRPr lang="en-US" sz="2400" b="0" i="0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                 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convergence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or</m:t>
                      </m:r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divergence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227" y="3858163"/>
                <a:ext cx="6405920" cy="830997"/>
              </a:xfrm>
              <a:prstGeom prst="rect">
                <a:avLst/>
              </a:prstGeom>
              <a:blipFill rotWithShape="1">
                <a:blip r:embed="rId6"/>
                <a:stretch>
                  <a:fillRect b="-9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0" y="5791200"/>
                <a:ext cx="7696200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This method works well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has many exponents.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791200"/>
                <a:ext cx="7696200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99682"/>
              </p:ext>
            </p:extLst>
          </p:nvPr>
        </p:nvGraphicFramePr>
        <p:xfrm>
          <a:off x="2286000" y="2022896"/>
          <a:ext cx="1462088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8" imgW="774360" imgH="317160" progId="Equation.DSMT4">
                  <p:embed/>
                </p:oleObj>
              </mc:Choice>
              <mc:Fallback>
                <p:oleObj name="Equation" r:id="rId8" imgW="774360" imgH="3171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022896"/>
                        <a:ext cx="1462088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920756"/>
              </p:ext>
            </p:extLst>
          </p:nvPr>
        </p:nvGraphicFramePr>
        <p:xfrm>
          <a:off x="2452707" y="2937296"/>
          <a:ext cx="1462088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10" imgW="774360" imgH="317160" progId="Equation.DSMT4">
                  <p:embed/>
                </p:oleObj>
              </mc:Choice>
              <mc:Fallback>
                <p:oleObj name="Equation" r:id="rId10" imgW="774360" imgH="317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707" y="2937296"/>
                        <a:ext cx="1462088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888345"/>
              </p:ext>
            </p:extLst>
          </p:nvPr>
        </p:nvGraphicFramePr>
        <p:xfrm>
          <a:off x="1816925" y="3757589"/>
          <a:ext cx="1462087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12" imgW="774360" imgH="317160" progId="Equation.DSMT4">
                  <p:embed/>
                </p:oleObj>
              </mc:Choice>
              <mc:Fallback>
                <p:oleObj name="Equation" r:id="rId12" imgW="774360" imgH="3171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925" y="3757589"/>
                        <a:ext cx="1462087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510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304800"/>
                <a:ext cx="8229600" cy="1356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Example: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4800"/>
                <a:ext cx="8229600" cy="1356782"/>
              </a:xfrm>
              <a:prstGeom prst="rect">
                <a:avLst/>
              </a:prstGeom>
              <a:blipFill rotWithShape="1">
                <a:blip r:embed="rId2"/>
                <a:stretch>
                  <a:fillRect t="-3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8200" y="1661582"/>
                <a:ext cx="1958228" cy="6521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deg>
                            <m:e>
                              <m:f>
                                <m:fPr>
                                  <m:type m:val="lin"/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61582"/>
                <a:ext cx="1958228" cy="6521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67000" y="1524000"/>
                <a:ext cx="1751825" cy="9384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rad>
                            </m:num>
                            <m:den>
                              <m:rad>
                                <m:rad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g>
                                <m:e>
                                  <m:sSup>
                                    <m:sSupPr>
                                      <m:ctrlP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524000"/>
                <a:ext cx="1751825" cy="93846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267200" y="1580680"/>
                <a:ext cx="2076018" cy="8624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radPr>
                                        <m:deg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</m:deg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580680"/>
                <a:ext cx="2076018" cy="8624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24576" y="1781176"/>
                <a:ext cx="7382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576" y="1781176"/>
                <a:ext cx="73821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5791200" y="2438400"/>
            <a:ext cx="3048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96000" y="2590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590800"/>
                <a:ext cx="685800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734176" y="1781176"/>
                <a:ext cx="7398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&gt;1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176" y="1781176"/>
                <a:ext cx="739818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817314" y="3052465"/>
            <a:ext cx="565668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This series diverges by the root test.</a:t>
            </a:r>
            <a:endParaRPr lang="en-US" sz="2400" dirty="0"/>
          </a:p>
        </p:txBody>
      </p:sp>
      <p:pic>
        <p:nvPicPr>
          <p:cNvPr id="1026" name="Picture 2" descr="C:\Users\Susan\AppData\Local\Microsoft\Windows\Temporary Internet Files\Content.IE5\CVIV478Q\MP900437202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428" y="3733800"/>
            <a:ext cx="2994772" cy="299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6763068" y="690322"/>
                <a:ext cx="1923732" cy="58573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deg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e>
                      </m:fun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=1 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068" y="690322"/>
                <a:ext cx="1923732" cy="585738"/>
              </a:xfrm>
              <a:prstGeom prst="rect">
                <a:avLst/>
              </a:prstGeom>
              <a:blipFill rotWithShape="1">
                <a:blip r:embed="rId10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21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0" grpId="0"/>
      <p:bldP spid="11" grpId="0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81237" y="152400"/>
                <a:ext cx="4572000" cy="13567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ctr"/>
                <a:r>
                  <a:rPr lang="en-US" sz="2400" dirty="0" smtClean="0">
                    <a:solidFill>
                      <a:prstClr val="black"/>
                    </a:solidFill>
                  </a:rPr>
                  <a:t>Example:</a:t>
                </a: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24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 b="0" i="0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arctan</m:t>
                                          </m:r>
                                        </m:fName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237" y="152400"/>
                <a:ext cx="4572000" cy="1356782"/>
              </a:xfrm>
              <a:prstGeom prst="rect">
                <a:avLst/>
              </a:prstGeom>
              <a:blipFill rotWithShape="1">
                <a:blip r:embed="rId2"/>
                <a:stretch>
                  <a:fillRect t="-3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1676400"/>
                <a:ext cx="2628733" cy="1183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deg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func>
                                            <m:funcPr>
                                              <m:ctrlPr>
                                                <a:rPr lang="en-US" sz="24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40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arctan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sz="24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</m:e>
                                          </m:fun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76400"/>
                <a:ext cx="2628733" cy="11835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38333" y="1900005"/>
                <a:ext cx="2371162" cy="78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  </m:t>
                          </m:r>
                          <m:limLow>
                            <m:limLow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arctan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333" y="1900005"/>
                <a:ext cx="2371162" cy="7862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86400" y="1907148"/>
                <a:ext cx="1097993" cy="835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907148"/>
                <a:ext cx="1097993" cy="83574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477000" y="1910757"/>
                <a:ext cx="757643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910757"/>
                <a:ext cx="757643" cy="7861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108782" y="2133600"/>
                <a:ext cx="7398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&lt;1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782" y="2133600"/>
                <a:ext cx="73981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886355" y="3162300"/>
            <a:ext cx="533400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This series converges by the root test.</a:t>
            </a:r>
            <a:endParaRPr lang="en-US" sz="2400" dirty="0"/>
          </a:p>
        </p:txBody>
      </p:sp>
      <p:pic>
        <p:nvPicPr>
          <p:cNvPr id="2050" name="Picture 2" descr="C:\Users\Susan\AppData\Local\Microsoft\Windows\Temporary Internet Files\Content.IE5\ODE391K3\MC90044187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955" y="39624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81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Susan\AppData\Local\Microsoft\Windows\Temporary Internet Files\Content.IE5\CVIV478Q\MC900432548[2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1280163" cy="115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38400" y="685800"/>
                <a:ext cx="5029200" cy="83099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If there is 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𝑛</m:t>
                    </m:r>
                    <m:r>
                      <a:rPr lang="en-US" sz="2400" i="1" dirty="0" smtClean="0">
                        <a:latin typeface="Cambria Math"/>
                      </a:rPr>
                      <m:t>! </m:t>
                    </m:r>
                  </m:oMath>
                </a14:m>
                <a:r>
                  <a:rPr lang="en-US" sz="2400" dirty="0" smtClean="0"/>
                  <a:t>anywhere in the term,</a:t>
                </a:r>
              </a:p>
              <a:p>
                <a:pPr algn="ctr"/>
                <a:r>
                  <a:rPr lang="en-US" sz="2400" dirty="0" smtClean="0"/>
                  <a:t> the root test is not appropriate.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685800"/>
                <a:ext cx="5029200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242" t="-5882" r="-364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723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609</Words>
  <Application>Microsoft Office PowerPoint</Application>
  <PresentationFormat>On-screen Show (4:3)</PresentationFormat>
  <Paragraphs>96</Paragraphs>
  <Slides>11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SusanC</dc:creator>
  <cp:lastModifiedBy>Qayumi, Enayat</cp:lastModifiedBy>
  <cp:revision>19</cp:revision>
  <dcterms:created xsi:type="dcterms:W3CDTF">2012-01-01T13:49:09Z</dcterms:created>
  <dcterms:modified xsi:type="dcterms:W3CDTF">2013-02-22T18:09:29Z</dcterms:modified>
</cp:coreProperties>
</file>