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2" r:id="rId6"/>
    <p:sldId id="269" r:id="rId7"/>
    <p:sldId id="270" r:id="rId8"/>
    <p:sldId id="261" r:id="rId9"/>
    <p:sldId id="265" r:id="rId10"/>
    <p:sldId id="266" r:id="rId11"/>
    <p:sldId id="268" r:id="rId12"/>
    <p:sldId id="278" r:id="rId13"/>
    <p:sldId id="277" r:id="rId14"/>
    <p:sldId id="274" r:id="rId15"/>
    <p:sldId id="273" r:id="rId16"/>
    <p:sldId id="271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1.wmf"/><Relationship Id="rId2" Type="http://schemas.openxmlformats.org/officeDocument/2006/relationships/image" Target="../media/image22.wmf"/><Relationship Id="rId1" Type="http://schemas.openxmlformats.org/officeDocument/2006/relationships/image" Target="../media/image27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1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5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5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0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7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6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9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2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9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3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226BE-88F5-42F8-872C-BE85F519D9D8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61490-D2A7-4B09-8FD3-F682D707FE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1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3.png"/><Relationship Id="rId7" Type="http://schemas.openxmlformats.org/officeDocument/2006/relationships/image" Target="../media/image56.png"/><Relationship Id="rId12" Type="http://schemas.openxmlformats.org/officeDocument/2006/relationships/image" Target="../media/image39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11" Type="http://schemas.openxmlformats.org/officeDocument/2006/relationships/image" Target="../media/image60.png"/><Relationship Id="rId5" Type="http://schemas.openxmlformats.org/officeDocument/2006/relationships/image" Target="../media/image55.png"/><Relationship Id="rId10" Type="http://schemas.openxmlformats.org/officeDocument/2006/relationships/image" Target="../media/image59.png"/><Relationship Id="rId4" Type="http://schemas.openxmlformats.org/officeDocument/2006/relationships/image" Target="../media/image54.png"/><Relationship Id="rId9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40.wmf"/><Relationship Id="rId3" Type="http://schemas.openxmlformats.org/officeDocument/2006/relationships/image" Target="../media/image53.png"/><Relationship Id="rId7" Type="http://schemas.openxmlformats.org/officeDocument/2006/relationships/image" Target="../media/image56.png"/><Relationship Id="rId12" Type="http://schemas.openxmlformats.org/officeDocument/2006/relationships/image" Target="../media/image39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11" Type="http://schemas.openxmlformats.org/officeDocument/2006/relationships/image" Target="../media/image60.png"/><Relationship Id="rId5" Type="http://schemas.openxmlformats.org/officeDocument/2006/relationships/image" Target="../media/image55.png"/><Relationship Id="rId10" Type="http://schemas.openxmlformats.org/officeDocument/2006/relationships/image" Target="../media/image63.png"/><Relationship Id="rId4" Type="http://schemas.openxmlformats.org/officeDocument/2006/relationships/image" Target="../media/image54.png"/><Relationship Id="rId9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4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2.png"/><Relationship Id="rId7" Type="http://schemas.openxmlformats.org/officeDocument/2006/relationships/image" Target="../media/image10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0.png"/><Relationship Id="rId7" Type="http://schemas.openxmlformats.org/officeDocument/2006/relationships/image" Target="../media/image20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64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1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70.wmf"/><Relationship Id="rId22" Type="http://schemas.openxmlformats.org/officeDocument/2006/relationships/image" Target="../media/image7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0.wmf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4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png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34.png"/><Relationship Id="rId10" Type="http://schemas.openxmlformats.org/officeDocument/2006/relationships/image" Target="../media/image32.wmf"/><Relationship Id="rId4" Type="http://schemas.openxmlformats.org/officeDocument/2006/relationships/image" Target="../media/image33.png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92"/>
          <a:stretch>
            <a:fillRect/>
          </a:stretch>
        </p:blipFill>
        <p:spPr>
          <a:xfrm>
            <a:off x="0" y="0"/>
            <a:ext cx="9144000" cy="70408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white"/>
                </a:solidFill>
                <a:latin typeface="Trebuchet MS" pitchFamily="34" charset="0"/>
              </a:rPr>
              <a:t>Section </a:t>
            </a:r>
            <a:r>
              <a:rPr lang="en-US" sz="8800" dirty="0" smtClean="0">
                <a:solidFill>
                  <a:prstClr val="white"/>
                </a:solidFill>
                <a:latin typeface="Trebuchet MS" pitchFamily="34" charset="0"/>
              </a:rPr>
              <a:t>8.5</a:t>
            </a:r>
            <a:endParaRPr lang="en-US" sz="8800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240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white"/>
                </a:solidFill>
                <a:latin typeface="Trebuchet MS" pitchFamily="34" charset="0"/>
              </a:rPr>
              <a:t>Alternating Series</a:t>
            </a:r>
            <a:endParaRPr lang="en-US" sz="6000" dirty="0">
              <a:solidFill>
                <a:prstClr val="white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65237"/>
            <a:ext cx="368519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26925"/>
            <a:ext cx="368519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4000" y="140595"/>
                <a:ext cx="2712088" cy="1099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𝑠𝑖𝑛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40595"/>
                <a:ext cx="2712088" cy="10993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1828800"/>
                <a:ext cx="2062295" cy="722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𝑠𝑖𝑛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8800"/>
                <a:ext cx="2062295" cy="7223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0200" y="2802815"/>
                <a:ext cx="896977" cy="46166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∞∙</m:t>
                      </m:r>
                      <m:r>
                        <a:rPr lang="en-US" sz="2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02815"/>
                <a:ext cx="89697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Documents and Settings\Susan\Local Settings\Temporary Internet Files\Content.IE5\EPHQLBKI\MC90043363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77" y="1162050"/>
            <a:ext cx="920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1676400" y="2362200"/>
            <a:ext cx="192947" cy="440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209800" y="2551177"/>
            <a:ext cx="152400" cy="251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800557" y="1573507"/>
                <a:ext cx="2128082" cy="1288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𝑠𝑖𝑛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num>
                            <m:den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557" y="1573507"/>
                <a:ext cx="2128082" cy="12883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28639" y="1570704"/>
                <a:ext cx="2790316" cy="13231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𝑐𝑜𝑠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4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𝑛</m:t>
                                          </m:r>
                                        </m:e>
                                        <m:sup>
                                          <m:r>
                                            <a:rPr lang="en-US" sz="24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func>
                            </m:num>
                            <m:den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639" y="1570704"/>
                <a:ext cx="2790316" cy="13231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323291" y="3264479"/>
                <a:ext cx="2416239" cy="722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291" y="3264479"/>
                <a:ext cx="2416239" cy="7223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562600" y="3394834"/>
                <a:ext cx="22592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func>
                        </m:e>
                      </m:func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394834"/>
                <a:ext cx="2259208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620000" y="3387460"/>
                <a:ext cx="7382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387460"/>
                <a:ext cx="738215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362200" y="4343400"/>
            <a:ext cx="449580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series diverges by the A.S.T.</a:t>
            </a:r>
            <a:endParaRPr lang="en-US" sz="2400" dirty="0"/>
          </a:p>
        </p:txBody>
      </p:sp>
      <p:pic>
        <p:nvPicPr>
          <p:cNvPr id="5127" name="Picture 7" descr="C:\Documents and Settings\Susan\Local Settings\Temporary Internet Files\Content.IE5\R4ND579P\MC900438706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91" y="4343400"/>
            <a:ext cx="1801102" cy="229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07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65237"/>
            <a:ext cx="368519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26925"/>
            <a:ext cx="368519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4000" y="140595"/>
                <a:ext cx="2712088" cy="1099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𝑠𝑖𝑛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40595"/>
                <a:ext cx="2712088" cy="10993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1828800"/>
                <a:ext cx="2062295" cy="722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𝑠𝑖𝑛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8800"/>
                <a:ext cx="2062295" cy="7223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0200" y="2802815"/>
                <a:ext cx="896977" cy="46166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∞∙</m:t>
                      </m:r>
                      <m:r>
                        <a:rPr lang="en-US" sz="2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02815"/>
                <a:ext cx="89697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Documents and Settings\Susan\Local Settings\Temporary Internet Files\Content.IE5\EPHQLBKI\MC90043363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77" y="1162050"/>
            <a:ext cx="920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1676400" y="2362200"/>
            <a:ext cx="192947" cy="440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209800" y="2551177"/>
            <a:ext cx="152400" cy="251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800557" y="1573507"/>
                <a:ext cx="2128082" cy="1288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𝑠𝑖𝑛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num>
                            <m:den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557" y="1573507"/>
                <a:ext cx="2128082" cy="12883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08342" y="1556065"/>
                <a:ext cx="2790316" cy="13231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𝑐𝑜𝑠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400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4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𝑛</m:t>
                                          </m:r>
                                        </m:e>
                                        <m:sup>
                                          <m:r>
                                            <a:rPr lang="en-US" sz="24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func>
                            </m:num>
                            <m:den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342" y="1556065"/>
                <a:ext cx="2790316" cy="13231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323291" y="3264479"/>
                <a:ext cx="2416239" cy="722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291" y="3264479"/>
                <a:ext cx="2416239" cy="7223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486400" y="3394834"/>
                <a:ext cx="242650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</m:fName>
                        <m:e>
                          <m:func>
                            <m:func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func>
                        </m:e>
                      </m:func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394834"/>
                <a:ext cx="2426507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620000" y="3387460"/>
                <a:ext cx="7382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387460"/>
                <a:ext cx="738215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362200" y="4343400"/>
            <a:ext cx="4495800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series diverges by the </a:t>
            </a:r>
            <a:r>
              <a:rPr lang="en-US" sz="2400" dirty="0" smtClean="0"/>
              <a:t>nth term divergence test</a:t>
            </a:r>
            <a:endParaRPr lang="en-US" sz="2400" dirty="0"/>
          </a:p>
        </p:txBody>
      </p:sp>
      <p:pic>
        <p:nvPicPr>
          <p:cNvPr id="5127" name="Picture 7" descr="C:\Documents and Settings\Susan\Local Settings\Temporary Internet Files\Content.IE5\R4ND579P\MC900438706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91" y="4343400"/>
            <a:ext cx="1801102" cy="229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Documents and Settings\Susan\Local Settings\Temporary Internet Files\Content.IE5\5TTS3FI3\MC900092749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0" y="5487942"/>
            <a:ext cx="2324100" cy="11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89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0.00463 L 0.7625 0.009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6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595 #’s 1-4, 9-23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9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90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1905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to self:   Add Absolute vs conditional convergence for next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20134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Remainder of Alternating Series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41359"/>
              </p:ext>
            </p:extLst>
          </p:nvPr>
        </p:nvGraphicFramePr>
        <p:xfrm>
          <a:off x="381000" y="990600"/>
          <a:ext cx="8181975" cy="146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Equation" r:id="rId3" imgW="3759120" imgH="672840" progId="Equation.DSMT4">
                  <p:embed/>
                </p:oleObj>
              </mc:Choice>
              <mc:Fallback>
                <p:oleObj name="Equation" r:id="rId3" imgW="3759120" imgH="6728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8181975" cy="146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835582"/>
              </p:ext>
            </p:extLst>
          </p:nvPr>
        </p:nvGraphicFramePr>
        <p:xfrm>
          <a:off x="3581400" y="2438400"/>
          <a:ext cx="27654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Equation" r:id="rId5" imgW="1269720" imgH="253800" progId="Equation.DSMT4">
                  <p:embed/>
                </p:oleObj>
              </mc:Choice>
              <mc:Fallback>
                <p:oleObj name="Equation" r:id="rId5" imgW="126972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438400"/>
                        <a:ext cx="276542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382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304800"/>
                <a:ext cx="8534400" cy="10993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+…+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8534400" cy="10993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85800" y="1524000"/>
            <a:ext cx="79248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Let’s look at some partial sums graphically.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653415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71700"/>
            <a:ext cx="66675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261616"/>
            <a:ext cx="65627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08" y="2247900"/>
            <a:ext cx="6562725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57412"/>
            <a:ext cx="6600825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10" y="2224087"/>
            <a:ext cx="664845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214562"/>
            <a:ext cx="652462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" y="2214562"/>
            <a:ext cx="649605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96621"/>
            <a:ext cx="65722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34200" y="2514600"/>
            <a:ext cx="1905000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Clearly, the Partial Sums are headed for some limit in the middle of these points.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85800" y="3606452"/>
            <a:ext cx="62484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4495800"/>
            <a:ext cx="33528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Each “jump” is smaller than the previous one.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584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653415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24200" y="457200"/>
                <a:ext cx="3505200" cy="46166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What if we stopped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?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57200"/>
                <a:ext cx="35052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39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19600" y="1141454"/>
                <a:ext cx="4419600" cy="258801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We know that the infinite sum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400" dirty="0" smtClean="0"/>
                  <a:t> is between </a:t>
                </a:r>
                <a:endParaRPr lang="en-US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algn="ctr"/>
                <a:r>
                  <a:rPr lang="en-US" sz="2400" dirty="0"/>
                  <a:t>a</a:t>
                </a:r>
                <a:r>
                  <a:rPr lang="en-US" sz="2400" dirty="0" smtClean="0"/>
                  <a:t>nd the next partial sum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141454"/>
                <a:ext cx="4419600" cy="2588016"/>
              </a:xfrm>
              <a:prstGeom prst="rect">
                <a:avLst/>
              </a:prstGeom>
              <a:blipFill rotWithShape="1">
                <a:blip r:embed="rId4"/>
                <a:stretch>
                  <a:fillRect t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999065"/>
            <a:ext cx="2105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910584" y="144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" y="4572000"/>
                <a:ext cx="8915400" cy="61619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So if I 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47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400" dirty="0" smtClean="0"/>
                  <a:t> as an estimate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𝑆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2400" dirty="0" smtClean="0"/>
                  <a:t>my error is less than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|=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572000"/>
                <a:ext cx="8915400" cy="616194"/>
              </a:xfrm>
              <a:prstGeom prst="rect">
                <a:avLst/>
              </a:prstGeom>
              <a:blipFill rotWithShape="1">
                <a:blip r:embed="rId6"/>
                <a:stretch>
                  <a:fillRect l="-274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200" y="5334000"/>
                <a:ext cx="8915400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How far off can my estimate be if I 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11 </m:t>
                        </m:r>
                      </m:sub>
                    </m:sSub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for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my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estimate</m:t>
                    </m:r>
                    <m:r>
                      <a:rPr lang="en-US" sz="2400" b="0" i="0" smtClean="0">
                        <a:latin typeface="Cambria Math"/>
                      </a:rPr>
                      <m:t>?  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100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?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334000"/>
                <a:ext cx="8915400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47800" y="5937504"/>
                <a:ext cx="6629400" cy="61619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and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101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|=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101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respectively</m:t>
                    </m:r>
                    <m:r>
                      <a:rPr lang="en-US" sz="2400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937504"/>
                <a:ext cx="6629400" cy="61619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31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522402"/>
              </p:ext>
            </p:extLst>
          </p:nvPr>
        </p:nvGraphicFramePr>
        <p:xfrm>
          <a:off x="723900" y="990600"/>
          <a:ext cx="186531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9" name="Equation" r:id="rId3" imgW="952200" imgH="444240" progId="Equation.DSMT4">
                  <p:embed/>
                </p:oleObj>
              </mc:Choice>
              <mc:Fallback>
                <p:oleObj name="Equation" r:id="rId3" imgW="952200" imgH="444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990600"/>
                        <a:ext cx="1865312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591024"/>
              </p:ext>
            </p:extLst>
          </p:nvPr>
        </p:nvGraphicFramePr>
        <p:xfrm>
          <a:off x="2667000" y="990600"/>
          <a:ext cx="36417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0" name="Equation" r:id="rId5" imgW="1866600" imgH="393480" progId="Equation.DSMT4">
                  <p:embed/>
                </p:oleObj>
              </mc:Choice>
              <mc:Fallback>
                <p:oleObj name="Equation" r:id="rId5" imgW="18666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90600"/>
                        <a:ext cx="364172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61295"/>
              </p:ext>
            </p:extLst>
          </p:nvPr>
        </p:nvGraphicFramePr>
        <p:xfrm>
          <a:off x="533400" y="461665"/>
          <a:ext cx="78819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1" name="Equation" r:id="rId7" imgW="4025880" imgH="203040" progId="Equation.DSMT4">
                  <p:embed/>
                </p:oleObj>
              </mc:Choice>
              <mc:Fallback>
                <p:oleObj name="Equation" r:id="rId7" imgW="402588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1665"/>
                        <a:ext cx="788193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872880"/>
              </p:ext>
            </p:extLst>
          </p:nvPr>
        </p:nvGraphicFramePr>
        <p:xfrm>
          <a:off x="713014" y="2209800"/>
          <a:ext cx="38782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2" name="Equation" r:id="rId9" imgW="1981080" imgH="203040" progId="Equation.DSMT4">
                  <p:embed/>
                </p:oleObj>
              </mc:Choice>
              <mc:Fallback>
                <p:oleObj name="Equation" r:id="rId9" imgW="19810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14" y="2209800"/>
                        <a:ext cx="3878262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770646"/>
              </p:ext>
            </p:extLst>
          </p:nvPr>
        </p:nvGraphicFramePr>
        <p:xfrm>
          <a:off x="5373688" y="2286000"/>
          <a:ext cx="288448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3" name="Equation" r:id="rId11" imgW="1473120" imgH="203040" progId="Equation.DSMT4">
                  <p:embed/>
                </p:oleObj>
              </mc:Choice>
              <mc:Fallback>
                <p:oleObj name="Equation" r:id="rId11" imgW="147312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2286000"/>
                        <a:ext cx="2884487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737678"/>
              </p:ext>
            </p:extLst>
          </p:nvPr>
        </p:nvGraphicFramePr>
        <p:xfrm>
          <a:off x="533400" y="3048000"/>
          <a:ext cx="16414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4" name="Equation" r:id="rId13" imgW="838080" imgH="228600" progId="Equation.DSMT4">
                  <p:embed/>
                </p:oleObj>
              </mc:Choice>
              <mc:Fallback>
                <p:oleObj name="Equation" r:id="rId13" imgW="8380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164147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885566"/>
              </p:ext>
            </p:extLst>
          </p:nvPr>
        </p:nvGraphicFramePr>
        <p:xfrm>
          <a:off x="257968" y="4343400"/>
          <a:ext cx="23796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5" name="Equation" r:id="rId15" imgW="1091880" imgH="253800" progId="Equation.DSMT4">
                  <p:embed/>
                </p:oleObj>
              </mc:Choice>
              <mc:Fallback>
                <p:oleObj name="Equation" r:id="rId15" imgW="10918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" y="4343400"/>
                        <a:ext cx="237966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463782"/>
              </p:ext>
            </p:extLst>
          </p:nvPr>
        </p:nvGraphicFramePr>
        <p:xfrm>
          <a:off x="3505200" y="2971800"/>
          <a:ext cx="503237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6" name="Equation" r:id="rId17" imgW="2311200" imgH="457200" progId="Equation.DSMT4">
                  <p:embed/>
                </p:oleObj>
              </mc:Choice>
              <mc:Fallback>
                <p:oleObj name="Equation" r:id="rId17" imgW="23112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971800"/>
                        <a:ext cx="5032375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784995"/>
              </p:ext>
            </p:extLst>
          </p:nvPr>
        </p:nvGraphicFramePr>
        <p:xfrm>
          <a:off x="2819400" y="4191000"/>
          <a:ext cx="2767013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7" name="Equation" r:id="rId19" imgW="1269720" imgH="393480" progId="Equation.DSMT4">
                  <p:embed/>
                </p:oleObj>
              </mc:Choice>
              <mc:Fallback>
                <p:oleObj name="Equation" r:id="rId19" imgW="12697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91000"/>
                        <a:ext cx="2767013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733889"/>
              </p:ext>
            </p:extLst>
          </p:nvPr>
        </p:nvGraphicFramePr>
        <p:xfrm>
          <a:off x="304800" y="5410200"/>
          <a:ext cx="76835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8" name="Equation" r:id="rId21" imgW="3924000" imgH="406080" progId="Equation.DSMT4">
                  <p:embed/>
                </p:oleObj>
              </mc:Choice>
              <mc:Fallback>
                <p:oleObj name="Equation" r:id="rId21" imgW="392400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10200"/>
                        <a:ext cx="76835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39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p. 593          Do  #’s 29-35 odd; 41-55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2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058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Alternating Series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07885" y="990600"/>
                <a:ext cx="4004430" cy="986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If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is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positive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series</m:t>
                      </m:r>
                      <m:r>
                        <a:rPr lang="en-US" sz="2400" b="0" i="0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885" y="990600"/>
                <a:ext cx="4004430" cy="9866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36227" y="1958992"/>
                <a:ext cx="5681748" cy="986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then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(−1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is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an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alternating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series</m:t>
                      </m:r>
                      <m:r>
                        <a:rPr lang="en-US" sz="2400" b="0" i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227" y="1958992"/>
                <a:ext cx="5681748" cy="9866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7200" y="3810000"/>
            <a:ext cx="83058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Example:</a:t>
            </a:r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27083" y="3846576"/>
                <a:ext cx="6753708" cy="1099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+…+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083" y="3846576"/>
                <a:ext cx="6753708" cy="10993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371600" y="5715000"/>
            <a:ext cx="58674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This series is the alternating harmonic series 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496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304800"/>
                <a:ext cx="8534400" cy="10993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+…+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8534400" cy="10993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85800" y="1524000"/>
            <a:ext cx="79248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Let’s look at some partial sums graphically.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653415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71700"/>
            <a:ext cx="66675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261616"/>
            <a:ext cx="65627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08" y="2247900"/>
            <a:ext cx="6562725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57412"/>
            <a:ext cx="6600825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10" y="2224087"/>
            <a:ext cx="664845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214562"/>
            <a:ext cx="652462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" y="2214562"/>
            <a:ext cx="649605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196621"/>
            <a:ext cx="65722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34200" y="2514600"/>
            <a:ext cx="1905000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Clearly, the Partial Sums are headed for some limit in the middle of these points.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85800" y="3606452"/>
            <a:ext cx="62484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4495800"/>
            <a:ext cx="33528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Each “jump” is smaller than the previous one.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158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11" y="5030182"/>
            <a:ext cx="2825496" cy="177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91" y="1981200"/>
            <a:ext cx="3057660" cy="192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1104" y="76200"/>
            <a:ext cx="8305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However, all this is only true if each step (term) is smaller than the last step and if the steps (terms) are approaching zero.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1104" y="963168"/>
                <a:ext cx="8083296" cy="120032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Example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/>
                  <a:t> getting smaller but not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algn="ctr"/>
                <a:endParaRPr lang="en-US" sz="2400" dirty="0" smtClean="0"/>
              </a:p>
              <a:p>
                <a:pPr algn="ctr"/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" y="963168"/>
                <a:ext cx="8083296" cy="1200329"/>
              </a:xfrm>
              <a:prstGeom prst="rect">
                <a:avLst/>
              </a:prstGeom>
              <a:blipFill rotWithShape="1">
                <a:blip r:embed="rId4"/>
                <a:stretch>
                  <a:fillRect t="-4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51104" y="3886200"/>
                <a:ext cx="8083296" cy="120032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 smtClean="0">
                    <a:solidFill>
                      <a:prstClr val="black"/>
                    </a:solidFill>
                  </a:rPr>
                  <a:t>Example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0, 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but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not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always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decreasing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in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size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400" b="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lvl="0"/>
                <a:endParaRPr lang="en-US" sz="2400" dirty="0" smtClean="0">
                  <a:solidFill>
                    <a:prstClr val="black"/>
                  </a:solidFill>
                </a:endParaRPr>
              </a:p>
              <a:p>
                <a:pPr lvl="0"/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" y="3886200"/>
                <a:ext cx="8083296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1131" t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03816" y="1290640"/>
                <a:ext cx="2797369" cy="1016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+2)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816" y="1290640"/>
                <a:ext cx="2797369" cy="10167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114800" y="2457271"/>
            <a:ext cx="38100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Each jump gets smaller, </a:t>
            </a:r>
          </a:p>
          <a:p>
            <a:pPr algn="ctr"/>
            <a:r>
              <a:rPr lang="en-US" sz="2400" dirty="0" smtClean="0"/>
              <a:t>but never become less than ½ a unit.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14956" y="4267200"/>
                <a:ext cx="638604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956" y="4267200"/>
                <a:ext cx="6386044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962400" y="5212140"/>
            <a:ext cx="45720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jump up is always larger than the jump down, even though the sizes of the jumps in each direction are going towards zero.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57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4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440" y="507304"/>
            <a:ext cx="8382000" cy="35394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prstClr val="black"/>
                </a:solidFill>
              </a:rPr>
              <a:t>Alternating </a:t>
            </a:r>
            <a:r>
              <a:rPr lang="en-US" sz="3200" dirty="0" smtClean="0">
                <a:solidFill>
                  <a:prstClr val="black"/>
                </a:solidFill>
              </a:rPr>
              <a:t>Series Test</a:t>
            </a: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2051" name="Picture 3" descr="C:\Documents and Settings\Susan\Local Settings\Temporary Internet Files\Content.IE5\P58N9JHK\MC9003262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2438400" cy="201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33800" y="4495800"/>
            <a:ext cx="512064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other words…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449275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f a series alternates,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4860453"/>
            <a:ext cx="512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checking to see if the terms are </a:t>
            </a:r>
          </a:p>
          <a:p>
            <a:r>
              <a:rPr lang="en-US" sz="2400" dirty="0" smtClean="0"/>
              <a:t>decreasing towards zero is sufficient.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048515"/>
              </p:ext>
            </p:extLst>
          </p:nvPr>
        </p:nvGraphicFramePr>
        <p:xfrm>
          <a:off x="1691640" y="1219200"/>
          <a:ext cx="5943600" cy="1763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4" imgW="3035160" imgH="901440" progId="Equation.DSMT4">
                  <p:embed/>
                </p:oleObj>
              </mc:Choice>
              <mc:Fallback>
                <p:oleObj name="Equation" r:id="rId4" imgW="3035160" imgH="901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40" y="1219200"/>
                        <a:ext cx="5943600" cy="17639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911789"/>
              </p:ext>
            </p:extLst>
          </p:nvPr>
        </p:nvGraphicFramePr>
        <p:xfrm>
          <a:off x="1752600" y="3200400"/>
          <a:ext cx="163128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6" imgW="774360" imgH="279360" progId="Equation.DSMT4">
                  <p:embed/>
                </p:oleObj>
              </mc:Choice>
              <mc:Fallback>
                <p:oleObj name="Equation" r:id="rId6" imgW="77436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00400"/>
                        <a:ext cx="163128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987534"/>
              </p:ext>
            </p:extLst>
          </p:nvPr>
        </p:nvGraphicFramePr>
        <p:xfrm>
          <a:off x="4572000" y="3200400"/>
          <a:ext cx="272891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8" imgW="1295280" imgH="228600" progId="Equation.DSMT4">
                  <p:embed/>
                </p:oleObj>
              </mc:Choice>
              <mc:Fallback>
                <p:oleObj name="Equation" r:id="rId8" imgW="129528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00400"/>
                        <a:ext cx="2728912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197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62000" y="4572000"/>
            <a:ext cx="76962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91000" y="990600"/>
            <a:ext cx="44196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838200"/>
          <a:ext cx="124264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Equation" r:id="rId3" imgW="672840" imgH="495000" progId="Equation.DSMT4">
                  <p:embed/>
                </p:oleObj>
              </mc:Choice>
              <mc:Fallback>
                <p:oleObj name="Equation" r:id="rId3" imgW="67284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838200"/>
                        <a:ext cx="124264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267200" y="990600"/>
          <a:ext cx="432841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Equation" r:id="rId5" imgW="2158920" imgH="457200" progId="Equation.DSMT4">
                  <p:embed/>
                </p:oleObj>
              </mc:Choice>
              <mc:Fallback>
                <p:oleObj name="Equation" r:id="rId5" imgW="215892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990600"/>
                        <a:ext cx="432841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600200" y="2057400"/>
          <a:ext cx="149223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8" name="Equation" r:id="rId7" imgW="761760" imgH="444240" progId="Equation.DSMT4">
                  <p:embed/>
                </p:oleObj>
              </mc:Choice>
              <mc:Fallback>
                <p:oleObj name="Equation" r:id="rId7" imgW="761760" imgH="4442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057400"/>
                        <a:ext cx="1492232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4343400" y="2133600"/>
          <a:ext cx="1828800" cy="572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Equation" r:id="rId9" imgW="888840" imgH="279360" progId="Equation.DSMT4">
                  <p:embed/>
                </p:oleObj>
              </mc:Choice>
              <mc:Fallback>
                <p:oleObj name="Equation" r:id="rId9" imgW="888840" imgH="2793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33600"/>
                        <a:ext cx="1828800" cy="572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343400" y="2971800"/>
          <a:ext cx="16414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Equation" r:id="rId11" imgW="838080" imgH="393480" progId="Equation.DSMT4">
                  <p:embed/>
                </p:oleObj>
              </mc:Choice>
              <mc:Fallback>
                <p:oleObj name="Equation" r:id="rId11" imgW="8380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971800"/>
                        <a:ext cx="16414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762001" y="4572000"/>
          <a:ext cx="7620000" cy="967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Equation" r:id="rId13" imgW="3390840" imgH="431640" progId="Equation.DSMT4">
                  <p:embed/>
                </p:oleObj>
              </mc:Choice>
              <mc:Fallback>
                <p:oleObj name="Equation" r:id="rId13" imgW="339084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4572000"/>
                        <a:ext cx="7620000" cy="967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6200" y="3200400"/>
            <a:ext cx="9067800" cy="990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91000" y="990600"/>
            <a:ext cx="44196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597573"/>
              </p:ext>
            </p:extLst>
          </p:nvPr>
        </p:nvGraphicFramePr>
        <p:xfrm>
          <a:off x="1525588" y="838200"/>
          <a:ext cx="15462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Equation" r:id="rId3" imgW="838080" imgH="495000" progId="Equation.DSMT4">
                  <p:embed/>
                </p:oleObj>
              </mc:Choice>
              <mc:Fallback>
                <p:oleObj name="Equation" r:id="rId3" imgW="83808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838200"/>
                        <a:ext cx="15462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267200" y="990600"/>
          <a:ext cx="432841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name="Equation" r:id="rId5" imgW="2158920" imgH="457200" progId="Equation.DSMT4">
                  <p:embed/>
                </p:oleObj>
              </mc:Choice>
              <mc:Fallback>
                <p:oleObj name="Equation" r:id="rId5" imgW="215892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990600"/>
                        <a:ext cx="432841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327150" y="2044700"/>
          <a:ext cx="203835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Equation" r:id="rId7" imgW="1041120" imgH="457200" progId="Equation.DSMT4">
                  <p:embed/>
                </p:oleObj>
              </mc:Choice>
              <mc:Fallback>
                <p:oleObj name="Equation" r:id="rId7" imgW="104112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2044700"/>
                        <a:ext cx="203835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4343400" y="2133600"/>
          <a:ext cx="1828800" cy="572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Equation" r:id="rId9" imgW="888840" imgH="279360" progId="Equation.DSMT4">
                  <p:embed/>
                </p:oleObj>
              </mc:Choice>
              <mc:Fallback>
                <p:oleObj name="Equation" r:id="rId9" imgW="88884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33600"/>
                        <a:ext cx="1828800" cy="572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545458"/>
              </p:ext>
            </p:extLst>
          </p:nvPr>
        </p:nvGraphicFramePr>
        <p:xfrm>
          <a:off x="152400" y="3200400"/>
          <a:ext cx="8818562" cy="937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Equation" r:id="rId11" imgW="4051080" imgH="431640" progId="Equation.DSMT4">
                  <p:embed/>
                </p:oleObj>
              </mc:Choice>
              <mc:Fallback>
                <p:oleObj name="Equation" r:id="rId11" imgW="405108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8818562" cy="9379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709416"/>
              </p:ext>
            </p:extLst>
          </p:nvPr>
        </p:nvGraphicFramePr>
        <p:xfrm>
          <a:off x="1143000" y="4455530"/>
          <a:ext cx="6553200" cy="500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Equation" r:id="rId13" imgW="2654280" imgH="203040" progId="Equation.DSMT4">
                  <p:embed/>
                </p:oleObj>
              </mc:Choice>
              <mc:Fallback>
                <p:oleObj name="Equation" r:id="rId13" imgW="26542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55530"/>
                        <a:ext cx="6553200" cy="500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931058"/>
              </p:ext>
            </p:extLst>
          </p:nvPr>
        </p:nvGraphicFramePr>
        <p:xfrm>
          <a:off x="1718468" y="5122465"/>
          <a:ext cx="5707063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Equation" r:id="rId15" imgW="2311200" imgH="660240" progId="Equation.DSMT4">
                  <p:embed/>
                </p:oleObj>
              </mc:Choice>
              <mc:Fallback>
                <p:oleObj name="Equation" r:id="rId15" imgW="23112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8468" y="5122465"/>
                        <a:ext cx="5707063" cy="162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524" y="674338"/>
                <a:ext cx="1859420" cy="1099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(−1)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4" y="674338"/>
                <a:ext cx="1859420" cy="10993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6474" y="3800856"/>
                <a:ext cx="2225929" cy="8552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</m:e>
                      </m:func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74" y="3800856"/>
                <a:ext cx="2225929" cy="8552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350074" y="3802975"/>
                <a:ext cx="1689950" cy="8552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fun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074" y="3802975"/>
                <a:ext cx="1689950" cy="8552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74074" y="3810000"/>
                <a:ext cx="1600631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fun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074" y="3810000"/>
                <a:ext cx="1600631" cy="7862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68856" y="2290465"/>
                <a:ext cx="4123373" cy="855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17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56" y="2290465"/>
                <a:ext cx="4123373" cy="8552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705599" y="2296684"/>
            <a:ext cx="194217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34200" y="3999791"/>
                <a:ext cx="1600200" cy="46166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999791"/>
                <a:ext cx="160020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232749" y="5171371"/>
            <a:ext cx="6595586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series converges by the Alternating Series Test.</a:t>
            </a:r>
            <a:endParaRPr lang="en-US" sz="24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715252"/>
              </p:ext>
            </p:extLst>
          </p:nvPr>
        </p:nvGraphicFramePr>
        <p:xfrm>
          <a:off x="202619" y="2290464"/>
          <a:ext cx="2310471" cy="90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9" imgW="1130040" imgH="444240" progId="Equation.DSMT4">
                  <p:embed/>
                </p:oleObj>
              </mc:Choice>
              <mc:Fallback>
                <p:oleObj name="Equation" r:id="rId9" imgW="113004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619" y="2290464"/>
                        <a:ext cx="2310471" cy="9099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51850"/>
              </p:ext>
            </p:extLst>
          </p:nvPr>
        </p:nvGraphicFramePr>
        <p:xfrm>
          <a:off x="6790373" y="2313556"/>
          <a:ext cx="16414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11" imgW="837836" imgH="393529" progId="Equation.DSMT4">
                  <p:embed/>
                </p:oleObj>
              </mc:Choice>
              <mc:Fallback>
                <p:oleObj name="Equation" r:id="rId11" imgW="837836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0373" y="2313556"/>
                        <a:ext cx="164147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4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140595"/>
                <a:ext cx="2053832" cy="1099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(−1)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func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40595"/>
                <a:ext cx="2053832" cy="10993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243633"/>
                <a:ext cx="4705455" cy="8871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𝑙𝑛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𝑙𝑛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𝑙𝑛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𝑙𝑛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43633"/>
                <a:ext cx="4705455" cy="8871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3200" y="1250612"/>
                <a:ext cx="57969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0+.4901−.6343+.6931−.7198+…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1250612"/>
                <a:ext cx="5796972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81000" y="1828800"/>
            <a:ext cx="86106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terms don’t appear to be decreasing in magnitude or going to 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00774" y="2666482"/>
                <a:ext cx="1651414" cy="8628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func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fun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774" y="2666482"/>
                <a:ext cx="1651414" cy="8628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Documents and Settings\Susan\Local Settings\Temporary Internet Files\Content.IE5\EPHQLBKI\MC90043363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742" y="2250685"/>
            <a:ext cx="875085" cy="63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700285" y="2654812"/>
                <a:ext cx="2361672" cy="8744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1/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1/(2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rad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)</m:t>
                              </m:r>
                            </m:den>
                          </m:f>
                        </m:e>
                      </m:fun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285" y="2654812"/>
                <a:ext cx="2361672" cy="8744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888476" y="2673919"/>
                <a:ext cx="1717265" cy="8362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fun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476" y="2673919"/>
                <a:ext cx="1717265" cy="83625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43685" y="2701954"/>
                <a:ext cx="1802738" cy="8552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fun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685" y="2701954"/>
                <a:ext cx="1802738" cy="8552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62000" y="3657600"/>
            <a:ext cx="779887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need to look at some terms when n is large.</a:t>
            </a:r>
          </a:p>
          <a:p>
            <a:pPr algn="ctr"/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55911" y="4026932"/>
                <a:ext cx="45688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Let’s start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100</m:t>
                        </m:r>
                      </m:sub>
                    </m:sSub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911" y="4026932"/>
                <a:ext cx="4568889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2136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190500" y="4572000"/>
                <a:ext cx="9601200" cy="798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𝑙𝑛</m:t>
                          </m:r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𝑙𝑛</m:t>
                          </m:r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101</m:t>
                              </m:r>
                            </m:e>
                          </m:rad>
                        </m:den>
                      </m:f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𝑙𝑛</m:t>
                          </m:r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102</m:t>
                              </m:r>
                            </m:e>
                          </m:rad>
                        </m:den>
                      </m:f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𝑙𝑛</m:t>
                          </m:r>
                          <m:r>
                            <a:rPr lang="en-US" sz="2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103</m:t>
                              </m:r>
                            </m:e>
                          </m:rad>
                        </m:den>
                      </m:f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+…</m:t>
                      </m:r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.4605−.4592+.4579−.4567+…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0500" y="4572000"/>
                <a:ext cx="9601200" cy="79848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09600" y="5486400"/>
            <a:ext cx="8178315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terms do eventually decrease in magnitude.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322316" y="6172200"/>
            <a:ext cx="4452357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series converges by the A.S.T.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277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4275</TotalTime>
  <Words>373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Trebuchet MS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SusanC</dc:creator>
  <cp:lastModifiedBy>Qayumi, Enayat</cp:lastModifiedBy>
  <cp:revision>57</cp:revision>
  <dcterms:created xsi:type="dcterms:W3CDTF">2012-01-01T13:49:09Z</dcterms:created>
  <dcterms:modified xsi:type="dcterms:W3CDTF">2015-02-24T16:20:55Z</dcterms:modified>
</cp:coreProperties>
</file>