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71" r:id="rId7"/>
    <p:sldId id="269" r:id="rId8"/>
    <p:sldId id="260" r:id="rId9"/>
    <p:sldId id="267" r:id="rId10"/>
    <p:sldId id="264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1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6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8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0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0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2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681D-708C-4BF5-ADED-C36C07DBDB62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BFE5-5685-40FA-83F6-9314F0C05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92"/>
          <a:stretch>
            <a:fillRect/>
          </a:stretch>
        </p:blipFill>
        <p:spPr>
          <a:xfrm>
            <a:off x="0" y="0"/>
            <a:ext cx="9144000" cy="7040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Trebuchet MS" pitchFamily="34" charset="0"/>
              </a:rPr>
              <a:t>Section </a:t>
            </a:r>
            <a:r>
              <a:rPr lang="en-US" sz="8800" dirty="0" smtClean="0">
                <a:solidFill>
                  <a:prstClr val="white"/>
                </a:solidFill>
                <a:latin typeface="Trebuchet MS" pitchFamily="34" charset="0"/>
              </a:rPr>
              <a:t>8.4</a:t>
            </a:r>
            <a:endParaRPr lang="en-US" sz="8800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white"/>
                </a:solidFill>
                <a:latin typeface="Trebuchet MS" pitchFamily="34" charset="0"/>
              </a:rPr>
              <a:t>Comparison Tests</a:t>
            </a:r>
            <a:endParaRPr lang="en-US" sz="6000" dirty="0">
              <a:solidFill>
                <a:prstClr val="whit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Ex:  #22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00200" y="76200"/>
                <a:ext cx="1914242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𝑎𝑟𝑐𝑡𝑎𝑛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76200"/>
                <a:ext cx="1914242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6973" y="1371600"/>
                <a:ext cx="23774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𝑎𝑟𝑐𝑡𝑎𝑛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≈.785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73" y="1371600"/>
                <a:ext cx="237744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1260" y="2438400"/>
                <a:ext cx="254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𝑎𝑟𝑐𝑡𝑎𝑛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≈1.249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60" y="2438400"/>
                <a:ext cx="254736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36973" y="1888183"/>
                <a:ext cx="2547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𝑎𝑟𝑐𝑡𝑎𝑛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≈1.107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73" y="1888183"/>
                <a:ext cx="254736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76175" y="3001980"/>
                <a:ext cx="2697533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𝑎𝑟𝑐𝑡𝑎𝑛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75" y="3001980"/>
                <a:ext cx="2697533" cy="7199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76175" y="3962400"/>
            <a:ext cx="796302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    With the exception of the first term, 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54233" y="4182812"/>
                <a:ext cx="2070567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𝑎𝑟𝑐𝑡𝑎𝑛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233" y="4182812"/>
                <a:ext cx="2070567" cy="7862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3399" y="5410200"/>
            <a:ext cx="8458201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series diverges by direct comparison to the Harmonic Series.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96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 on p. </a:t>
            </a:r>
            <a:r>
              <a:rPr lang="en-US" smtClean="0"/>
              <a:t>587 #’s 3-27 odd, 29-36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6367"/>
            <a:ext cx="8001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most important point of the previous lessons?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5000" y="871728"/>
                <a:ext cx="5374228" cy="4531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If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→0,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then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𝑴𝑰𝑮𝑯𝑻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converge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871728"/>
                <a:ext cx="5374228" cy="453137"/>
              </a:xfrm>
              <a:prstGeom prst="rect">
                <a:avLst/>
              </a:prstGeom>
              <a:blipFill rotWithShape="1">
                <a:blip r:embed="rId2"/>
                <a:stretch>
                  <a:fillRect l="-341" t="-132432" b="-20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C:\Documents and Settings\Susan\Local Settings\Temporary Internet Files\Content.IE5\5TTS3FI3\MC900238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1428183" cy="6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1600200"/>
            <a:ext cx="57912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terms must go to zero “fast” enough.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99218" y="2514600"/>
                <a:ext cx="3366306" cy="1849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𝐸𝑥𝑎𝑚𝑝𝑙𝑒𝑠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  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218" y="2514600"/>
                <a:ext cx="3366306" cy="18493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4465524" y="3276600"/>
            <a:ext cx="15542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3045767"/>
            <a:ext cx="28194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oo slow - diverges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 flipV="1">
            <a:off x="4533900" y="3962400"/>
            <a:ext cx="1028700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62600" y="3733800"/>
            <a:ext cx="32766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  <a:r>
              <a:rPr lang="en-US" sz="2400" dirty="0" smtClean="0"/>
              <a:t>ast enough - converges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800600"/>
            <a:ext cx="84582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next few lessons will explore a </a:t>
            </a:r>
            <a:r>
              <a:rPr lang="en-US" sz="2400" dirty="0" smtClean="0"/>
              <a:t>variety </a:t>
            </a:r>
            <a:r>
              <a:rPr lang="en-US" sz="2400" dirty="0" smtClean="0"/>
              <a:t>of methods that test how “quickly” the terms are going to zero and set criteria to determine whether or not the series converges.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19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6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Susan\Local Settings\Temporary Internet Files\Content.IE5\ZF0QFCJI\MC9102170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" y="1159609"/>
            <a:ext cx="4596384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Susan\Local Settings\Temporary Internet Files\Content.IE5\ZF0QFCJI\MC9102170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16" y="1159609"/>
            <a:ext cx="4596384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28600"/>
            <a:ext cx="54102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this lesson we will compare new series </a:t>
            </a:r>
          </a:p>
          <a:p>
            <a:pPr algn="ctr"/>
            <a:r>
              <a:rPr lang="en-US" sz="2400" dirty="0" smtClean="0"/>
              <a:t>to series we already know about.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2983" y="2285999"/>
            <a:ext cx="35052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Known Convergent Series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3638069"/>
                <a:ext cx="2120452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638069"/>
                <a:ext cx="2120452" cy="9866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24000" y="4624749"/>
                <a:ext cx="1963166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624749"/>
                <a:ext cx="1963166" cy="9866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6000" y="3464297"/>
                <a:ext cx="2120452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64297"/>
                <a:ext cx="2120452" cy="986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0" y="5261720"/>
                <a:ext cx="1963166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61720"/>
                <a:ext cx="1963166" cy="9866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6705" y="4343400"/>
                <a:ext cx="2651495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h𝑎𝑟𝑚𝑜𝑛𝑖𝑐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705" y="4343400"/>
                <a:ext cx="2651495" cy="9866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276051" y="2286000"/>
            <a:ext cx="313951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</a:rPr>
              <a:t>Known </a:t>
            </a:r>
            <a:r>
              <a:rPr lang="en-US" sz="2400" dirty="0" smtClean="0">
                <a:solidFill>
                  <a:prstClr val="black"/>
                </a:solidFill>
              </a:rPr>
              <a:t>Divergent </a:t>
            </a:r>
            <a:r>
              <a:rPr lang="en-US" sz="2400" dirty="0">
                <a:solidFill>
                  <a:prstClr val="black"/>
                </a:solidFill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1377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01000" cy="29238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Direct Comparison Test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838200"/>
                <a:ext cx="7315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Given a known positive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nary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which converges,</a:t>
                </a:r>
              </a:p>
              <a:p>
                <a:pPr algn="ctr"/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0&lt;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 smtClean="0"/>
                  <a:t>also converges.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838200"/>
                <a:ext cx="7315200" cy="830997"/>
              </a:xfrm>
              <a:prstGeom prst="rect">
                <a:avLst/>
              </a:prstGeom>
              <a:blipFill rotWithShape="1">
                <a:blip r:embed="rId2"/>
                <a:stretch>
                  <a:fillRect t="-72794" b="-10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905000"/>
                <a:ext cx="71628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400" dirty="0">
                    <a:solidFill>
                      <a:prstClr val="black"/>
                    </a:solidFill>
                  </a:rPr>
                  <a:t>Given a known positive series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nary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which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diverges</a:t>
                </a:r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</a:p>
              <a:p>
                <a:pPr lvl="0" algn="ctr"/>
                <a:r>
                  <a:rPr lang="en-US" sz="2400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also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diverges</a:t>
                </a:r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7162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72794" b="-10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95830" y="3200400"/>
                <a:ext cx="5998950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Example</m:t>
                      </m:r>
                      <m:r>
                        <a:rPr lang="en-US" sz="2400" b="0" i="1" smtClean="0">
                          <a:latin typeface="Cambria Math"/>
                        </a:rPr>
                        <m:t>: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convergent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p</m:t>
                      </m:r>
                      <m:r>
                        <a:rPr lang="en-US" sz="24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series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830" y="3200400"/>
                <a:ext cx="5998950" cy="9866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5312" y="3962400"/>
                <a:ext cx="8220071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Since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0&lt;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also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convergent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" y="3962400"/>
                <a:ext cx="8220071" cy="986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73734" y="4876800"/>
                <a:ext cx="3835858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What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about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?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4" y="4876800"/>
                <a:ext cx="3835858" cy="9866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86400" y="4876800"/>
                <a:ext cx="2163926" cy="78624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76800"/>
                <a:ext cx="2163926" cy="7862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2400" y="5863480"/>
            <a:ext cx="8839200" cy="4462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Direct comparison fails, but it still “feels” like the series should converge.</a:t>
            </a:r>
            <a:endParaRPr lang="en-US" sz="23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99417">
            <a:off x="6689268" y="5287558"/>
            <a:ext cx="676275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4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010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Limit Comparison Test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990600"/>
                <a:ext cx="6391237" cy="1356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Given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two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positive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0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sz="2400" b="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endParaRPr lang="en-US" sz="2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990600"/>
                <a:ext cx="6391237" cy="13560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82026" y="3276600"/>
                <a:ext cx="5909374" cy="9866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prstClr val="black"/>
                          </a:solidFill>
                          <a:latin typeface="Cambria Math"/>
                        </a:rPr>
                        <m:t>Example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Given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use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LCT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026" y="3276600"/>
                <a:ext cx="5909374" cy="9866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3962400"/>
                <a:ext cx="2378793" cy="1379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−4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962400"/>
                <a:ext cx="2378793" cy="13799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43200" y="4171952"/>
                <a:ext cx="2348015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71952"/>
                <a:ext cx="2348015" cy="8387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50052" y="4391024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052" y="4391024"/>
                <a:ext cx="42351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09600" y="5376864"/>
            <a:ext cx="78486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series converges by comparison to a convergent p-series.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21718" y="1752600"/>
                <a:ext cx="2959785" cy="85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>
                          <a:solidFill>
                            <a:prstClr val="black"/>
                          </a:solidFill>
                          <a:latin typeface="Cambria Math"/>
                        </a:rPr>
                        <m:t>if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718" y="1752600"/>
                <a:ext cx="2959785" cy="8560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33400" y="2743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</a:rPr>
              <a:t>then either both series converge or both diverge.</a:t>
            </a:r>
          </a:p>
        </p:txBody>
      </p:sp>
      <p:pic>
        <p:nvPicPr>
          <p:cNvPr id="1026" name="Picture 2" descr="C:\Users\Susan\AppData\Local\Microsoft\Windows\Temporary Internet Files\Content.IE5\NOQ2D5ZV\MC90043263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47" y="5876629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24000" y="6019800"/>
                <a:ext cx="6735404" cy="46166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If the limit comes out to zero or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/>
                  <a:t>, the LCT test fails.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019800"/>
                <a:ext cx="673540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357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6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usan\AppData\Local\Microsoft\Windows\Temporary Internet Files\Content.IE5\EXLTX2I1\MC9001367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67618"/>
            <a:ext cx="2362200" cy="316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81000"/>
            <a:ext cx="8458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limit comparison test computes the ratio being approached by the terms of the two series.  </a:t>
            </a:r>
          </a:p>
          <a:p>
            <a:endParaRPr lang="en-US" sz="1400" dirty="0"/>
          </a:p>
          <a:p>
            <a:r>
              <a:rPr lang="en-US" sz="2400" dirty="0" smtClean="0"/>
              <a:t>If this ratio is some positive real number, then the terms are more or less proportional.</a:t>
            </a:r>
          </a:p>
          <a:p>
            <a:endParaRPr lang="en-US" sz="1600" dirty="0"/>
          </a:p>
          <a:p>
            <a:r>
              <a:rPr lang="en-US" sz="2400" dirty="0" smtClean="0"/>
              <a:t>So then the “speeds” at which the 2 series are approaching zero are proportional. Their sums (if they exist) are almost proportional.</a:t>
            </a:r>
          </a:p>
          <a:p>
            <a:endParaRPr lang="en-US" sz="1600" dirty="0"/>
          </a:p>
          <a:p>
            <a:r>
              <a:rPr lang="en-US" sz="2400" dirty="0" smtClean="0"/>
              <a:t>They are both therefore either approaching zero fast enough for convergence or not.</a:t>
            </a:r>
            <a:endParaRPr lang="en-US" sz="2400" dirty="0"/>
          </a:p>
        </p:txBody>
      </p:sp>
      <p:pic>
        <p:nvPicPr>
          <p:cNvPr id="1026" name="Picture 2" descr="C:\Users\Susan\AppData\Local\Microsoft\Windows\Temporary Internet Files\Content.IE5\EXLTX2I1\MC9001367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34435"/>
            <a:ext cx="1191624" cy="159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2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315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handy algebraic comparisons to keep in mind: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67000" y="1371600"/>
                <a:ext cx="3630609" cy="83510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!≥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≥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:r>
                  <a:rPr lang="en-US" sz="2400" dirty="0"/>
                  <a:t>f</a:t>
                </a:r>
                <a:r>
                  <a:rPr lang="en-US" sz="2400" dirty="0" smtClean="0"/>
                  <a:t>or n large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371600"/>
                <a:ext cx="3630609" cy="835100"/>
              </a:xfrm>
              <a:prstGeom prst="rect">
                <a:avLst/>
              </a:prstGeom>
              <a:blipFill rotWithShape="1">
                <a:blip r:embed="rId3"/>
                <a:stretch>
                  <a:fillRect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196304" y="2438400"/>
            <a:ext cx="4572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</a:rPr>
              <a:t>Some handy </a:t>
            </a:r>
            <a:r>
              <a:rPr lang="en-US" sz="2400" dirty="0" smtClean="0">
                <a:solidFill>
                  <a:prstClr val="black"/>
                </a:solidFill>
              </a:rPr>
              <a:t>limits to </a:t>
            </a:r>
            <a:r>
              <a:rPr lang="en-US" sz="2400" dirty="0">
                <a:solidFill>
                  <a:prstClr val="black"/>
                </a:solidFill>
              </a:rPr>
              <a:t>keep in mind: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124200"/>
                <a:ext cx="6335068" cy="76764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ra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=1,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124200"/>
                <a:ext cx="6335068" cy="7676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15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0" y="7048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527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9267" y="76200"/>
                <a:ext cx="1608133" cy="1099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267" y="76200"/>
                <a:ext cx="1608133" cy="10993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81000" y="1097340"/>
            <a:ext cx="32004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Choosing a familiar series that is similar is the first and most important step!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14800" y="1447800"/>
                <a:ext cx="4724400" cy="46166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The “1” is insignificant for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large.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447800"/>
                <a:ext cx="472440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876799" y="76200"/>
            <a:ext cx="536571" cy="549670"/>
          </a:xfrm>
          <a:custGeom>
            <a:avLst/>
            <a:gdLst>
              <a:gd name="connsiteX0" fmla="*/ 847707 w 1621675"/>
              <a:gd name="connsiteY0" fmla="*/ 271463 h 1207567"/>
              <a:gd name="connsiteX1" fmla="*/ 719119 w 1621675"/>
              <a:gd name="connsiteY1" fmla="*/ 228601 h 1207567"/>
              <a:gd name="connsiteX2" fmla="*/ 647682 w 1621675"/>
              <a:gd name="connsiteY2" fmla="*/ 200026 h 1207567"/>
              <a:gd name="connsiteX3" fmla="*/ 461944 w 1621675"/>
              <a:gd name="connsiteY3" fmla="*/ 185738 h 1207567"/>
              <a:gd name="connsiteX4" fmla="*/ 319069 w 1621675"/>
              <a:gd name="connsiteY4" fmla="*/ 185738 h 1207567"/>
              <a:gd name="connsiteX5" fmla="*/ 233344 w 1621675"/>
              <a:gd name="connsiteY5" fmla="*/ 242888 h 1207567"/>
              <a:gd name="connsiteX6" fmla="*/ 119044 w 1621675"/>
              <a:gd name="connsiteY6" fmla="*/ 314326 h 1207567"/>
              <a:gd name="connsiteX7" fmla="*/ 33319 w 1621675"/>
              <a:gd name="connsiteY7" fmla="*/ 471488 h 1207567"/>
              <a:gd name="connsiteX8" fmla="*/ 19032 w 1621675"/>
              <a:gd name="connsiteY8" fmla="*/ 514351 h 1207567"/>
              <a:gd name="connsiteX9" fmla="*/ 19032 w 1621675"/>
              <a:gd name="connsiteY9" fmla="*/ 842963 h 1207567"/>
              <a:gd name="connsiteX10" fmla="*/ 76182 w 1621675"/>
              <a:gd name="connsiteY10" fmla="*/ 942976 h 1207567"/>
              <a:gd name="connsiteX11" fmla="*/ 119044 w 1621675"/>
              <a:gd name="connsiteY11" fmla="*/ 971551 h 1207567"/>
              <a:gd name="connsiteX12" fmla="*/ 176194 w 1621675"/>
              <a:gd name="connsiteY12" fmla="*/ 1014413 h 1207567"/>
              <a:gd name="connsiteX13" fmla="*/ 276207 w 1621675"/>
              <a:gd name="connsiteY13" fmla="*/ 1085851 h 1207567"/>
              <a:gd name="connsiteX14" fmla="*/ 319069 w 1621675"/>
              <a:gd name="connsiteY14" fmla="*/ 1114426 h 1207567"/>
              <a:gd name="connsiteX15" fmla="*/ 419082 w 1621675"/>
              <a:gd name="connsiteY15" fmla="*/ 1143001 h 1207567"/>
              <a:gd name="connsiteX16" fmla="*/ 561957 w 1621675"/>
              <a:gd name="connsiteY16" fmla="*/ 1171576 h 1207567"/>
              <a:gd name="connsiteX17" fmla="*/ 604819 w 1621675"/>
              <a:gd name="connsiteY17" fmla="*/ 1185863 h 1207567"/>
              <a:gd name="connsiteX18" fmla="*/ 1362057 w 1621675"/>
              <a:gd name="connsiteY18" fmla="*/ 1185863 h 1207567"/>
              <a:gd name="connsiteX19" fmla="*/ 1433494 w 1621675"/>
              <a:gd name="connsiteY19" fmla="*/ 1157288 h 1207567"/>
              <a:gd name="connsiteX20" fmla="*/ 1490644 w 1621675"/>
              <a:gd name="connsiteY20" fmla="*/ 1071563 h 1207567"/>
              <a:gd name="connsiteX21" fmla="*/ 1519219 w 1621675"/>
              <a:gd name="connsiteY21" fmla="*/ 1028701 h 1207567"/>
              <a:gd name="connsiteX22" fmla="*/ 1547794 w 1621675"/>
              <a:gd name="connsiteY22" fmla="*/ 985838 h 1207567"/>
              <a:gd name="connsiteX23" fmla="*/ 1590657 w 1621675"/>
              <a:gd name="connsiteY23" fmla="*/ 857251 h 1207567"/>
              <a:gd name="connsiteX24" fmla="*/ 1604944 w 1621675"/>
              <a:gd name="connsiteY24" fmla="*/ 814388 h 1207567"/>
              <a:gd name="connsiteX25" fmla="*/ 1619232 w 1621675"/>
              <a:gd name="connsiteY25" fmla="*/ 685801 h 1207567"/>
              <a:gd name="connsiteX26" fmla="*/ 1604944 w 1621675"/>
              <a:gd name="connsiteY26" fmla="*/ 285751 h 1207567"/>
              <a:gd name="connsiteX27" fmla="*/ 1519219 w 1621675"/>
              <a:gd name="connsiteY27" fmla="*/ 171451 h 1207567"/>
              <a:gd name="connsiteX28" fmla="*/ 1419207 w 1621675"/>
              <a:gd name="connsiteY28" fmla="*/ 100013 h 1207567"/>
              <a:gd name="connsiteX29" fmla="*/ 1319194 w 1621675"/>
              <a:gd name="connsiteY29" fmla="*/ 71438 h 1207567"/>
              <a:gd name="connsiteX30" fmla="*/ 1233469 w 1621675"/>
              <a:gd name="connsiteY30" fmla="*/ 42863 h 1207567"/>
              <a:gd name="connsiteX31" fmla="*/ 1190607 w 1621675"/>
              <a:gd name="connsiteY31" fmla="*/ 28575 h 1207567"/>
              <a:gd name="connsiteX32" fmla="*/ 1062019 w 1621675"/>
              <a:gd name="connsiteY32" fmla="*/ 0 h 1207567"/>
              <a:gd name="connsiteX33" fmla="*/ 604819 w 1621675"/>
              <a:gd name="connsiteY33" fmla="*/ 14288 h 1207567"/>
              <a:gd name="connsiteX34" fmla="*/ 561957 w 1621675"/>
              <a:gd name="connsiteY34" fmla="*/ 28575 h 1207567"/>
              <a:gd name="connsiteX35" fmla="*/ 519094 w 1621675"/>
              <a:gd name="connsiteY35" fmla="*/ 57150 h 1207567"/>
              <a:gd name="connsiteX36" fmla="*/ 490519 w 1621675"/>
              <a:gd name="connsiteY36" fmla="*/ 100013 h 1207567"/>
              <a:gd name="connsiteX37" fmla="*/ 504807 w 1621675"/>
              <a:gd name="connsiteY37" fmla="*/ 357188 h 1207567"/>
              <a:gd name="connsiteX38" fmla="*/ 576244 w 1621675"/>
              <a:gd name="connsiteY38" fmla="*/ 457201 h 1207567"/>
              <a:gd name="connsiteX39" fmla="*/ 604819 w 1621675"/>
              <a:gd name="connsiteY39" fmla="*/ 500063 h 120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21675" h="1207567">
                <a:moveTo>
                  <a:pt x="847707" y="271463"/>
                </a:moveTo>
                <a:cubicBezTo>
                  <a:pt x="804844" y="257176"/>
                  <a:pt x="761069" y="245381"/>
                  <a:pt x="719119" y="228601"/>
                </a:cubicBezTo>
                <a:cubicBezTo>
                  <a:pt x="695307" y="219076"/>
                  <a:pt x="672980" y="204242"/>
                  <a:pt x="647682" y="200026"/>
                </a:cubicBezTo>
                <a:cubicBezTo>
                  <a:pt x="586431" y="189817"/>
                  <a:pt x="523857" y="190501"/>
                  <a:pt x="461944" y="185738"/>
                </a:cubicBezTo>
                <a:cubicBezTo>
                  <a:pt x="403404" y="171104"/>
                  <a:pt x="384752" y="158370"/>
                  <a:pt x="319069" y="185738"/>
                </a:cubicBezTo>
                <a:cubicBezTo>
                  <a:pt x="287368" y="198947"/>
                  <a:pt x="264061" y="227529"/>
                  <a:pt x="233344" y="242888"/>
                </a:cubicBezTo>
                <a:cubicBezTo>
                  <a:pt x="154895" y="282112"/>
                  <a:pt x="193233" y="258684"/>
                  <a:pt x="119044" y="314326"/>
                </a:cubicBezTo>
                <a:cubicBezTo>
                  <a:pt x="54215" y="443984"/>
                  <a:pt x="85523" y="393183"/>
                  <a:pt x="33319" y="471488"/>
                </a:cubicBezTo>
                <a:cubicBezTo>
                  <a:pt x="28557" y="485776"/>
                  <a:pt x="22685" y="499740"/>
                  <a:pt x="19032" y="514351"/>
                </a:cubicBezTo>
                <a:cubicBezTo>
                  <a:pt x="-10679" y="633194"/>
                  <a:pt x="-1609" y="691594"/>
                  <a:pt x="19032" y="842963"/>
                </a:cubicBezTo>
                <a:cubicBezTo>
                  <a:pt x="20801" y="855938"/>
                  <a:pt x="63596" y="930390"/>
                  <a:pt x="76182" y="942976"/>
                </a:cubicBezTo>
                <a:cubicBezTo>
                  <a:pt x="88324" y="955118"/>
                  <a:pt x="105071" y="961570"/>
                  <a:pt x="119044" y="971551"/>
                </a:cubicBezTo>
                <a:cubicBezTo>
                  <a:pt x="138421" y="985392"/>
                  <a:pt x="157144" y="1000126"/>
                  <a:pt x="176194" y="1014413"/>
                </a:cubicBezTo>
                <a:cubicBezTo>
                  <a:pt x="224846" y="1087392"/>
                  <a:pt x="180087" y="1037791"/>
                  <a:pt x="276207" y="1085851"/>
                </a:cubicBezTo>
                <a:cubicBezTo>
                  <a:pt x="291565" y="1093530"/>
                  <a:pt x="303710" y="1106747"/>
                  <a:pt x="319069" y="1114426"/>
                </a:cubicBezTo>
                <a:cubicBezTo>
                  <a:pt x="341901" y="1125842"/>
                  <a:pt x="397727" y="1136900"/>
                  <a:pt x="419082" y="1143001"/>
                </a:cubicBezTo>
                <a:cubicBezTo>
                  <a:pt x="518824" y="1171499"/>
                  <a:pt x="391284" y="1147193"/>
                  <a:pt x="561957" y="1171576"/>
                </a:cubicBezTo>
                <a:cubicBezTo>
                  <a:pt x="576244" y="1176338"/>
                  <a:pt x="590051" y="1182909"/>
                  <a:pt x="604819" y="1185863"/>
                </a:cubicBezTo>
                <a:cubicBezTo>
                  <a:pt x="840087" y="1232917"/>
                  <a:pt x="1202576" y="1189330"/>
                  <a:pt x="1362057" y="1185863"/>
                </a:cubicBezTo>
                <a:cubicBezTo>
                  <a:pt x="1385869" y="1176338"/>
                  <a:pt x="1414325" y="1174327"/>
                  <a:pt x="1433494" y="1157288"/>
                </a:cubicBezTo>
                <a:cubicBezTo>
                  <a:pt x="1459162" y="1134472"/>
                  <a:pt x="1471594" y="1100138"/>
                  <a:pt x="1490644" y="1071563"/>
                </a:cubicBezTo>
                <a:lnTo>
                  <a:pt x="1519219" y="1028701"/>
                </a:lnTo>
                <a:cubicBezTo>
                  <a:pt x="1528744" y="1014413"/>
                  <a:pt x="1542364" y="1002128"/>
                  <a:pt x="1547794" y="985838"/>
                </a:cubicBezTo>
                <a:lnTo>
                  <a:pt x="1590657" y="857251"/>
                </a:lnTo>
                <a:lnTo>
                  <a:pt x="1604944" y="814388"/>
                </a:lnTo>
                <a:cubicBezTo>
                  <a:pt x="1609707" y="771526"/>
                  <a:pt x="1619232" y="728927"/>
                  <a:pt x="1619232" y="685801"/>
                </a:cubicBezTo>
                <a:cubicBezTo>
                  <a:pt x="1619232" y="552366"/>
                  <a:pt x="1630413" y="416733"/>
                  <a:pt x="1604944" y="285751"/>
                </a:cubicBezTo>
                <a:cubicBezTo>
                  <a:pt x="1595854" y="239002"/>
                  <a:pt x="1557319" y="200026"/>
                  <a:pt x="1519219" y="171451"/>
                </a:cubicBezTo>
                <a:cubicBezTo>
                  <a:pt x="1506276" y="161744"/>
                  <a:pt x="1440099" y="110459"/>
                  <a:pt x="1419207" y="100013"/>
                </a:cubicBezTo>
                <a:cubicBezTo>
                  <a:pt x="1395195" y="88007"/>
                  <a:pt x="1342089" y="78306"/>
                  <a:pt x="1319194" y="71438"/>
                </a:cubicBezTo>
                <a:cubicBezTo>
                  <a:pt x="1290344" y="62783"/>
                  <a:pt x="1262044" y="52388"/>
                  <a:pt x="1233469" y="42863"/>
                </a:cubicBezTo>
                <a:cubicBezTo>
                  <a:pt x="1219182" y="38100"/>
                  <a:pt x="1205375" y="31528"/>
                  <a:pt x="1190607" y="28575"/>
                </a:cubicBezTo>
                <a:cubicBezTo>
                  <a:pt x="1099914" y="10437"/>
                  <a:pt x="1142728" y="20178"/>
                  <a:pt x="1062019" y="0"/>
                </a:cubicBezTo>
                <a:cubicBezTo>
                  <a:pt x="909619" y="4763"/>
                  <a:pt x="757045" y="5589"/>
                  <a:pt x="604819" y="14288"/>
                </a:cubicBezTo>
                <a:cubicBezTo>
                  <a:pt x="589783" y="15147"/>
                  <a:pt x="575427" y="21840"/>
                  <a:pt x="561957" y="28575"/>
                </a:cubicBezTo>
                <a:cubicBezTo>
                  <a:pt x="546598" y="36254"/>
                  <a:pt x="533382" y="47625"/>
                  <a:pt x="519094" y="57150"/>
                </a:cubicBezTo>
                <a:cubicBezTo>
                  <a:pt x="509569" y="71438"/>
                  <a:pt x="498198" y="84654"/>
                  <a:pt x="490519" y="100013"/>
                </a:cubicBezTo>
                <a:cubicBezTo>
                  <a:pt x="450427" y="180200"/>
                  <a:pt x="488674" y="276523"/>
                  <a:pt x="504807" y="357188"/>
                </a:cubicBezTo>
                <a:cubicBezTo>
                  <a:pt x="519595" y="431126"/>
                  <a:pt x="525543" y="423400"/>
                  <a:pt x="576244" y="457201"/>
                </a:cubicBezTo>
                <a:lnTo>
                  <a:pt x="604819" y="50006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57700" y="2133600"/>
            <a:ext cx="38481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“10” can be moved to</a:t>
            </a:r>
          </a:p>
          <a:p>
            <a:pPr algn="ctr"/>
            <a:r>
              <a:rPr lang="en-US" sz="2400" dirty="0" smtClean="0"/>
              <a:t> the front of the summation.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3199" y="3200399"/>
                <a:ext cx="688900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which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convergent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99" y="3200399"/>
                <a:ext cx="6889002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2400" y="4365523"/>
                <a:ext cx="8816773" cy="839653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Since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converges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by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direct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comparison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65523"/>
                <a:ext cx="8816773" cy="8396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36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05000" y="38594"/>
                <a:ext cx="1616340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3+5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594"/>
                <a:ext cx="1616340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85094" y="1295400"/>
                <a:ext cx="1856149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3+5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094" y="1295400"/>
                <a:ext cx="1856149" cy="792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05000" y="2329660"/>
                <a:ext cx="5554341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convergent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geometric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329660"/>
                <a:ext cx="5554341" cy="10993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00200" y="3733800"/>
            <a:ext cx="60198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series converges by comparison.</a:t>
            </a:r>
            <a:endParaRPr lang="en-US" sz="2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953000" y="152400"/>
            <a:ext cx="2302357" cy="1752600"/>
          </a:xfrm>
          <a:prstGeom prst="wedgeRoundRectCallout">
            <a:avLst>
              <a:gd name="adj1" fmla="val 69090"/>
              <a:gd name="adj2" fmla="val 3493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seems too easy …what’s the catch?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3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956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SusanC</dc:creator>
  <cp:lastModifiedBy>Qayumi, Enayat</cp:lastModifiedBy>
  <cp:revision>33</cp:revision>
  <dcterms:created xsi:type="dcterms:W3CDTF">2012-01-01T13:18:02Z</dcterms:created>
  <dcterms:modified xsi:type="dcterms:W3CDTF">2014-02-18T22:17:55Z</dcterms:modified>
</cp:coreProperties>
</file>