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4" r:id="rId6"/>
    <p:sldId id="267" r:id="rId7"/>
    <p:sldId id="265" r:id="rId8"/>
    <p:sldId id="268" r:id="rId9"/>
    <p:sldId id="273" r:id="rId10"/>
    <p:sldId id="281" r:id="rId11"/>
    <p:sldId id="272" r:id="rId12"/>
    <p:sldId id="280" r:id="rId13"/>
    <p:sldId id="286" r:id="rId14"/>
    <p:sldId id="285" r:id="rId15"/>
    <p:sldId id="269" r:id="rId16"/>
    <p:sldId id="279" r:id="rId17"/>
    <p:sldId id="282" r:id="rId18"/>
    <p:sldId id="284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4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9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2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6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0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6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5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3B8B-9D15-4711-9074-A83F982282C1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2E7F-D810-4201-B48C-D1AF1E91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1.wmf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5" Type="http://schemas.openxmlformats.org/officeDocument/2006/relationships/image" Target="../media/image31.png"/><Relationship Id="rId4" Type="http://schemas.openxmlformats.org/officeDocument/2006/relationships/image" Target="../media/image4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80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59.png"/><Relationship Id="rId3" Type="http://schemas.openxmlformats.org/officeDocument/2006/relationships/image" Target="../media/image380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wmf"/><Relationship Id="rId3" Type="http://schemas.openxmlformats.org/officeDocument/2006/relationships/image" Target="../media/image22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17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openxmlformats.org/officeDocument/2006/relationships/image" Target="../media/image20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6"/>
          <a:stretch/>
        </p:blipFill>
        <p:spPr>
          <a:xfrm>
            <a:off x="0" y="0"/>
            <a:ext cx="9144000" cy="7040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6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prstClr val="white"/>
                </a:solidFill>
                <a:latin typeface="Trebuchet MS" pitchFamily="34" charset="0"/>
              </a:rPr>
              <a:t>Section </a:t>
            </a:r>
            <a:r>
              <a:rPr lang="en-US" sz="8800" dirty="0" smtClean="0">
                <a:solidFill>
                  <a:prstClr val="white"/>
                </a:solidFill>
                <a:latin typeface="Trebuchet MS" pitchFamily="34" charset="0"/>
              </a:rPr>
              <a:t>8.3</a:t>
            </a:r>
            <a:endParaRPr lang="en-US" sz="88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1676399"/>
            <a:ext cx="880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Trebuchet MS" pitchFamily="34" charset="0"/>
              </a:rPr>
              <a:t>Integral Test</a:t>
            </a:r>
            <a:endParaRPr lang="en-US" sz="6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59743"/>
            <a:ext cx="6781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dirty="0" smtClean="0"/>
              <a:t>ue to it’s unique qualities, the </a:t>
            </a:r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</a:rPr>
              <a:t>armonic Series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is useful when studying more complicated series.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1524000"/>
                <a:ext cx="370146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=1+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+…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524000"/>
                <a:ext cx="3701463" cy="986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0" y="2510680"/>
            <a:ext cx="6248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 you think this series converges or diverges?</a:t>
            </a:r>
            <a:endParaRPr lang="en-US" sz="2400" dirty="0"/>
          </a:p>
        </p:txBody>
      </p:sp>
      <p:pic>
        <p:nvPicPr>
          <p:cNvPr id="6146" name="Picture 2" descr="C:\Documents and Settings\Susan\Local Settings\Temporary Internet Files\Content.IE5\R4ND579P\MC9003314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54" y="1167469"/>
            <a:ext cx="970230" cy="17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0698" y="3276600"/>
                <a:ext cx="9055702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8" y="3276600"/>
                <a:ext cx="9055702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C:\Documents and Settings\Susan\Local Settings\Temporary Internet Files\Content.IE5\R4ND579P\MC9003314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8" y="1179759"/>
            <a:ext cx="970230" cy="17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4114800"/>
                <a:ext cx="8681884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14800"/>
                <a:ext cx="8681884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3718" y="4953000"/>
            <a:ext cx="857056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Continue this pattern, replacing twice as many terms each time.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76200" y="4108307"/>
                <a:ext cx="9139084" cy="6706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108307"/>
                <a:ext cx="9139084" cy="6706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5562600"/>
                <a:ext cx="390247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62600"/>
                <a:ext cx="3902479" cy="6685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3400" y="5700729"/>
                <a:ext cx="829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700729"/>
                <a:ext cx="82958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10200" y="5646003"/>
            <a:ext cx="3276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Harmonic Series </a:t>
            </a:r>
          </a:p>
          <a:p>
            <a:pPr algn="ctr"/>
            <a:r>
              <a:rPr lang="en-US" sz="2400" dirty="0" smtClean="0"/>
              <a:t>is divergent.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1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1948"/>
            <a:ext cx="81534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p-Series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87326" y="89289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Any series of the form                where p is a real number.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0" y="630390"/>
                <a:ext cx="1051057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30390"/>
                <a:ext cx="1051057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326" y="1524000"/>
                <a:ext cx="6980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p-series converge 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&gt;1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6" y="1524000"/>
                <a:ext cx="698027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3526" y="1997218"/>
            <a:ext cx="6980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 diverges if 0 &lt; p </a:t>
            </a:r>
            <a:r>
              <a:rPr lang="en-US" sz="2400" u="sng" dirty="0" smtClean="0"/>
              <a:t>&lt;</a:t>
            </a:r>
            <a:r>
              <a:rPr lang="en-US" sz="2400" dirty="0" smtClean="0"/>
              <a:t> 1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43908"/>
              </p:ext>
            </p:extLst>
          </p:nvPr>
        </p:nvGraphicFramePr>
        <p:xfrm>
          <a:off x="487326" y="3505200"/>
          <a:ext cx="497998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2222280" imgH="431640" progId="Equation.DSMT4">
                  <p:embed/>
                </p:oleObj>
              </mc:Choice>
              <mc:Fallback>
                <p:oleObj name="Equation" r:id="rId5" imgW="222228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26" y="3505200"/>
                        <a:ext cx="4979988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6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Proof for the divergence and convergence of the p-series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590800"/>
                <a:ext cx="8610600" cy="396012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Proof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=1,</m:t>
                    </m:r>
                  </m:oMath>
                </a14:m>
                <a:r>
                  <a:rPr lang="en-US" sz="2400" dirty="0" smtClean="0"/>
                  <a:t>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400" dirty="0" smtClean="0"/>
                  <a:t> is the divergent harmonic series.</a:t>
                </a:r>
              </a:p>
              <a:p>
                <a:r>
                  <a:rPr lang="en-US" sz="2400" dirty="0" smtClean="0"/>
                  <a:t>    Otherwise, the related integral,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 smtClean="0"/>
                  <a:t>     </a:t>
                </a:r>
              </a:p>
              <a:p>
                <a:pPr algn="ctr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&gt;1, </m:t>
                    </m:r>
                  </m:oMath>
                </a14:m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+1&lt;0 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r>
                  <a:rPr lang="en-US" sz="2400" dirty="0" smtClean="0"/>
                  <a:t>In this case, the integral converges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dirty="0" smtClean="0"/>
                  <a:t> and the series converges.</a:t>
                </a:r>
              </a:p>
              <a:p>
                <a:pPr lvl="0" algn="ctr"/>
                <a:r>
                  <a:rPr lang="en-US" sz="24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1, 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+1&gt;0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400" dirty="0" smtClean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In this case, the integral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diverges and therefore </a:t>
                </a:r>
                <a:r>
                  <a:rPr lang="en-US" sz="2400" dirty="0">
                    <a:solidFill>
                      <a:prstClr val="black"/>
                    </a:solidFill>
                  </a:rPr>
                  <a:t>the series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diverges</a:t>
                </a:r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Q.E.D.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90800"/>
                <a:ext cx="8610600" cy="3960123"/>
              </a:xfrm>
              <a:prstGeom prst="rect">
                <a:avLst/>
              </a:prstGeom>
              <a:blipFill rotWithShape="1">
                <a:blip r:embed="rId2"/>
                <a:stretch>
                  <a:fillRect l="-1133" t="-1231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7543800" y="3898392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43800" y="3676102"/>
                <a:ext cx="35796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76102"/>
                <a:ext cx="35796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551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580 #’s 1-19 odd, 21-24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2209800"/>
            <a:ext cx="39719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76200"/>
            <a:ext cx="7620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we stop evaluating a convergent positive series after adding n terms, the difference between the true infinite sum and our partial sum is called the error or remainder.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7394" y="1371600"/>
                <a:ext cx="192520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394" y="1371600"/>
                <a:ext cx="192520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0700" y="1905000"/>
            <a:ext cx="5715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the case where all the terms are positive,</a:t>
            </a:r>
          </a:p>
          <a:p>
            <a:pPr algn="ctr"/>
            <a:r>
              <a:rPr lang="en-US" sz="2400" dirty="0" smtClean="0"/>
              <a:t>the error (or remainder) will be positive.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4122003"/>
                <a:ext cx="8762999" cy="93166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Drawn as a lower sum, the partial sum stops at the last yellow box.</a:t>
                </a:r>
              </a:p>
              <a:p>
                <a:pPr algn="ctr"/>
                <a:r>
                  <a:rPr lang="en-US" sz="2400" dirty="0" smtClean="0"/>
                  <a:t>The error (shown in red) is less than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22003"/>
                <a:ext cx="8762999" cy="931665"/>
              </a:xfrm>
              <a:prstGeom prst="rect">
                <a:avLst/>
              </a:prstGeom>
              <a:blipFill rotWithShape="1">
                <a:blip r:embed="rId4"/>
                <a:stretch>
                  <a:fillRect t="-5229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76800" y="2819400"/>
            <a:ext cx="403859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Here’s a representation of the series (Riemann Sum) and it’s related integral for n large.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76600" y="31242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5" y="5382768"/>
            <a:ext cx="41338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8200" y="5181600"/>
                <a:ext cx="4267199" cy="130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Shifted over, drawn as an upper sum, we see that the error is greater than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81600"/>
                <a:ext cx="4267199" cy="1300997"/>
              </a:xfrm>
              <a:prstGeom prst="rect">
                <a:avLst/>
              </a:prstGeom>
              <a:blipFill rotWithShape="1">
                <a:blip r:embed="rId6"/>
                <a:stretch>
                  <a:fillRect l="-143" t="-3756" r="-2003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2514600" y="5486400"/>
            <a:ext cx="2133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0037" y="304800"/>
                <a:ext cx="8534400" cy="39073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Integral Test Remainder Estimate</a:t>
                </a:r>
              </a:p>
              <a:p>
                <a:pPr algn="ctr"/>
                <a:endParaRPr lang="en-US" sz="3200" dirty="0" smtClean="0"/>
              </a:p>
              <a:p>
                <a:pPr lvl="0" algn="ctr"/>
                <a:r>
                  <a:rPr lang="en-US" sz="2400" dirty="0">
                    <a:solidFill>
                      <a:prstClr val="black"/>
                    </a:solidFill>
                  </a:rPr>
                  <a:t>Given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a decreasing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positive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convergent series</a:t>
                </a:r>
              </a:p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is a continuous </a:t>
                </a:r>
                <a:r>
                  <a:rPr lang="en-US" sz="2400" dirty="0">
                    <a:solidFill>
                      <a:prstClr val="black"/>
                    </a:solidFill>
                  </a:rPr>
                  <a:t>function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endParaRPr lang="en-US" sz="2400" dirty="0"/>
              </a:p>
              <a:p>
                <a:pPr lvl="0" algn="ctr"/>
                <a:r>
                  <a:rPr lang="en-US" sz="2400" dirty="0"/>
                  <a:t>t</a:t>
                </a:r>
                <a:r>
                  <a:rPr lang="en-US" sz="2400" dirty="0" smtClean="0"/>
                  <a:t>hen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lvl="0" algn="ctr"/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algn="ctr"/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" y="304800"/>
                <a:ext cx="8534400" cy="3907352"/>
              </a:xfrm>
              <a:prstGeom prst="rect">
                <a:avLst/>
              </a:prstGeom>
              <a:blipFill rotWithShape="0">
                <a:blip r:embed="rId2"/>
                <a:stretch>
                  <a:fillRect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Documents and Settings\Susan\Local Settings\Temporary Internet Files\Content.IE5\DWQX76QH\MC9000787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85" y="3886200"/>
            <a:ext cx="3154830" cy="26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44" y="152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Approximate the sum of the convergent series using the indicated number of terms.  Include an estimate of the maximum error for your approximation.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453672"/>
              </p:ext>
            </p:extLst>
          </p:nvPr>
        </p:nvGraphicFramePr>
        <p:xfrm>
          <a:off x="381000" y="1447800"/>
          <a:ext cx="1878013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3" imgW="838080" imgH="431640" progId="Equation.DSMT4">
                  <p:embed/>
                </p:oleObj>
              </mc:Choice>
              <mc:Fallback>
                <p:oleObj name="Equation" r:id="rId3" imgW="83808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1878013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330787"/>
              </p:ext>
            </p:extLst>
          </p:nvPr>
        </p:nvGraphicFramePr>
        <p:xfrm>
          <a:off x="446188" y="3281542"/>
          <a:ext cx="40687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5" imgW="1815840" imgH="393480" progId="Equation.DSMT4">
                  <p:embed/>
                </p:oleObj>
              </mc:Choice>
              <mc:Fallback>
                <p:oleObj name="Equation" r:id="rId5" imgW="18158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88" y="3281542"/>
                        <a:ext cx="40687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384875"/>
              </p:ext>
            </p:extLst>
          </p:nvPr>
        </p:nvGraphicFramePr>
        <p:xfrm>
          <a:off x="391357" y="4343400"/>
          <a:ext cx="449421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7" imgW="2006280" imgH="482400" progId="Equation.DSMT4">
                  <p:embed/>
                </p:oleObj>
              </mc:Choice>
              <mc:Fallback>
                <p:oleObj name="Equation" r:id="rId7" imgW="20062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57" y="4343400"/>
                        <a:ext cx="449421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798969"/>
              </p:ext>
            </p:extLst>
          </p:nvPr>
        </p:nvGraphicFramePr>
        <p:xfrm>
          <a:off x="421721" y="5674340"/>
          <a:ext cx="560546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9" imgW="2501640" imgH="431640" progId="Equation.DSMT4">
                  <p:embed/>
                </p:oleObj>
              </mc:Choice>
              <mc:Fallback>
                <p:oleObj name="Equation" r:id="rId9" imgW="25016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21" y="5674340"/>
                        <a:ext cx="560546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30389"/>
              </p:ext>
            </p:extLst>
          </p:nvPr>
        </p:nvGraphicFramePr>
        <p:xfrm>
          <a:off x="4774689" y="1208484"/>
          <a:ext cx="395605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11" imgW="1765080" imgH="685800" progId="Equation.DSMT4">
                  <p:embed/>
                </p:oleObj>
              </mc:Choice>
              <mc:Fallback>
                <p:oleObj name="Equation" r:id="rId11" imgW="17650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689" y="1208484"/>
                        <a:ext cx="395605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702621"/>
              </p:ext>
            </p:extLst>
          </p:nvPr>
        </p:nvGraphicFramePr>
        <p:xfrm>
          <a:off x="5472395" y="2773543"/>
          <a:ext cx="25606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13" imgW="1143000" imgH="469800" progId="Equation.DSMT4">
                  <p:embed/>
                </p:oleObj>
              </mc:Choice>
              <mc:Fallback>
                <p:oleObj name="Equation" r:id="rId13" imgW="1143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395" y="2773543"/>
                        <a:ext cx="2560637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6705"/>
              </p:ext>
            </p:extLst>
          </p:nvPr>
        </p:nvGraphicFramePr>
        <p:xfrm>
          <a:off x="5464175" y="3800475"/>
          <a:ext cx="25892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15" imgW="1155600" imgH="469800" progId="Equation.DSMT4">
                  <p:embed/>
                </p:oleObj>
              </mc:Choice>
              <mc:Fallback>
                <p:oleObj name="Equation" r:id="rId15" imgW="1155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3800475"/>
                        <a:ext cx="258921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8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6547"/>
            <a:ext cx="365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for  #43  </a:t>
            </a:r>
          </a:p>
          <a:p>
            <a:r>
              <a:rPr lang="en-US" sz="2400" dirty="0" smtClean="0"/>
              <a:t>Find </a:t>
            </a:r>
            <a:r>
              <a:rPr lang="en-US" sz="2400" b="1" i="1" dirty="0" smtClean="0"/>
              <a:t>N</a:t>
            </a:r>
            <a:r>
              <a:rPr lang="en-US" sz="2400" dirty="0" smtClean="0"/>
              <a:t> such that </a:t>
            </a:r>
            <a:r>
              <a:rPr lang="en-US" sz="2400" b="1" i="1" dirty="0" smtClean="0"/>
              <a:t>R</a:t>
            </a:r>
            <a:r>
              <a:rPr lang="en-US" sz="2400" b="1" i="1" baseline="-25000" dirty="0" smtClean="0"/>
              <a:t>n</a:t>
            </a:r>
            <a:r>
              <a:rPr lang="en-US" sz="2400" dirty="0" smtClean="0"/>
              <a:t> is less than the given error.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-47624"/>
                <a:ext cx="1986313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-47624"/>
                <a:ext cx="1986313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48694" y="820883"/>
                <a:ext cx="2861232" cy="46166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&lt;.0005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94" y="820883"/>
                <a:ext cx="28612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19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447800"/>
                <a:ext cx="6784614" cy="6158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It is sufficient is to find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such that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&lt;.0005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6784614" cy="615874"/>
              </a:xfrm>
              <a:prstGeom prst="rect">
                <a:avLst/>
              </a:prstGeom>
              <a:blipFill rotWithShape="1">
                <a:blip r:embed="rId4"/>
                <a:stretch>
                  <a:fillRect l="-1348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53568" y="2209800"/>
                <a:ext cx="2873222" cy="891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8" y="2209800"/>
                <a:ext cx="2873222" cy="8911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126790" y="2286000"/>
            <a:ext cx="0" cy="891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1618" y="2057400"/>
                <a:ext cx="46038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dirty="0" smtClean="0">
                  <a:ea typeface="Cambria Math"/>
                </a:endParaRP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618" y="2057400"/>
                <a:ext cx="460382" cy="13234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2238376"/>
                <a:ext cx="1757084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38376"/>
                <a:ext cx="1757084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73096" y="2238376"/>
                <a:ext cx="1129732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96" y="2238376"/>
                <a:ext cx="1129732" cy="7862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3744" y="3200400"/>
                <a:ext cx="1891672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&lt;.0005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44" y="3200400"/>
                <a:ext cx="1891672" cy="7862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66293" y="3352800"/>
                <a:ext cx="20653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&lt;.00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93" y="3352800"/>
                <a:ext cx="206530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36262" y="3352800"/>
                <a:ext cx="2002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→1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000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262" y="3352800"/>
                <a:ext cx="200279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32998" y="3352800"/>
                <a:ext cx="20926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&gt;31.623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98" y="3352800"/>
                <a:ext cx="209262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88302" y="4114800"/>
            <a:ext cx="70866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minimum number of terms needed is 32.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19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14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p.581 #’s 37-47 odd, 53-64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86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usan\Local Settings\Temporary Internet Files\Content.IE5\QPOE2WHG\MC9001982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34817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381000"/>
            <a:ext cx="5105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the next few lessons, we will be concerned with testing many different types of series for convergence.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1752600"/>
            <a:ext cx="5105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will not be particularly concerned with finding the sums of the series that do happen to converge.</a:t>
            </a:r>
            <a:endParaRPr lang="en-US" sz="2400" dirty="0"/>
          </a:p>
        </p:txBody>
      </p:sp>
      <p:pic>
        <p:nvPicPr>
          <p:cNvPr id="1027" name="Picture 3" descr="C:\Documents and Settings\Susan\Local Settings\Temporary Internet Files\Content.IE5\R2ZUOTGO\MC900090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6337"/>
            <a:ext cx="2927287" cy="26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065" y="3977201"/>
            <a:ext cx="4191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Feel free to compute the infinite sums of convergent series in your copious spare time.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2065" y="5370968"/>
            <a:ext cx="4191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…just don’t forget to eat…</a:t>
            </a:r>
            <a:endParaRPr lang="en-US" sz="2400" dirty="0"/>
          </a:p>
        </p:txBody>
      </p:sp>
      <p:pic>
        <p:nvPicPr>
          <p:cNvPr id="1028" name="Picture 4" descr="C:\Documents and Settings\Susan\Local Settings\Temporary Internet Files\Content.IE5\QPOE2WHG\MC9002642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42" y="5862108"/>
            <a:ext cx="1487179" cy="9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6547"/>
            <a:ext cx="365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for  #43  </a:t>
            </a:r>
          </a:p>
          <a:p>
            <a:r>
              <a:rPr lang="en-US" sz="2400" dirty="0" smtClean="0"/>
              <a:t>Find </a:t>
            </a:r>
            <a:r>
              <a:rPr lang="en-US" sz="2400" b="1" i="1" dirty="0" smtClean="0"/>
              <a:t>N</a:t>
            </a:r>
            <a:r>
              <a:rPr lang="en-US" sz="2400" dirty="0" smtClean="0"/>
              <a:t> such that </a:t>
            </a:r>
            <a:r>
              <a:rPr lang="en-US" sz="2400" b="1" i="1" dirty="0" smtClean="0"/>
              <a:t>R</a:t>
            </a:r>
            <a:r>
              <a:rPr lang="en-US" sz="2400" b="1" i="1" baseline="-25000" dirty="0" smtClean="0"/>
              <a:t>n</a:t>
            </a:r>
            <a:r>
              <a:rPr lang="en-US" sz="2400" dirty="0" smtClean="0"/>
              <a:t> is less than the given error.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-47624"/>
                <a:ext cx="1986313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-47624"/>
                <a:ext cx="1986313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48694" y="820883"/>
                <a:ext cx="2861232" cy="46166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&lt;.0005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94" y="820883"/>
                <a:ext cx="28612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19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447800"/>
                <a:ext cx="6784614" cy="6158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It is sufficient is to find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such that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&lt;.0005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6784614" cy="615874"/>
              </a:xfrm>
              <a:prstGeom prst="rect">
                <a:avLst/>
              </a:prstGeom>
              <a:blipFill rotWithShape="1">
                <a:blip r:embed="rId4"/>
                <a:stretch>
                  <a:fillRect l="-1348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53568" y="2209800"/>
                <a:ext cx="2873222" cy="891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8" y="2209800"/>
                <a:ext cx="2873222" cy="8911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126790" y="2286000"/>
            <a:ext cx="0" cy="891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1618" y="2057400"/>
                <a:ext cx="46038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dirty="0" smtClean="0">
                  <a:ea typeface="Cambria Math"/>
                </a:endParaRP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618" y="2057400"/>
                <a:ext cx="460382" cy="13234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2238376"/>
                <a:ext cx="1757084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38376"/>
                <a:ext cx="1757084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73096" y="2238376"/>
                <a:ext cx="1129732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96" y="2238376"/>
                <a:ext cx="1129732" cy="7862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3744" y="3200400"/>
                <a:ext cx="1891672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&lt;.0005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44" y="3200400"/>
                <a:ext cx="1891672" cy="7862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66293" y="3352800"/>
                <a:ext cx="20653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&lt;.00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93" y="3352800"/>
                <a:ext cx="206530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36262" y="3352800"/>
                <a:ext cx="2002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→1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000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262" y="3352800"/>
                <a:ext cx="200279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32998" y="3352800"/>
                <a:ext cx="20926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&gt;31.623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98" y="3352800"/>
                <a:ext cx="209262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88302" y="4114800"/>
            <a:ext cx="70866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minimum number of terms needed is 32.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644" y="4572000"/>
                <a:ext cx="7746544" cy="1063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27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32768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1.201583642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4" y="4572000"/>
                <a:ext cx="7746544" cy="106317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4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integral Test is the first of many tests for convergence.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0795" y="990600"/>
            <a:ext cx="8458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is elegant and simple, but unfortunately has limited application.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676400"/>
                <a:ext cx="8458200" cy="83099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It only works if the expression can be integrated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replaces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in the term that defines the given series.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76400"/>
                <a:ext cx="84582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0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2743200"/>
            <a:ext cx="84582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Example: 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2850024"/>
                <a:ext cx="1037079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50024"/>
                <a:ext cx="1037079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3479" y="2812834"/>
                <a:ext cx="1688989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79" y="2812834"/>
                <a:ext cx="1688989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24400" y="306376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Integral Test is appropriate.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89939" y="4114800"/>
            <a:ext cx="844905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Example: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00784" y="4221624"/>
                <a:ext cx="982641" cy="98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784" y="4221624"/>
                <a:ext cx="982641" cy="9866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37863" y="4196740"/>
                <a:ext cx="1559722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863" y="4196740"/>
                <a:ext cx="1559722" cy="10610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419570" y="4443984"/>
            <a:ext cx="4195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Integral Test is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>
                <a:solidFill>
                  <a:prstClr val="black"/>
                </a:solidFill>
              </a:rPr>
              <a:t> appropriate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5246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3733800"/>
                <a:ext cx="815340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Here’s a graph of a series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sz="2000" dirty="0" smtClean="0"/>
                  <a:t> which therefore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MIGHT</a:t>
                </a:r>
                <a:r>
                  <a:rPr lang="en-US" sz="2000" dirty="0" smtClean="0"/>
                  <a:t> converge.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33800"/>
                <a:ext cx="81534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" y="152400"/>
            <a:ext cx="66675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267200"/>
                <a:ext cx="8153400" cy="4001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The blue curve represents the equivalent expression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replaces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67200"/>
                <a:ext cx="815340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76200"/>
            <a:ext cx="67437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800600"/>
            <a:ext cx="8153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terms of the series can form an upper sum.</a:t>
            </a:r>
          </a:p>
          <a:p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2468058"/>
                <a:ext cx="5524526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        .   .   .                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        </m:t>
                    </m:r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68058"/>
                <a:ext cx="5524526" cy="392993"/>
              </a:xfrm>
              <a:prstGeom prst="rect">
                <a:avLst/>
              </a:prstGeom>
              <a:blipFill rotWithShape="1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4916" y="4770150"/>
                <a:ext cx="2805684" cy="763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&gt;</m:t>
                      </m:r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916" y="4770150"/>
                <a:ext cx="2805684" cy="7636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5154543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integral diverges…so does the “larger” series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5647492"/>
            <a:ext cx="8153400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The same </a:t>
            </a:r>
            <a:r>
              <a:rPr lang="en-US" sz="2000" dirty="0">
                <a:solidFill>
                  <a:prstClr val="black"/>
                </a:solidFill>
              </a:rPr>
              <a:t>terms </a:t>
            </a:r>
            <a:r>
              <a:rPr lang="en-US" sz="2000" dirty="0" smtClean="0">
                <a:solidFill>
                  <a:prstClr val="black"/>
                </a:solidFill>
              </a:rPr>
              <a:t>can also </a:t>
            </a:r>
            <a:r>
              <a:rPr lang="en-US" sz="2000" dirty="0">
                <a:solidFill>
                  <a:prstClr val="black"/>
                </a:solidFill>
              </a:rPr>
              <a:t>form </a:t>
            </a:r>
            <a:r>
              <a:rPr lang="en-US" sz="2000" dirty="0" smtClean="0">
                <a:solidFill>
                  <a:prstClr val="black"/>
                </a:solidFill>
              </a:rPr>
              <a:t>a lower sum.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3733800"/>
                <a:ext cx="8153400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Here’s a graph of a series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sz="2000" dirty="0" smtClean="0"/>
                  <a:t> which therefore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MIGHT</a:t>
                </a:r>
                <a:r>
                  <a:rPr lang="en-US" sz="2000" dirty="0" smtClean="0"/>
                  <a:t> converge.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33800"/>
                <a:ext cx="8153400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267200"/>
                <a:ext cx="8153400" cy="4001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The blue curve represents the equivalent expression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replaces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67200"/>
                <a:ext cx="81534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4800600"/>
            <a:ext cx="8153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terms of the series can form an upper sum.</a:t>
            </a:r>
          </a:p>
          <a:p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4916" y="4770150"/>
                <a:ext cx="2805684" cy="763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&gt;</m:t>
                      </m:r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916" y="4770150"/>
                <a:ext cx="2805684" cy="7636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5154543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integral converges…so does the “larger” series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5647492"/>
            <a:ext cx="8153400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The same </a:t>
            </a:r>
            <a:r>
              <a:rPr lang="en-US" sz="2000" dirty="0">
                <a:solidFill>
                  <a:prstClr val="black"/>
                </a:solidFill>
              </a:rPr>
              <a:t>terms </a:t>
            </a:r>
            <a:r>
              <a:rPr lang="en-US" sz="2000" dirty="0" smtClean="0">
                <a:solidFill>
                  <a:prstClr val="black"/>
                </a:solidFill>
              </a:rPr>
              <a:t>can also </a:t>
            </a:r>
            <a:r>
              <a:rPr lang="en-US" sz="2000" dirty="0">
                <a:solidFill>
                  <a:prstClr val="black"/>
                </a:solidFill>
              </a:rPr>
              <a:t>form </a:t>
            </a:r>
            <a:r>
              <a:rPr lang="en-US" sz="2000" dirty="0" smtClean="0">
                <a:solidFill>
                  <a:prstClr val="black"/>
                </a:solidFill>
              </a:rPr>
              <a:t>a lower sum.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2400"/>
            <a:ext cx="66008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01684" y="2462784"/>
                <a:ext cx="49308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   .   .               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684" y="2462784"/>
                <a:ext cx="493083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11555" y="5604210"/>
                <a:ext cx="1992405" cy="763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</m:t>
                      </m:r>
                      <m:nary>
                        <m:nary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555" y="5604210"/>
                <a:ext cx="1992405" cy="7636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48639" y="5924490"/>
            <a:ext cx="5662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If the integral </a:t>
            </a:r>
            <a:r>
              <a:rPr lang="en-US" sz="2000" dirty="0" smtClean="0">
                <a:solidFill>
                  <a:prstClr val="black"/>
                </a:solidFill>
              </a:rPr>
              <a:t>converges…so </a:t>
            </a:r>
            <a:r>
              <a:rPr lang="en-US" sz="2000" dirty="0">
                <a:solidFill>
                  <a:prstClr val="black"/>
                </a:solidFill>
              </a:rPr>
              <a:t>does </a:t>
            </a:r>
            <a:r>
              <a:rPr lang="en-US" sz="2000" dirty="0" smtClean="0">
                <a:solidFill>
                  <a:prstClr val="black"/>
                </a:solidFill>
              </a:rPr>
              <a:t>the series.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70" y="838200"/>
            <a:ext cx="427763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0104"/>
            <a:ext cx="4286827" cy="24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657600"/>
            <a:ext cx="7620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Because the series can be drawn as either an upper or lower sum, we can conclude that whatever the integral does (converges or diverges), the series does too.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3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Integral Test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074003"/>
                <a:ext cx="822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is a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decreasing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positive</a:t>
                </a:r>
                <a:r>
                  <a:rPr lang="en-US" sz="2400" dirty="0" smtClean="0"/>
                  <a:t> series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is a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continuous</a:t>
                </a:r>
                <a:r>
                  <a:rPr lang="en-US" sz="2400" dirty="0" smtClean="0"/>
                  <a:t> function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then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74003"/>
                <a:ext cx="82296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72263" b="-6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3137" y="1906875"/>
                <a:ext cx="3740063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and</m:t>
                      </m:r>
                      <m:r>
                        <a:rPr lang="en-US" sz="2400" b="0" i="1" smtClean="0">
                          <a:latin typeface="Cambria Math"/>
                        </a:rPr>
                        <m:t>   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137" y="1906875"/>
                <a:ext cx="3740063" cy="10993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4152" y="3124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either both converge or both diverge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9" y="40971"/>
            <a:ext cx="4944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Determine whether or not the following series converges: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0" y="57983"/>
                <a:ext cx="1199110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7983"/>
                <a:ext cx="1199110" cy="10993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142012"/>
                <a:ext cx="2253374" cy="88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 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2012"/>
                <a:ext cx="2253374" cy="889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4583" y="2209800"/>
                <a:ext cx="1700017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𝑑𝑢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</a:rPr>
                        <m:t>𝑥𝑑𝑥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83" y="2209800"/>
                <a:ext cx="170001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7648" y="1142012"/>
                <a:ext cx="1793119" cy="8891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48" y="1142012"/>
                <a:ext cx="1793119" cy="8891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52196" y="2204851"/>
                <a:ext cx="2705997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∙∞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96" y="2204851"/>
                <a:ext cx="2705997" cy="7862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143000" y="3581400"/>
            <a:ext cx="7215193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Since the integral converges, so does the series.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050790"/>
              </p:ext>
            </p:extLst>
          </p:nvPr>
        </p:nvGraphicFramePr>
        <p:xfrm>
          <a:off x="4191000" y="1157322"/>
          <a:ext cx="2008401" cy="97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0" imgW="939600" imgH="457200" progId="Equation.DSMT4">
                  <p:embed/>
                </p:oleObj>
              </mc:Choice>
              <mc:Fallback>
                <p:oleObj name="Equation" r:id="rId10" imgW="9396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57322"/>
                        <a:ext cx="2008401" cy="976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9454"/>
              </p:ext>
            </p:extLst>
          </p:nvPr>
        </p:nvGraphicFramePr>
        <p:xfrm>
          <a:off x="3674274" y="2184739"/>
          <a:ext cx="2191941" cy="88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2" imgW="977760" imgH="393480" progId="Equation.DSMT4">
                  <p:embed/>
                </p:oleObj>
              </mc:Choice>
              <mc:Fallback>
                <p:oleObj name="Equation" r:id="rId12" imgW="9777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274" y="2184739"/>
                        <a:ext cx="2191941" cy="881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1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56" y="77972"/>
            <a:ext cx="3851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Does the following converge or diverge?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84036" y="79744"/>
                <a:ext cx="1258421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36" y="79744"/>
                <a:ext cx="1258421" cy="10993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9214" y="1314893"/>
                <a:ext cx="2157642" cy="889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14" y="1314893"/>
                <a:ext cx="2157642" cy="889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8708" y="2420111"/>
                <a:ext cx="1590692" cy="115557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𝑑𝑢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08" y="2420111"/>
                <a:ext cx="1590692" cy="11555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7400" y="1519535"/>
                <a:ext cx="2027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−0=∞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19535"/>
                <a:ext cx="202703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17089" y="3886200"/>
            <a:ext cx="590437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Since the integral diverges, so does the series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648200"/>
            <a:ext cx="7543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only thing that can make these problems difficult </a:t>
            </a:r>
          </a:p>
          <a:p>
            <a:pPr algn="ctr"/>
            <a:r>
              <a:rPr lang="en-US" sz="2400" dirty="0" smtClean="0"/>
              <a:t>is if the integral itself is difficult.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280123"/>
              </p:ext>
            </p:extLst>
          </p:nvPr>
        </p:nvGraphicFramePr>
        <p:xfrm>
          <a:off x="2679700" y="1260475"/>
          <a:ext cx="16891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7" imgW="761760" imgH="469800" progId="Equation.DSMT4">
                  <p:embed/>
                </p:oleObj>
              </mc:Choice>
              <mc:Fallback>
                <p:oleObj name="Equation" r:id="rId7" imgW="76176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1260475"/>
                        <a:ext cx="16891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42927"/>
              </p:ext>
            </p:extLst>
          </p:nvPr>
        </p:nvGraphicFramePr>
        <p:xfrm>
          <a:off x="4413246" y="1179084"/>
          <a:ext cx="1622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9" imgW="723600" imgH="482400" progId="Equation.DSMT4">
                  <p:embed/>
                </p:oleObj>
              </mc:Choice>
              <mc:Fallback>
                <p:oleObj name="Equation" r:id="rId9" imgW="72360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46" y="1179084"/>
                        <a:ext cx="16224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1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738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Trebuchet MS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SusanC</dc:creator>
  <cp:lastModifiedBy>Qayumi, Enayat</cp:lastModifiedBy>
  <cp:revision>54</cp:revision>
  <dcterms:created xsi:type="dcterms:W3CDTF">2011-12-31T13:03:01Z</dcterms:created>
  <dcterms:modified xsi:type="dcterms:W3CDTF">2015-02-19T16:12:57Z</dcterms:modified>
</cp:coreProperties>
</file>