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7" r:id="rId11"/>
    <p:sldId id="265" r:id="rId12"/>
    <p:sldId id="268" r:id="rId13"/>
    <p:sldId id="283" r:id="rId14"/>
    <p:sldId id="289" r:id="rId15"/>
    <p:sldId id="269" r:id="rId16"/>
    <p:sldId id="272" r:id="rId17"/>
    <p:sldId id="284" r:id="rId18"/>
    <p:sldId id="285" r:id="rId19"/>
    <p:sldId id="286" r:id="rId20"/>
    <p:sldId id="287" r:id="rId21"/>
    <p:sldId id="276" r:id="rId22"/>
    <p:sldId id="273" r:id="rId23"/>
    <p:sldId id="271" r:id="rId24"/>
    <p:sldId id="274" r:id="rId25"/>
    <p:sldId id="277" r:id="rId26"/>
    <p:sldId id="279" r:id="rId27"/>
    <p:sldId id="280" r:id="rId28"/>
    <p:sldId id="282" r:id="rId29"/>
    <p:sldId id="281" r:id="rId30"/>
    <p:sldId id="288" r:id="rId31"/>
    <p:sldId id="270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99"/>
    <a:srgbClr val="00FF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4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2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6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5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6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B998-335E-49D6-A2BE-D46D16220F88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43A1-CFB2-4885-A228-120E0C153E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10" Type="http://schemas.openxmlformats.org/officeDocument/2006/relationships/image" Target="../media/image17.wm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6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6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67.jpeg"/><Relationship Id="rId15" Type="http://schemas.openxmlformats.org/officeDocument/2006/relationships/image" Target="../media/image66.wmf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6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72.wmf"/><Relationship Id="rId7" Type="http://schemas.openxmlformats.org/officeDocument/2006/relationships/image" Target="../media/image73.jpe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75.w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6.wmf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1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6"/>
          <a:stretch/>
        </p:blipFill>
        <p:spPr>
          <a:xfrm>
            <a:off x="0" y="0"/>
            <a:ext cx="9144000" cy="7040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037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Trebuchet MS" pitchFamily="34" charset="0"/>
              </a:rPr>
              <a:t>Section </a:t>
            </a:r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8.2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6958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Series 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381000"/>
                <a:ext cx="7315200" cy="15696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the partial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real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number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as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→∞,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sz="2400" dirty="0">
                    <a:solidFill>
                      <a:prstClr val="black"/>
                    </a:solidFill>
                  </a:rPr>
                  <a:t>say the series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converges</a:t>
                </a:r>
                <a:r>
                  <a:rPr lang="en-US" sz="2400" dirty="0">
                    <a:solidFill>
                      <a:prstClr val="black"/>
                    </a:solidFill>
                  </a:rPr>
                  <a:t> to L or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that </a:t>
                </a: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sum of the series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(denoted “S”) is </a:t>
                </a:r>
                <a:r>
                  <a:rPr lang="en-US" sz="2400" dirty="0">
                    <a:solidFill>
                      <a:prstClr val="black"/>
                    </a:solidFill>
                  </a:rPr>
                  <a:t>L. 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Otherwise </a:t>
                </a:r>
                <a:r>
                  <a:rPr lang="en-US" sz="2400" dirty="0">
                    <a:solidFill>
                      <a:prstClr val="black"/>
                    </a:solidFill>
                  </a:rPr>
                  <a:t>the series is called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divergent</a:t>
                </a:r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1000"/>
                <a:ext cx="73152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98" y="2133600"/>
            <a:ext cx="4481322" cy="4481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31542">
            <a:off x="2562206" y="268504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Student’s are serious about series!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74484">
            <a:off x="4445824" y="3423464"/>
            <a:ext cx="1259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Diverge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NO!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999154">
            <a:off x="5412277" y="3408792"/>
            <a:ext cx="1200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Converge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NOW!</a:t>
            </a:r>
            <a:endParaRPr lang="en-US" sz="1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082166">
                <a:off x="1840495" y="3316659"/>
                <a:ext cx="1046890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82166">
                <a:off x="1840495" y="3316659"/>
                <a:ext cx="1046890" cy="986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1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8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Special Series include: Geometric, Telescoping &amp; Harmonic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914400"/>
                <a:ext cx="891540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Geometric Series are of the form: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US" sz="2400" dirty="0" smtClean="0"/>
                  <a:t>where r is any real number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14400"/>
                <a:ext cx="89154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30263" b="-1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819400"/>
                <a:ext cx="7315200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Telescoping Series can be written as: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such that middle terms cancel.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7315200" cy="830997"/>
              </a:xfrm>
              <a:prstGeom prst="rect">
                <a:avLst/>
              </a:prstGeom>
              <a:blipFill rotWithShape="1">
                <a:blip r:embed="rId4"/>
                <a:stretch>
                  <a:fillRect t="-72794" b="-6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50686" y="1461123"/>
            <a:ext cx="398331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Example: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8175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1600200"/>
                <a:ext cx="2025490" cy="92217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here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600200"/>
                <a:ext cx="2025490" cy="922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029200" y="205740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3810000"/>
            <a:ext cx="8610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Example: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55955" y="3886200"/>
                <a:ext cx="7304820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+…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55" y="3886200"/>
                <a:ext cx="7304820" cy="10993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 descr="C:\Documents and Settings\Susan\Local Settings\Temporary Internet Files\Content.IE5\LM32BCHG\MC90033574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25361" y="2522375"/>
            <a:ext cx="1225326" cy="8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81662" y="5265174"/>
            <a:ext cx="419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Harmonic Series is: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08365" y="5364624"/>
                <a:ext cx="894476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65" y="5364624"/>
                <a:ext cx="894476" cy="9866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C:\Documents and Settings\Susan\Local Settings\Temporary Internet Files\Content.IE5\JZ18GPYT\MC90005632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56162"/>
            <a:ext cx="1814170" cy="14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06681"/>
              </p:ext>
            </p:extLst>
          </p:nvPr>
        </p:nvGraphicFramePr>
        <p:xfrm>
          <a:off x="3429000" y="1530378"/>
          <a:ext cx="1466407" cy="106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1" imgW="647640" imgH="469800" progId="Equation.DSMT4">
                  <p:embed/>
                </p:oleObj>
              </mc:Choice>
              <mc:Fallback>
                <p:oleObj name="Equation" r:id="rId11" imgW="6476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30378"/>
                        <a:ext cx="1466407" cy="1061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5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304800"/>
                <a:ext cx="8382000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Let’s construct a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for any Geometric Series.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"/>
                <a:ext cx="83820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9343" y="1902767"/>
                <a:ext cx="52836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…+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3" y="1902767"/>
                <a:ext cx="5283691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324600" y="1885721"/>
            <a:ext cx="28194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(multiply both sides by r)</a:t>
            </a:r>
            <a:endParaRPr lang="en-US" sz="2000" dirty="0"/>
          </a:p>
        </p:txBody>
      </p:sp>
      <p:cxnSp>
        <p:nvCxnSpPr>
          <p:cNvPr id="7" name="Straight Arrow Connector 6"/>
          <p:cNvCxnSpPr>
            <a:stCxn id="5" idx="1"/>
            <a:endCxn id="4" idx="3"/>
          </p:cNvCxnSpPr>
          <p:nvPr/>
        </p:nvCxnSpPr>
        <p:spPr>
          <a:xfrm flipH="1">
            <a:off x="6003034" y="2085776"/>
            <a:ext cx="321566" cy="47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6975035" y="2285831"/>
            <a:ext cx="759265" cy="195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2445829"/>
            <a:ext cx="6290760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2907494"/>
            <a:ext cx="601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48450" y="2676661"/>
            <a:ext cx="211455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(now subtract)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0811" y="2971800"/>
                <a:ext cx="29512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(1−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𝑟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11" y="2971800"/>
                <a:ext cx="295125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0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3600" y="3200400"/>
            <a:ext cx="2578510" cy="1200329"/>
          </a:xfrm>
          <a:prstGeom prst="rect">
            <a:avLst/>
          </a:prstGeom>
          <a:blipFill rotWithShape="1">
            <a:blip r:embed="rId7"/>
            <a:stretch>
              <a:fillRect l="-946" t="-4061" r="-5910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 flipV="1">
            <a:off x="5334000" y="3800564"/>
            <a:ext cx="6096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1" y="4495800"/>
                <a:ext cx="8293510" cy="6665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If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−1&lt;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&lt;1,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but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, the series diverges.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4495800"/>
                <a:ext cx="8293510" cy="666529"/>
              </a:xfrm>
              <a:prstGeom prst="rect">
                <a:avLst/>
              </a:prstGeom>
              <a:blipFill rotWithShape="1">
                <a:blip r:embed="rId8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823054" y="5343830"/>
            <a:ext cx="510460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 Example: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304298" y="5329776"/>
                <a:ext cx="3186385" cy="1115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298" y="5329776"/>
                <a:ext cx="3186385" cy="111594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343" y="803427"/>
                <a:ext cx="7437997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𝑎𝑟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…+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3" y="803427"/>
                <a:ext cx="7437997" cy="10996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170294"/>
              </p:ext>
            </p:extLst>
          </p:nvPr>
        </p:nvGraphicFramePr>
        <p:xfrm>
          <a:off x="104623" y="3704502"/>
          <a:ext cx="2492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1" imgW="1269720" imgH="279360" progId="Equation.DSMT4">
                  <p:embed/>
                </p:oleObj>
              </mc:Choice>
              <mc:Fallback>
                <p:oleObj name="Equation" r:id="rId11" imgW="126972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23" y="3704502"/>
                        <a:ext cx="24923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89338"/>
              </p:ext>
            </p:extLst>
          </p:nvPr>
        </p:nvGraphicFramePr>
        <p:xfrm>
          <a:off x="2900363" y="3543300"/>
          <a:ext cx="23431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3" imgW="1193760" imgH="444240" progId="Equation.DSMT4">
                  <p:embed/>
                </p:oleObj>
              </mc:Choice>
              <mc:Fallback>
                <p:oleObj name="Equation" r:id="rId13" imgW="119376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3543300"/>
                        <a:ext cx="234315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3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  <p:bldP spid="19" grpId="0" animBg="1"/>
      <p:bldP spid="21" grpId="0" animBg="1"/>
      <p:bldP spid="26" grpId="0" animBg="1"/>
      <p:bldP spid="27" grpId="0" animBg="1"/>
      <p:bldP spid="2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953000" y="1371600"/>
            <a:ext cx="533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649345"/>
              </p:ext>
            </p:extLst>
          </p:nvPr>
        </p:nvGraphicFramePr>
        <p:xfrm>
          <a:off x="762000" y="152400"/>
          <a:ext cx="6145213" cy="155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3" imgW="2616120" imgH="660240" progId="Equation.DSMT4">
                  <p:embed/>
                </p:oleObj>
              </mc:Choice>
              <mc:Fallback>
                <p:oleObj name="Equation" r:id="rId3" imgW="2616120" imgH="660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"/>
                        <a:ext cx="6145213" cy="1550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62000" y="1676400"/>
          <a:ext cx="5105400" cy="205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5" imgW="2336760" imgH="939600" progId="Equation.DSMT4">
                  <p:embed/>
                </p:oleObj>
              </mc:Choice>
              <mc:Fallback>
                <p:oleObj name="Equation" r:id="rId5" imgW="23367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5105400" cy="205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2819400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-</a:t>
            </a:r>
            <a:endParaRPr lang="en-US" sz="6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" y="3810000"/>
            <a:ext cx="7315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85800" y="4163970"/>
          <a:ext cx="3276600" cy="1347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7" imgW="1295280" imgH="533160" progId="Equation.DSMT4">
                  <p:embed/>
                </p:oleObj>
              </mc:Choice>
              <mc:Fallback>
                <p:oleObj name="Equation" r:id="rId7" imgW="129528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63970"/>
                        <a:ext cx="3276600" cy="1347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762000" y="5638800"/>
          <a:ext cx="305047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9" imgW="1180800" imgH="419040" progId="Equation.DSMT4">
                  <p:embed/>
                </p:oleObj>
              </mc:Choice>
              <mc:Fallback>
                <p:oleObj name="Equation" r:id="rId9" imgW="118080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38800"/>
                        <a:ext cx="3050477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544808"/>
              </p:ext>
            </p:extLst>
          </p:nvPr>
        </p:nvGraphicFramePr>
        <p:xfrm>
          <a:off x="4451350" y="4038600"/>
          <a:ext cx="40370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1" imgW="1460160" imgH="203040" progId="Equation.DSMT4">
                  <p:embed/>
                </p:oleObj>
              </mc:Choice>
              <mc:Fallback>
                <p:oleObj name="Equation" r:id="rId11" imgW="14601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4038600"/>
                        <a:ext cx="4037013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334000" y="4572000"/>
          <a:ext cx="20002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13" imgW="723600" imgH="419040" progId="Equation.DSMT4">
                  <p:embed/>
                </p:oleObj>
              </mc:Choice>
              <mc:Fallback>
                <p:oleObj name="Equation" r:id="rId13" imgW="72360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72000"/>
                        <a:ext cx="200025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953000" y="5943600"/>
          <a:ext cx="34401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15" imgW="1244520" imgH="253800" progId="Equation.DSMT4">
                  <p:embed/>
                </p:oleObj>
              </mc:Choice>
              <mc:Fallback>
                <p:oleObj name="Equation" r:id="rId15" imgW="124452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943600"/>
                        <a:ext cx="344011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8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2636"/>
              </p:ext>
            </p:extLst>
          </p:nvPr>
        </p:nvGraphicFramePr>
        <p:xfrm>
          <a:off x="1224148" y="762000"/>
          <a:ext cx="30511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3" imgW="1180800" imgH="444240" progId="Equation.DSMT4">
                  <p:embed/>
                </p:oleObj>
              </mc:Choice>
              <mc:Fallback>
                <p:oleObj name="Equation" r:id="rId3" imgW="11808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148" y="762000"/>
                        <a:ext cx="30511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 the general formula becomes: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87129"/>
              </p:ext>
            </p:extLst>
          </p:nvPr>
        </p:nvGraphicFramePr>
        <p:xfrm>
          <a:off x="838200" y="2286000"/>
          <a:ext cx="584676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5" imgW="2489040" imgH="431640" progId="Equation.DSMT4">
                  <p:embed/>
                </p:oleObj>
              </mc:Choice>
              <mc:Fallback>
                <p:oleObj name="Equation" r:id="rId5" imgW="24890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584676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10359"/>
              </p:ext>
            </p:extLst>
          </p:nvPr>
        </p:nvGraphicFramePr>
        <p:xfrm>
          <a:off x="990600" y="3352800"/>
          <a:ext cx="30511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7" imgW="1180800" imgH="444240" progId="Equation.DSMT4">
                  <p:embed/>
                </p:oleObj>
              </mc:Choice>
              <mc:Fallback>
                <p:oleObj name="Equation" r:id="rId7" imgW="118080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30511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544808"/>
              </p:ext>
            </p:extLst>
          </p:nvPr>
        </p:nvGraphicFramePr>
        <p:xfrm>
          <a:off x="4451350" y="4038600"/>
          <a:ext cx="40370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9" imgW="1460160" imgH="203040" progId="Equation.DSMT4">
                  <p:embed/>
                </p:oleObj>
              </mc:Choice>
              <mc:Fallback>
                <p:oleObj name="Equation" r:id="rId9" imgW="146016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4038600"/>
                        <a:ext cx="40370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353440"/>
              </p:ext>
            </p:extLst>
          </p:nvPr>
        </p:nvGraphicFramePr>
        <p:xfrm>
          <a:off x="5334000" y="4537075"/>
          <a:ext cx="20002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11" imgW="723600" imgH="444240" progId="Equation.DSMT4">
                  <p:embed/>
                </p:oleObj>
              </mc:Choice>
              <mc:Fallback>
                <p:oleObj name="Equation" r:id="rId11" imgW="723600" imgH="444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37075"/>
                        <a:ext cx="200025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0" y="5943600"/>
          <a:ext cx="34401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13" imgW="1244600" imgH="254000" progId="Equation.DSMT4">
                  <p:embed/>
                </p:oleObj>
              </mc:Choice>
              <mc:Fallback>
                <p:oleObj name="Equation" r:id="rId13" imgW="1244600" imgH="254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943600"/>
                        <a:ext cx="34401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2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Ex:  Find the sum for the following geometric series: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33800" y="76200"/>
                <a:ext cx="1609095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76200"/>
                <a:ext cx="1609095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1600200"/>
                <a:ext cx="2590800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Check…is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&lt;1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00200"/>
                <a:ext cx="2590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8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1600200"/>
            <a:ext cx="990600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52397" y="2346960"/>
            <a:ext cx="5067605" cy="101155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5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Ex:  </a:t>
            </a:r>
          </a:p>
          <a:p>
            <a:r>
              <a:rPr lang="en-US" sz="2400" dirty="0" smtClean="0"/>
              <a:t>Find the Sum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88380" y="14210"/>
                <a:ext cx="1778820" cy="109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380" y="14210"/>
                <a:ext cx="1778820" cy="109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4880" y="1338919"/>
                <a:ext cx="7233390" cy="1558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1338919"/>
                <a:ext cx="7233390" cy="1558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2929975"/>
            <a:ext cx="7620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 or difference of terms can be split into two separate series as long as each individual series converges.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3886200"/>
                <a:ext cx="6163675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3/4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1−3/4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1−1/2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6200"/>
                <a:ext cx="6163675" cy="10993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62835" y="4251204"/>
                <a:ext cx="1844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=3−1=2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835" y="4251204"/>
                <a:ext cx="184428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52600" y="5334000"/>
            <a:ext cx="50292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 of this series is 2.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52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HW # p. 573 # 1-10, 17-20, 37, 39, 41, 42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58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Telescoping Series</a:t>
            </a:r>
            <a:endParaRPr lang="en-US" sz="3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638800" y="0"/>
          <a:ext cx="2230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Equation" r:id="rId3" imgW="825480" imgH="253800" progId="Equation.DSMT4">
                  <p:embed/>
                </p:oleObj>
              </mc:Choice>
              <mc:Fallback>
                <p:oleObj name="Equation" r:id="rId3" imgW="8254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0"/>
                        <a:ext cx="22304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71699"/>
              </p:ext>
            </p:extLst>
          </p:nvPr>
        </p:nvGraphicFramePr>
        <p:xfrm>
          <a:off x="381000" y="1143000"/>
          <a:ext cx="60880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Equation" r:id="rId5" imgW="2463480" imgH="228600" progId="Equation.DSMT4">
                  <p:embed/>
                </p:oleObj>
              </mc:Choice>
              <mc:Fallback>
                <p:oleObj name="Equation" r:id="rId5" imgW="24634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6088062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564048"/>
              </p:ext>
            </p:extLst>
          </p:nvPr>
        </p:nvGraphicFramePr>
        <p:xfrm>
          <a:off x="504825" y="1905000"/>
          <a:ext cx="18605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Equation" r:id="rId7" imgW="990360" imgH="431640" progId="Equation.DSMT4">
                  <p:embed/>
                </p:oleObj>
              </mc:Choice>
              <mc:Fallback>
                <p:oleObj name="Equation" r:id="rId7" imgW="9903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905000"/>
                        <a:ext cx="18605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477000" y="1905000"/>
          <a:ext cx="187089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87089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3810000" y="1828800"/>
          <a:ext cx="1893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11" imgW="812520" imgH="393480" progId="Equation.DSMT4">
                  <p:embed/>
                </p:oleObj>
              </mc:Choice>
              <mc:Fallback>
                <p:oleObj name="Equation" r:id="rId11" imgW="81252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1893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47144"/>
              </p:ext>
            </p:extLst>
          </p:nvPr>
        </p:nvGraphicFramePr>
        <p:xfrm>
          <a:off x="646113" y="4648200"/>
          <a:ext cx="1898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13" imgW="825480" imgH="431640" progId="Equation.DSMT4">
                  <p:embed/>
                </p:oleObj>
              </mc:Choice>
              <mc:Fallback>
                <p:oleObj name="Equation" r:id="rId13" imgW="82548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648200"/>
                        <a:ext cx="18986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06510"/>
              </p:ext>
            </p:extLst>
          </p:nvPr>
        </p:nvGraphicFramePr>
        <p:xfrm>
          <a:off x="349250" y="3810000"/>
          <a:ext cx="6151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15" imgW="2489040" imgH="228600" progId="Equation.DSMT4">
                  <p:embed/>
                </p:oleObj>
              </mc:Choice>
              <mc:Fallback>
                <p:oleObj name="Equation" r:id="rId15" imgW="248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810000"/>
                        <a:ext cx="61515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1" y="1041878"/>
          <a:ext cx="7543800" cy="93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Equation" r:id="rId3" imgW="3466800" imgH="431640" progId="Equation.DSMT4">
                  <p:embed/>
                </p:oleObj>
              </mc:Choice>
              <mc:Fallback>
                <p:oleObj name="Equation" r:id="rId3" imgW="34668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1041878"/>
                        <a:ext cx="7543800" cy="937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rot="5400000">
            <a:off x="25908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862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7244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096000" y="13716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90800" y="2057400"/>
          <a:ext cx="498315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2" name="Equation" r:id="rId5" imgW="330120" imgH="177480" progId="Equation.DSMT4">
                  <p:embed/>
                </p:oleObj>
              </mc:Choice>
              <mc:Fallback>
                <p:oleObj name="Equation" r:id="rId5" imgW="3301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498315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886200" y="2133600"/>
          <a:ext cx="538045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3"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133600"/>
                        <a:ext cx="538045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5181600" y="2133600"/>
          <a:ext cx="518479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4" name="Equation" r:id="rId9" imgW="342720" imgH="177480" progId="Equation.DSMT4">
                  <p:embed/>
                </p:oleObj>
              </mc:Choice>
              <mc:Fallback>
                <p:oleObj name="Equation" r:id="rId9" imgW="342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33600"/>
                        <a:ext cx="518479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6553200" y="2133600"/>
          <a:ext cx="538045" cy="268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5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33600"/>
                        <a:ext cx="538045" cy="268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228600" y="2438400"/>
          <a:ext cx="318972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6" name="Equation" r:id="rId13" imgW="1726920" imgH="660240" progId="Equation.DSMT4">
                  <p:embed/>
                </p:oleObj>
              </mc:Choice>
              <mc:Fallback>
                <p:oleObj name="Equation" r:id="rId13" imgW="1726920" imgH="660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3189729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438400" y="2895600"/>
          <a:ext cx="307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7" name="Equation" r:id="rId15" imgW="1320480" imgH="393480" progId="Equation.DSMT4">
                  <p:embed/>
                </p:oleObj>
              </mc:Choice>
              <mc:Fallback>
                <p:oleObj name="Equation" r:id="rId15" imgW="13204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307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152400" y="3886200"/>
          <a:ext cx="518318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8" name="Equation" r:id="rId17" imgW="2806560" imgH="888840" progId="Equation.DSMT4">
                  <p:embed/>
                </p:oleObj>
              </mc:Choice>
              <mc:Fallback>
                <p:oleObj name="Equation" r:id="rId17" imgW="2806560" imgH="888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5183188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28600" y="5638800"/>
          <a:ext cx="453124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9" name="Equation" r:id="rId19" imgW="1828800" imgH="431640" progId="Equation.DSMT4">
                  <p:embed/>
                </p:oleObj>
              </mc:Choice>
              <mc:Fallback>
                <p:oleObj name="Equation" r:id="rId19" imgW="18288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453124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724101"/>
              </p:ext>
            </p:extLst>
          </p:nvPr>
        </p:nvGraphicFramePr>
        <p:xfrm>
          <a:off x="165100" y="20782"/>
          <a:ext cx="4787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0" name="Equation" r:id="rId21" imgW="2082600" imgH="431640" progId="Equation.DSMT4">
                  <p:embed/>
                </p:oleObj>
              </mc:Choice>
              <mc:Fallback>
                <p:oleObj name="Equation" r:id="rId21" imgW="208260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20782"/>
                        <a:ext cx="47879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400" y="152400"/>
                <a:ext cx="8991600" cy="5263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A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series</a:t>
                </a:r>
                <a:r>
                  <a:rPr lang="en-US" sz="2400" dirty="0" smtClean="0"/>
                  <a:t> is the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sum of the terms of a sequence</a:t>
                </a:r>
                <a:r>
                  <a:rPr lang="en-US" sz="2400" dirty="0" smtClean="0"/>
                  <a:t>.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Series can be finite and infinite</a:t>
                </a:r>
                <a:endParaRPr lang="en-US" sz="24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Finite sequences and series have defined first and last terms, whereas infinite sequences and series continue indefinitely.</a:t>
                </a:r>
              </a:p>
              <a:p>
                <a:endParaRPr lang="en-US" sz="14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In mathematics, given an infinite sequence of numbers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}, a series is informally the result of adding all those terms together in order: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2400" dirty="0" smtClean="0"/>
                  <a:t>· · ·. 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400" dirty="0" smtClean="0"/>
                  <a:t>These can be written more compactly using the summation symbol 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Example: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16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+…+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+…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91600" cy="5263813"/>
              </a:xfrm>
              <a:prstGeom prst="rect">
                <a:avLst/>
              </a:prstGeom>
              <a:blipFill rotWithShape="1">
                <a:blip r:embed="rId2"/>
                <a:stretch>
                  <a:fillRect l="-1017" t="-927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79998"/>
              </p:ext>
            </p:extLst>
          </p:nvPr>
        </p:nvGraphicFramePr>
        <p:xfrm>
          <a:off x="533400" y="990600"/>
          <a:ext cx="56181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Equation" r:id="rId3" imgW="2273040" imgH="431640" progId="Equation.DSMT4">
                  <p:embed/>
                </p:oleObj>
              </mc:Choice>
              <mc:Fallback>
                <p:oleObj name="Equation" r:id="rId3" imgW="22730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561816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077913" y="280988"/>
          <a:ext cx="59007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Equation" r:id="rId5" imgW="2387520" imgH="203040" progId="Equation.DSMT4">
                  <p:embed/>
                </p:oleObj>
              </mc:Choice>
              <mc:Fallback>
                <p:oleObj name="Equation" r:id="rId5" imgW="23875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280988"/>
                        <a:ext cx="59007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57200" y="2209800"/>
          <a:ext cx="7877176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name="Equation" r:id="rId7" imgW="3187440" imgH="393480" progId="Equation.DSMT4">
                  <p:embed/>
                </p:oleObj>
              </mc:Choice>
              <mc:Fallback>
                <p:oleObj name="Equation" r:id="rId7" imgW="31874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7877176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33400" y="3352800"/>
          <a:ext cx="63706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1" name="Equation" r:id="rId9" imgW="2577960" imgH="444240" progId="Equation.DSMT4">
                  <p:embed/>
                </p:oleObj>
              </mc:Choice>
              <mc:Fallback>
                <p:oleObj name="Equation" r:id="rId9" imgW="257796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370638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02020"/>
              </p:ext>
            </p:extLst>
          </p:nvPr>
        </p:nvGraphicFramePr>
        <p:xfrm>
          <a:off x="2895600" y="5105400"/>
          <a:ext cx="27305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2" name="Equation" r:id="rId11" imgW="1104840" imgH="393480" progId="Equation.DSMT4">
                  <p:embed/>
                </p:oleObj>
              </mc:Choice>
              <mc:Fallback>
                <p:oleObj name="Equation" r:id="rId11" imgW="110484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05400"/>
                        <a:ext cx="273050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8878"/>
              </p:ext>
            </p:extLst>
          </p:nvPr>
        </p:nvGraphicFramePr>
        <p:xfrm>
          <a:off x="152400" y="5105400"/>
          <a:ext cx="2667001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Equation" r:id="rId13" imgW="1079280" imgH="431640" progId="Equation.DSMT4">
                  <p:embed/>
                </p:oleObj>
              </mc:Choice>
              <mc:Fallback>
                <p:oleObj name="Equation" r:id="rId13" imgW="10792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05400"/>
                        <a:ext cx="2667001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03226"/>
              </p:ext>
            </p:extLst>
          </p:nvPr>
        </p:nvGraphicFramePr>
        <p:xfrm>
          <a:off x="5638800" y="5410200"/>
          <a:ext cx="5953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Equation" r:id="rId15" imgW="241200" imgH="203040" progId="Equation.DSMT4">
                  <p:embed/>
                </p:oleObj>
              </mc:Choice>
              <mc:Fallback>
                <p:oleObj name="Equation" r:id="rId15" imgW="241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10200"/>
                        <a:ext cx="5953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78056"/>
            <a:ext cx="3352800" cy="4187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79057"/>
            <a:ext cx="8001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nth term test for </a:t>
            </a:r>
            <a:r>
              <a:rPr lang="en-US" sz="2400" b="1" dirty="0" smtClean="0">
                <a:solidFill>
                  <a:srgbClr val="C00000"/>
                </a:solidFill>
              </a:rPr>
              <a:t>divergence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0400" y="533400"/>
                <a:ext cx="2064027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≠0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33400"/>
                <a:ext cx="2064027" cy="5731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1143000"/>
                <a:ext cx="3049040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diverges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43000"/>
                <a:ext cx="3049040" cy="986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ubOvalCallout"/>
          <p:cNvSpPr>
            <a:spLocks noEditPoints="1" noChangeArrowheads="1"/>
          </p:cNvSpPr>
          <p:nvPr/>
        </p:nvSpPr>
        <p:spPr bwMode="auto">
          <a:xfrm flipV="1">
            <a:off x="5173525" y="3901044"/>
            <a:ext cx="3970475" cy="286877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7084" y="4895671"/>
                <a:ext cx="37337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Never forget!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400" i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endParaRPr lang="en-US" sz="2400" b="0" dirty="0" smtClean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is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necessary</m:t>
                    </m:r>
                  </m:oMath>
                </a14:m>
                <a:r>
                  <a:rPr lang="en-US" sz="2400" dirty="0" smtClean="0"/>
                  <a:t>, but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 smtClean="0"/>
                  <a:t> sufficient for convergence!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084" y="4895671"/>
                <a:ext cx="3733799" cy="1569660"/>
              </a:xfrm>
              <a:prstGeom prst="rect">
                <a:avLst/>
              </a:prstGeom>
              <a:blipFill rotWithShape="1">
                <a:blip r:embed="rId5"/>
                <a:stretch>
                  <a:fillRect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2432701"/>
            <a:ext cx="489362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nth term test for </a:t>
            </a:r>
            <a:r>
              <a:rPr lang="en-US" sz="2400" b="1" dirty="0" smtClean="0">
                <a:solidFill>
                  <a:srgbClr val="C00000"/>
                </a:solidFill>
              </a:rPr>
              <a:t>convergence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6800" y="2965984"/>
                <a:ext cx="2064027" cy="57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65984"/>
                <a:ext cx="2064027" cy="573106"/>
              </a:xfrm>
              <a:prstGeom prst="rect">
                <a:avLst/>
              </a:prstGeom>
              <a:blipFill rotWithShape="1">
                <a:blip r:embed="rId6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293" y="3407704"/>
                <a:ext cx="376077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may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converge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93" y="3407704"/>
                <a:ext cx="3760773" cy="9866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81400" y="292608"/>
                <a:ext cx="50953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92608"/>
                <a:ext cx="5095369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371600" y="845403"/>
            <a:ext cx="5410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the series be written as a geometric series in standard form?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1637384"/>
                <a:ext cx="8610600" cy="110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37384"/>
                <a:ext cx="8610600" cy="1105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2600" y="2590800"/>
                <a:ext cx="4664226" cy="61587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&lt;1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so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converges</m:t>
                      </m:r>
                      <m:r>
                        <a:rPr lang="en-US" sz="24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90800"/>
                <a:ext cx="4664226" cy="61587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984" y="3335060"/>
                <a:ext cx="2374881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1−1/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4" y="3335060"/>
                <a:ext cx="2374881" cy="855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4029" y="3389922"/>
                <a:ext cx="556371" cy="72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029" y="3389922"/>
                <a:ext cx="556371" cy="7248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3008" y="3328559"/>
                <a:ext cx="1799275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008" y="3328559"/>
                <a:ext cx="1799275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09556" y="3328559"/>
                <a:ext cx="270638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556" y="3328559"/>
                <a:ext cx="2706382" cy="7862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45564" y="3389922"/>
                <a:ext cx="948593" cy="72487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564" y="3389922"/>
                <a:ext cx="948593" cy="7248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16295" y="4209871"/>
            <a:ext cx="621269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Short cut formula: 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14981" y="4347320"/>
                <a:ext cx="3270639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𝑓𝑖𝑟𝑠𝑡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𝑡𝑒𝑟𝑚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981" y="4347320"/>
                <a:ext cx="3270639" cy="98668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36916" y="5494178"/>
                <a:ext cx="2606931" cy="1211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16" y="5494178"/>
                <a:ext cx="2606931" cy="121142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57600" y="5675922"/>
                <a:ext cx="871072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675922"/>
                <a:ext cx="871072" cy="72487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47986" y="5675922"/>
                <a:ext cx="948593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86" y="5675922"/>
                <a:ext cx="948593" cy="72487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812028" y="5932921"/>
            <a:ext cx="3200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this is much faster!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77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Ex:  #4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0622" y="76200"/>
                <a:ext cx="3966663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i="1" smtClean="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22" y="76200"/>
                <a:ext cx="3966663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28800" y="1066800"/>
            <a:ext cx="358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this a geometric series?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062335"/>
            <a:ext cx="609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76400"/>
            <a:ext cx="358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Telescoping?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76400"/>
            <a:ext cx="609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2297668"/>
                <a:ext cx="35814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0 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97668"/>
                <a:ext cx="3581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43600" y="2297668"/>
            <a:ext cx="6096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26" name="Picture 2" descr="C:\Documents and Settings\Susan\Local Settings\Temporary Internet Files\Content.IE5\LM32BCHG\MP90028933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8" y="2895600"/>
            <a:ext cx="1700622" cy="11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9800" y="3166834"/>
                <a:ext cx="1834733" cy="585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 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166834"/>
                <a:ext cx="1834733" cy="5856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426622" y="3142806"/>
                <a:ext cx="1803764" cy="6046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22" y="3142806"/>
                <a:ext cx="1803764" cy="6046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141077" y="3142805"/>
                <a:ext cx="2174057" cy="604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077" y="3142805"/>
                <a:ext cx="2174057" cy="6046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30386" y="3781957"/>
                <a:ext cx="2113591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𝑙𝑛𝑐</m:t>
                              </m:r>
                            </m:e>
                            <m:sup/>
                          </m:sSup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386" y="3781957"/>
                <a:ext cx="2113591" cy="7862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8000" y="4001556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001556"/>
                <a:ext cx="73821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667285" y="4758813"/>
                <a:ext cx="1892954" cy="5856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5" y="4758813"/>
                <a:ext cx="1892954" cy="585610"/>
              </a:xfrm>
              <a:prstGeom prst="rect">
                <a:avLst/>
              </a:prstGeom>
              <a:blipFill rotWithShape="1">
                <a:blip r:embed="rId1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3400" y="4343400"/>
            <a:ext cx="4328503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terms of this series go to 1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0, therefore it diverges</a:t>
            </a:r>
          </a:p>
          <a:p>
            <a:pPr algn="ctr"/>
            <a:r>
              <a:rPr lang="en-US" sz="2400" dirty="0" smtClean="0"/>
              <a:t> by the nth term test.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813081"/>
            <a:ext cx="49533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  <a:r>
              <a:rPr lang="en-US" sz="2400" dirty="0" smtClean="0"/>
              <a:t>y the same method we can show:</a:t>
            </a:r>
            <a:endParaRPr lang="en-US" sz="2400" dirty="0"/>
          </a:p>
        </p:txBody>
      </p:sp>
      <p:pic>
        <p:nvPicPr>
          <p:cNvPr id="1027" name="Picture 3" descr="C:\Documents and Settings\Susan\Local Settings\Temporary Internet Files\Content.IE5\LM32BCHG\MC900432535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5767740"/>
            <a:ext cx="570301" cy="5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67285" y="5767740"/>
                <a:ext cx="1923732" cy="5857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5" y="5767740"/>
                <a:ext cx="1923732" cy="585738"/>
              </a:xfrm>
              <a:prstGeom prst="rect">
                <a:avLst/>
              </a:prstGeom>
              <a:blipFill rotWithShape="1">
                <a:blip r:embed="rId13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696200" y="4038600"/>
          <a:ext cx="89358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14" imgW="380880" imgH="203040" progId="Equation.DSMT4">
                  <p:embed/>
                </p:oleObj>
              </mc:Choice>
              <mc:Fallback>
                <p:oleObj name="Equation" r:id="rId14" imgW="380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38600"/>
                        <a:ext cx="89358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7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12" y="81884"/>
            <a:ext cx="1244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0"/>
                <a:ext cx="4603889" cy="832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0"/>
                <a:ext cx="4603889" cy="832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24000" y="1066800"/>
            <a:ext cx="3429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 this series geometric?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76019" y="1066800"/>
            <a:ext cx="1034911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Yes!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400" y="890223"/>
                <a:ext cx="97629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890223"/>
                <a:ext cx="97629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5053" y="1905000"/>
                <a:ext cx="4646079" cy="111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53" y="1905000"/>
                <a:ext cx="4646079" cy="111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Documents and Settings\Susan\Local Settings\Temporary Internet Files\Content.IE5\LM32BCHG\MC9004325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9" y="2076448"/>
            <a:ext cx="774654" cy="77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3291059"/>
                <a:ext cx="2070439" cy="7920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first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term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91059"/>
                <a:ext cx="2070439" cy="7920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5773" y="3293387"/>
                <a:ext cx="1594796" cy="855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1/3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1−2/3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73" y="3293387"/>
                <a:ext cx="1594796" cy="8559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00600" y="3291348"/>
                <a:ext cx="567271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00" y="3291348"/>
                <a:ext cx="567271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3474" y="3291348"/>
                <a:ext cx="184428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3−2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474" y="3291348"/>
                <a:ext cx="1844287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25053" y="4495800"/>
            <a:ext cx="636164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 of this infinite geometric series is 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4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283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0" y="7374"/>
                <a:ext cx="2038250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7374"/>
                <a:ext cx="2038250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1580276"/>
            <a:ext cx="2667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Looks like the Harmonic Series</a:t>
            </a:r>
            <a:endParaRPr lang="en-US" sz="2400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476500" y="557044"/>
            <a:ext cx="2133600" cy="10232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Susan\Local Settings\Temporary Internet Files\Content.IE5\M969R9D6\MC9000487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9361" y="1116546"/>
            <a:ext cx="1261329" cy="147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1253508"/>
            <a:ext cx="2438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Looks like our most famous geometric series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5486400" y="557044"/>
            <a:ext cx="2133600" cy="6964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3124200"/>
            <a:ext cx="4191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However…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3131574"/>
                <a:ext cx="2221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−1 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is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still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131574"/>
                <a:ext cx="222105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05110" y="4038600"/>
            <a:ext cx="309569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diverges.</a:t>
            </a:r>
            <a:endParaRPr lang="en-US" sz="2400" dirty="0"/>
          </a:p>
        </p:txBody>
      </p:sp>
      <p:pic>
        <p:nvPicPr>
          <p:cNvPr id="3076" name="Picture 4" descr="C:\Documents and Settings\Susan\Local Settings\Temporary Internet Files\Content.IE5\ZF0QFCJI\MC900433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84" y="95184"/>
            <a:ext cx="1158324" cy="11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14" y="16420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76200"/>
                <a:ext cx="2111540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6200"/>
                <a:ext cx="2111540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Documents and Settings\Susan\Local Settings\Temporary Internet Files\Content.IE5\EPHQLBKI\MC900434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71" y="52848"/>
            <a:ext cx="818057" cy="11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6705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investigate the limit of the terms…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819" y="1981200"/>
                <a:ext cx="2077877" cy="90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ln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9" y="1981200"/>
                <a:ext cx="2077877" cy="9041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2514600" y="1981200"/>
            <a:ext cx="45309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2885358"/>
            <a:ext cx="455148" cy="238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67696" y="1833265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696" y="1833265"/>
                <a:ext cx="4331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51131" y="3004779"/>
                <a:ext cx="4331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131" y="3004779"/>
                <a:ext cx="43313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Documents and Settings\Susan\Local Settings\Temporary Internet Files\Content.IE5\AMPGD1CK\MP90031436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" y="2017931"/>
            <a:ext cx="7909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895600" y="1981200"/>
                <a:ext cx="2458301" cy="904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1/(2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)</m:t>
                              </m:r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⁡(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981200"/>
                <a:ext cx="2458301" cy="9041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46527" y="2010696"/>
                <a:ext cx="21377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27" y="2010696"/>
                <a:ext cx="2137700" cy="86491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01071" y="3185553"/>
                <a:ext cx="1717265" cy="793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71" y="3185553"/>
                <a:ext cx="1717265" cy="79393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01135" y="3048000"/>
                <a:ext cx="1547347" cy="836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5" y="3048000"/>
                <a:ext cx="1547347" cy="83625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09153" y="3322191"/>
                <a:ext cx="829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153" y="3322191"/>
                <a:ext cx="829586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7800" y="4122003"/>
                <a:ext cx="6276146" cy="83099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Since the terms of this series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sz="2400" dirty="0" smtClean="0"/>
                  <a:t> zero, </a:t>
                </a:r>
              </a:p>
              <a:p>
                <a:pPr algn="ctr"/>
                <a:r>
                  <a:rPr lang="en-US" sz="2400" dirty="0" smtClean="0"/>
                  <a:t>this series diverges by the nth term test.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22003"/>
                <a:ext cx="6276146" cy="830997"/>
              </a:xfrm>
              <a:prstGeom prst="rect">
                <a:avLst/>
              </a:prstGeom>
              <a:blipFill rotWithShape="1">
                <a:blip r:embed="rId13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8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43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76200"/>
                <a:ext cx="1773371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99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100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6200"/>
                <a:ext cx="1773371" cy="109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33800" y="395196"/>
            <a:ext cx="4953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Ah ha! A simple geometric series!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990600"/>
            <a:ext cx="4953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 do the dance of joy!</a:t>
            </a:r>
            <a:endParaRPr lang="en-US" sz="2400" dirty="0"/>
          </a:p>
        </p:txBody>
      </p:sp>
      <p:pic>
        <p:nvPicPr>
          <p:cNvPr id="5122" name="Picture 2" descr="C:\Documents and Settings\Susan\Local Settings\Temporary Internet Files\Content.IE5\LM32BCHG\MM90016296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06" y="1600200"/>
            <a:ext cx="1557338" cy="17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1752600"/>
                <a:ext cx="188782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99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52600"/>
                <a:ext cx="1887824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0221" y="3087809"/>
                <a:ext cx="4615366" cy="10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𝑓𝑖𝑟𝑠𝑡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𝑡𝑒𝑟𝑚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99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100</m:t>
                              </m:r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" y="3087809"/>
                <a:ext cx="4615366" cy="10924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19200" y="4800600"/>
            <a:ext cx="6629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sum of this convergent geometric series is 100.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60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58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0046" y="125586"/>
                <a:ext cx="2371868" cy="109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46" y="125586"/>
                <a:ext cx="2371868" cy="109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93546" y="1524000"/>
                <a:ext cx="7612253" cy="137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          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6" y="1524000"/>
                <a:ext cx="7612253" cy="13766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499672" y="2514600"/>
            <a:ext cx="37712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9672" y="2514600"/>
            <a:ext cx="98672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3505200"/>
            <a:ext cx="1676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Convergent geometric series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172200" y="2514600"/>
            <a:ext cx="609600" cy="838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3352800"/>
            <a:ext cx="1676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Divergent geometric series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5181600"/>
            <a:ext cx="3048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5586"/>
            <a:ext cx="140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0046" y="125586"/>
                <a:ext cx="2047484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46" y="125586"/>
                <a:ext cx="2047484" cy="10993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10100" y="444423"/>
            <a:ext cx="33147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 geometric, sigh…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600200"/>
                <a:ext cx="2081147" cy="8552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0200"/>
                <a:ext cx="2081147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1600200"/>
                <a:ext cx="1859868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00200"/>
                <a:ext cx="1859868" cy="8552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92628" y="1602319"/>
                <a:ext cx="151515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628" y="1602319"/>
                <a:ext cx="151515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23026" y="1799964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026" y="1799964"/>
                <a:ext cx="7382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19200" y="3048000"/>
            <a:ext cx="6324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 by the nth term test.</a:t>
            </a:r>
            <a:endParaRPr lang="en-US" sz="2400" dirty="0"/>
          </a:p>
        </p:txBody>
      </p:sp>
      <p:pic>
        <p:nvPicPr>
          <p:cNvPr id="1026" name="Picture 2" descr="C:\Users\Susan\AppData\Local\Microsoft\Windows\Temporary Internet Files\Content.IE5\UJYQB28O\MC90013302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50" y="3733800"/>
            <a:ext cx="2800499" cy="27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39" y="3810000"/>
            <a:ext cx="45883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8153400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Once upon a time there was a magic tree in a fairy forest.</a:t>
            </a:r>
            <a:endParaRPr lang="en-US" sz="2400" dirty="0"/>
          </a:p>
        </p:txBody>
      </p:sp>
      <p:pic>
        <p:nvPicPr>
          <p:cNvPr id="2050" name="Picture 2" descr="C:\Documents and Settings\Susan\Local Settings\Temporary Internet Files\Content.IE5\DWQX76QH\MP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13418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first year of its life, the magic tree grew to half a cubit.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1150" y="4679846"/>
                <a:ext cx="441146" cy="668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50" y="4679846"/>
                <a:ext cx="441146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143000"/>
            <a:ext cx="8153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it’s second year, the tree grew an additional ¼ cubit.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38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# p. 573 </a:t>
            </a:r>
            <a:r>
              <a:rPr lang="en-US" smtClean="0"/>
              <a:t># 11-15, 21-25 odd, 33-36, 49-61 odd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59743"/>
            <a:ext cx="6781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  <a:r>
              <a:rPr lang="en-US" sz="2400" dirty="0" smtClean="0"/>
              <a:t>ue to it’s unique qualities, the </a:t>
            </a:r>
            <a:r>
              <a:rPr lang="en-US" sz="2400" b="1" dirty="0">
                <a:solidFill>
                  <a:srgbClr val="C00000"/>
                </a:solidFill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</a:rPr>
              <a:t>armonic Series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is useful when studying more complicated series.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1524000"/>
                <a:ext cx="3701463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=1+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+…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24000"/>
                <a:ext cx="3701463" cy="986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24000" y="2510680"/>
            <a:ext cx="6248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 you think this series converges or diverges?</a:t>
            </a:r>
            <a:endParaRPr lang="en-US" sz="2400" dirty="0"/>
          </a:p>
        </p:txBody>
      </p:sp>
      <p:pic>
        <p:nvPicPr>
          <p:cNvPr id="6146" name="Picture 2" descr="C:\Documents and Settings\Susan\Local Settings\Temporary Internet Files\Content.IE5\R4ND579P\MC9003314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54" y="1167469"/>
            <a:ext cx="970230" cy="17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0698" y="3276600"/>
                <a:ext cx="9055702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8" y="3276600"/>
                <a:ext cx="9055702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Documents and Settings\Susan\Local Settings\Temporary Internet Files\Content.IE5\R4ND579P\MC9003314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8" y="1179759"/>
            <a:ext cx="970230" cy="17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4114800"/>
                <a:ext cx="8681884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4800"/>
                <a:ext cx="8681884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3718" y="4953000"/>
            <a:ext cx="857056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Continue this pattern, replacing twice as many terms each time.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76200" y="4108307"/>
                <a:ext cx="9139084" cy="6706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108307"/>
                <a:ext cx="9139084" cy="6706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5562600"/>
                <a:ext cx="390247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62600"/>
                <a:ext cx="3902479" cy="6685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43400" y="5700729"/>
                <a:ext cx="8295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700729"/>
                <a:ext cx="82958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10200" y="5646003"/>
            <a:ext cx="3276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Harmonic Series </a:t>
            </a:r>
          </a:p>
          <a:p>
            <a:pPr algn="ctr"/>
            <a:r>
              <a:rPr lang="en-US" sz="2400" dirty="0" smtClean="0"/>
              <a:t>is divergent.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09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Susan\Local Settings\Temporary Internet Files\Content.IE5\QCNH9XG0\MP9004221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4430"/>
            <a:ext cx="2362200" cy="15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304800"/>
            <a:ext cx="5334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Snow Scenarios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5943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snows a little more each day.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28652" y="99797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divergent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6934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snows the same small amount each day.  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80104" y="1600199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divergent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209800"/>
            <a:ext cx="8763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snows less and less each day towards .01 inches per day.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594936" y="2209800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divergent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2819400"/>
                <a:ext cx="87630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It snows 1 inch the first day, ½ inch the second day,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sz="2400" dirty="0" smtClean="0"/>
                  <a:t>inch the third day, ¼ inch the fourth day and so 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8763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13" t="-50735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156536" y="3200400"/>
            <a:ext cx="139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</a:rPr>
              <a:t>divergent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3810000"/>
                <a:ext cx="8763000" cy="85100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It snows ½ inch the first day, ¼ inch the second day,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/>
                  <a:t> inch the third day,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 smtClean="0"/>
                  <a:t> inch the fourth day and so 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10000"/>
                <a:ext cx="8763000" cy="851002"/>
              </a:xfrm>
              <a:prstGeom prst="rect">
                <a:avLst/>
              </a:prstGeom>
              <a:blipFill rotWithShape="1">
                <a:blip r:embed="rId4"/>
                <a:stretch>
                  <a:fillRect l="-1113" t="-67857" r="-835" b="-10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461336" y="4173792"/>
            <a:ext cx="1608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convergent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876800"/>
            <a:ext cx="8763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snows some unspecified amount on the first day.  Each proceeding day it snows less and less with these amounts approaching zero.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28972" y="5627980"/>
                <a:ext cx="73768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 smtClean="0">
                    <a:solidFill>
                      <a:srgbClr val="C00000"/>
                    </a:solidFill>
                  </a:rPr>
                  <a:t>MIGHT be convergent – depends on how quickly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72" y="5627980"/>
                <a:ext cx="737682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2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3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338" y="2986162"/>
            <a:ext cx="458839" cy="31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8153400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Once upon a time there was a magic tree in a fairy forest.</a:t>
            </a:r>
            <a:endParaRPr lang="en-US" sz="2400" dirty="0"/>
          </a:p>
        </p:txBody>
      </p:sp>
      <p:pic>
        <p:nvPicPr>
          <p:cNvPr id="2050" name="Picture 2" descr="C:\Documents and Settings\Susan\Local Settings\Temporary Internet Files\Content.IE5\DWQX76QH\MP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213418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first year of its life, the magic tree grew to half a cubit.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1150" y="4267200"/>
                <a:ext cx="441146" cy="6685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50" y="4267200"/>
                <a:ext cx="441146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143000"/>
            <a:ext cx="8153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it’s second year, the tree grew an additional 1/4 cubit.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688068"/>
            <a:ext cx="4495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next year it grew an additional 1/8 of a cubit.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5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80" y="2514600"/>
            <a:ext cx="458839" cy="36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8153400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Once upon a time there was a magic tree in a fairy forest.</a:t>
            </a:r>
            <a:endParaRPr lang="en-US" sz="2400" dirty="0"/>
          </a:p>
        </p:txBody>
      </p:sp>
      <p:pic>
        <p:nvPicPr>
          <p:cNvPr id="2050" name="Picture 2" descr="C:\Documents and Settings\Susan\Local Settings\Temporary Internet Files\Content.IE5\DWQX76QH\MP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5" y="2362200"/>
            <a:ext cx="242520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first year of its life, the magic tree grew to half a cubit.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1150" y="4038600"/>
                <a:ext cx="441146" cy="6685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150" y="4038600"/>
                <a:ext cx="441146" cy="6685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143000"/>
            <a:ext cx="8153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it’s second year, the tree grew an additional 1/4 cubit.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688068"/>
            <a:ext cx="4495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next year it grew an additional 1/8 of a cubit.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605548"/>
            <a:ext cx="44958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Then 1/16 of a cubit…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4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80" y="2209800"/>
            <a:ext cx="458839" cy="39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8153400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Once upon a time there was a magic tree in a fairy forest.</a:t>
            </a:r>
            <a:endParaRPr lang="en-US" sz="2400" dirty="0"/>
          </a:p>
        </p:txBody>
      </p:sp>
      <p:pic>
        <p:nvPicPr>
          <p:cNvPr id="2050" name="Picture 2" descr="C:\Documents and Settings\Susan\Local Settings\Temporary Internet Files\Content.IE5\DWQX76QH\MP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5" y="2103566"/>
            <a:ext cx="2425205" cy="40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first year of its life, the magic tree grew to half a cubit.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5186" y="3841512"/>
                <a:ext cx="583814" cy="6768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86" y="3841512"/>
                <a:ext cx="583814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143000"/>
            <a:ext cx="8153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it’s second year, the tree grew an additional 1/4 cubit.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688068"/>
            <a:ext cx="4495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next year it grew an additional 1/8 of a cubit.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605548"/>
            <a:ext cx="44958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Then 1/16 of a cubit…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173364"/>
            <a:ext cx="4495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…and so on forever.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745468"/>
            <a:ext cx="4495800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tall will the tree get?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5360867"/>
            <a:ext cx="4495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it grows “forever”, </a:t>
            </a:r>
          </a:p>
          <a:p>
            <a:pPr algn="ctr"/>
            <a:r>
              <a:rPr lang="en-US" sz="2400" dirty="0" smtClean="0"/>
              <a:t>it will reach 1 cubit in height.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1635" y="4380611"/>
                <a:ext cx="2287421" cy="80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635" y="4380611"/>
                <a:ext cx="2287421" cy="8009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0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80" y="1927123"/>
            <a:ext cx="458839" cy="42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76200"/>
            <a:ext cx="8153400" cy="46166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Once upon a time there was a magic tree in a fairy forest.</a:t>
            </a:r>
            <a:endParaRPr lang="en-US" sz="2400" dirty="0"/>
          </a:p>
        </p:txBody>
      </p:sp>
      <p:pic>
        <p:nvPicPr>
          <p:cNvPr id="2050" name="Picture 2" descr="C:\Documents and Settings\Susan\Local Settings\Temporary Internet Files\Content.IE5\DWQX76QH\MP9004372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5" y="1828800"/>
            <a:ext cx="242520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153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first year of its life, the magic tree grew to half a cubit.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67000" y="3841512"/>
                <a:ext cx="109196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  <a:r>
                  <a:rPr lang="en-US" sz="2400" dirty="0" smtClean="0"/>
                  <a:t> cubit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41512"/>
                <a:ext cx="109196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939" t="-10526" r="-16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1143000"/>
            <a:ext cx="8153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During it’s second year, the tree grew an additional 1/4 cubit.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688068"/>
            <a:ext cx="4495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next year it grew an additional 1/8 of a cubit.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605548"/>
            <a:ext cx="44958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Then 1/16 of a cubit…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173364"/>
            <a:ext cx="44958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…and so on forever.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3745468"/>
            <a:ext cx="4495800" cy="46166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tall will the tree get?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5360867"/>
            <a:ext cx="4495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it grows “forever”, </a:t>
            </a:r>
          </a:p>
          <a:p>
            <a:pPr algn="ctr"/>
            <a:r>
              <a:rPr lang="en-US" sz="2400" dirty="0" smtClean="0"/>
              <a:t>it will reach 1 cubit in height.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1635" y="4380611"/>
                <a:ext cx="2287421" cy="800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635" y="4380611"/>
                <a:ext cx="2287421" cy="8009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 descr="C:\Documents and Settings\Susan\Local Settings\Temporary Internet Files\Content.IE5\JZ18GPYT\MC9004321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781105"/>
            <a:ext cx="1400916" cy="13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Susan\Local Settings\Temporary Internet Files\Content.IE5\ZF0QFCJI\MC9001161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1373832"/>
            <a:ext cx="1390786" cy="13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7702" y="148395"/>
                <a:ext cx="5595314" cy="46166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𝑆𝑎𝑚𝑒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𝑝𝑟𝑜𝑏𝑙𝑒𝑚</m:t>
                      </m:r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𝑏𝑢𝑡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𝑤𝑖𝑡h𝑜𝑢𝑡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𝑡h𝑒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𝑠𝑡𝑜𝑟𝑦</m:t>
                      </m:r>
                      <m:r>
                        <a:rPr lang="en-US" sz="2400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2" y="148395"/>
                <a:ext cx="559531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673712"/>
                <a:ext cx="1080359" cy="1099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73712"/>
                <a:ext cx="1080359" cy="10993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9800" y="830293"/>
                <a:ext cx="4455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830293"/>
                <a:ext cx="4455322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180082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Partial Sums </a:t>
            </a:r>
            <a:r>
              <a:rPr lang="en-US" sz="2400" dirty="0" smtClean="0"/>
              <a:t>are denoted as follows: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5037" y="2262489"/>
                <a:ext cx="5308889" cy="124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𝑒𝑡𝑐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37" y="2262489"/>
                <a:ext cx="5308889" cy="12467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2076" y="5096752"/>
                <a:ext cx="1834605" cy="800989"/>
              </a:xfrm>
              <a:prstGeom prst="rect">
                <a:avLst/>
              </a:prstGeom>
              <a:solidFill>
                <a:srgbClr val="00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6" y="5096752"/>
                <a:ext cx="1834605" cy="8009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9600" y="4419600"/>
            <a:ext cx="8077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must cleverly find a general expression for any partial sum.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5048071"/>
            <a:ext cx="57150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sum of the series is…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S = </a:t>
            </a:r>
          </a:p>
          <a:p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0" y="5523611"/>
                <a:ext cx="2287421" cy="800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523611"/>
                <a:ext cx="2287421" cy="8009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383792"/>
              </p:ext>
            </p:extLst>
          </p:nvPr>
        </p:nvGraphicFramePr>
        <p:xfrm>
          <a:off x="762000" y="3612414"/>
          <a:ext cx="6082111" cy="77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3098520" imgH="393480" progId="Equation.DSMT4">
                  <p:embed/>
                </p:oleObj>
              </mc:Choice>
              <mc:Fallback>
                <p:oleObj name="Equation" r:id="rId9" imgW="309852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12414"/>
                        <a:ext cx="6082111" cy="771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1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381000"/>
                <a:ext cx="7315200" cy="15696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400" dirty="0">
                    <a:solidFill>
                      <a:prstClr val="black"/>
                    </a:solidFill>
                  </a:rPr>
                  <a:t>If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the partial 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real</m:t>
                        </m:r>
                        <m: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number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as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→∞,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we </a:t>
                </a:r>
                <a:r>
                  <a:rPr lang="en-US" sz="2400" dirty="0">
                    <a:solidFill>
                      <a:prstClr val="black"/>
                    </a:solidFill>
                  </a:rPr>
                  <a:t>say the series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converges</a:t>
                </a:r>
                <a:r>
                  <a:rPr lang="en-US" sz="2400" dirty="0">
                    <a:solidFill>
                      <a:prstClr val="black"/>
                    </a:solidFill>
                  </a:rPr>
                  <a:t> to L or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that </a:t>
                </a: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sum of the series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(denoted “S”) is </a:t>
                </a:r>
                <a:r>
                  <a:rPr lang="en-US" sz="2400" dirty="0">
                    <a:solidFill>
                      <a:prstClr val="black"/>
                    </a:solidFill>
                  </a:rPr>
                  <a:t>L. 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Otherwise </a:t>
                </a:r>
                <a:r>
                  <a:rPr lang="en-US" sz="2400" dirty="0">
                    <a:solidFill>
                      <a:prstClr val="black"/>
                    </a:solidFill>
                  </a:rPr>
                  <a:t>the series is called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divergent</a:t>
                </a:r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1000"/>
                <a:ext cx="73152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9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1048</Words>
  <Application>Microsoft Office PowerPoint</Application>
  <PresentationFormat>On-screen Show (4:3)</PresentationFormat>
  <Paragraphs>244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Trebuchet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106</cp:revision>
  <dcterms:created xsi:type="dcterms:W3CDTF">2011-12-22T03:05:42Z</dcterms:created>
  <dcterms:modified xsi:type="dcterms:W3CDTF">2015-02-13T18:47:11Z</dcterms:modified>
</cp:coreProperties>
</file>