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8" r:id="rId5"/>
    <p:sldId id="262" r:id="rId6"/>
    <p:sldId id="265" r:id="rId7"/>
    <p:sldId id="261" r:id="rId8"/>
    <p:sldId id="269" r:id="rId9"/>
    <p:sldId id="27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8FFF8F"/>
    <a:srgbClr val="FFCCFF"/>
    <a:srgbClr val="201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3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59E-1B11-4E11-8969-7AE699FF8BD5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D3E3-6CE4-45BD-AA0D-E896BD7CB0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55.png"/><Relationship Id="rId4" Type="http://schemas.openxmlformats.org/officeDocument/2006/relationships/image" Target="../media/image23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5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5.wmf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16.wm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2"/>
          <a:stretch/>
        </p:blipFill>
        <p:spPr>
          <a:xfrm>
            <a:off x="0" y="0"/>
            <a:ext cx="91645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22712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8.1 Day 2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865" y="17526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Sequences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28396"/>
                <a:ext cx="3008644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396"/>
                <a:ext cx="3008644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1925"/>
            <a:ext cx="4012876" cy="305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55" y="2590800"/>
            <a:ext cx="4365241" cy="322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44" y="3810000"/>
            <a:ext cx="4076943" cy="2894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22230" y="5356598"/>
                <a:ext cx="3240770" cy="461665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Are you thinking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230" y="5356598"/>
                <a:ext cx="324077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68" y="1211925"/>
            <a:ext cx="3945898" cy="292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7930" y="3451966"/>
                <a:ext cx="3240770" cy="461665"/>
              </a:xfrm>
              <a:prstGeom prst="rect">
                <a:avLst/>
              </a:prstGeom>
              <a:solidFill>
                <a:srgbClr val="8FFF8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</a:t>
                </a:r>
                <a:r>
                  <a:rPr lang="en-US" sz="2400" dirty="0" smtClean="0"/>
                  <a:t>mmm…looks like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930" y="3451966"/>
                <a:ext cx="324077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268" y="28396"/>
                <a:ext cx="4140685" cy="1291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268" y="28396"/>
                <a:ext cx="4140685" cy="12918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5089008"/>
                <a:ext cx="4419600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This sequence converges to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89008"/>
                <a:ext cx="44196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Documents and Settings\Susan\Local Settings\Temporary Internet Files\Content.IE5\HT7GXXVE\MC900436267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46" y="532218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26" y="50167"/>
            <a:ext cx="190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Warm-up Find the Limit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7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1" y="2819400"/>
            <a:ext cx="6238875" cy="39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28600"/>
                <a:ext cx="86868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What interests us most is what happens to the terms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8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990600"/>
                <a:ext cx="8686800" cy="1938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Since most discrete sequences have related continuous functions, we will be using the same methods for </a:t>
                </a:r>
              </a:p>
              <a:p>
                <a:pPr algn="ctr"/>
                <a:r>
                  <a:rPr lang="en-US" sz="2400" dirty="0" smtClean="0"/>
                  <a:t>computing the limit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as were used to evaluate limits of continuous functions in chapter 7.</a:t>
                </a:r>
              </a:p>
              <a:p>
                <a:pPr algn="ctr"/>
                <a:r>
                  <a:rPr lang="en-US" sz="2400" dirty="0" smtClean="0"/>
                  <a:t>(including L’Hopital’s Rule)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90600"/>
                <a:ext cx="868680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632" t="-2516" r="-491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3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2400"/>
                <a:ext cx="8077200" cy="18042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an infinite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, if                         (a real number)</a:t>
                </a:r>
              </a:p>
              <a:p>
                <a:pPr algn="ctr"/>
                <a:endParaRPr lang="en-US" sz="800" dirty="0" smtClean="0"/>
              </a:p>
              <a:p>
                <a:pPr algn="ctr"/>
                <a:r>
                  <a:rPr lang="en-US" sz="2400" dirty="0" smtClean="0"/>
                  <a:t>then the sequence is said to converge (to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/>
                  <a:t>).</a:t>
                </a:r>
              </a:p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±∞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smtClean="0"/>
                  <a:t> or does not exist,</a:t>
                </a:r>
              </a:p>
              <a:p>
                <a:pPr algn="ctr"/>
                <a:r>
                  <a:rPr lang="en-US" sz="2400" dirty="0"/>
                  <a:t>w</a:t>
                </a:r>
                <a:r>
                  <a:rPr lang="en-US" sz="2400" dirty="0" smtClean="0"/>
                  <a:t>e say the sequence diverges.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8077200" cy="1804212"/>
              </a:xfrm>
              <a:prstGeom prst="rect">
                <a:avLst/>
              </a:prstGeom>
              <a:blipFill rotWithShape="1">
                <a:blip r:embed="rId2"/>
                <a:stretch>
                  <a:fillRect l="-1132" t="-2703" r="-453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87240" y="152400"/>
                <a:ext cx="1820242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152400"/>
                <a:ext cx="1820242" cy="573106"/>
              </a:xfrm>
              <a:prstGeom prst="rect">
                <a:avLst/>
              </a:prstGeom>
              <a:blipFill rotWithShape="1"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441448"/>
                <a:ext cx="8077200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There are two main types of divergence: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Divergence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or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−∞ </m:t>
                    </m:r>
                  </m:oMath>
                </a14:m>
                <a:r>
                  <a:rPr lang="en-US" sz="2400" dirty="0" smtClean="0"/>
                  <a:t>(ex: 1, 2, 3, 4, 5, …)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Divergence by oscillation  (ex: 1, 2, 1 , 2, 1 , 2, …)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41448"/>
                <a:ext cx="80772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32" t="-408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Documents and Settings\Susan\Local Settings\Temporary Internet Files\Content.IE5\R2ZUOTGO\MC9000566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5138"/>
            <a:ext cx="2553766" cy="20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Susan\Local Settings\Temporary Internet Files\Content.IE5\EPHQLBKI\MC90043471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041612"/>
            <a:ext cx="2653069" cy="26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910" y="6022032"/>
            <a:ext cx="4142330" cy="461665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car converged to the tree.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5715000"/>
                <a:ext cx="3962400" cy="954107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rocket is diverging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200" b="0" i="1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so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says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NASA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15000"/>
                <a:ext cx="39624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92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95601" y="4699337"/>
            <a:ext cx="3124200" cy="101566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 oscillating sequences never settle down to approach a single number.</a:t>
            </a:r>
            <a:endParaRPr lang="en-US" sz="2000" dirty="0"/>
          </a:p>
        </p:txBody>
      </p:sp>
      <p:pic>
        <p:nvPicPr>
          <p:cNvPr id="2057" name="Picture 9" descr="C:\Documents and Settings\Susan\Local Settings\Temporary Internet Files\Content.IE5\LM32BCHG\MC90013970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82" y="1716564"/>
            <a:ext cx="1282903" cy="29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8686800" y="6477000"/>
          <a:ext cx="2921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90440" imgH="139680" progId="Equation.DSMT4">
                  <p:embed/>
                </p:oleObj>
              </mc:Choice>
              <mc:Fallback>
                <p:oleObj name="Equation" r:id="rId3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6477000"/>
                        <a:ext cx="2921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1524000" y="106371"/>
            <a:ext cx="533400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Finding the limit of a sequence</a:t>
            </a:r>
            <a:endParaRPr lang="en-US" sz="28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066800"/>
            <a:ext cx="4173538" cy="825500"/>
            <a:chOff x="422" y="1008"/>
            <a:chExt cx="2629" cy="520"/>
          </a:xfrm>
        </p:grpSpPr>
        <p:sp>
          <p:nvSpPr>
            <p:cNvPr id="16397" name="Text Box 7"/>
            <p:cNvSpPr txBox="1">
              <a:spLocks noChangeArrowheads="1"/>
            </p:cNvSpPr>
            <p:nvPr/>
          </p:nvSpPr>
          <p:spPr bwMode="auto">
            <a:xfrm>
              <a:off x="422" y="1129"/>
              <a:ext cx="26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Does                      converge?</a:t>
              </a:r>
            </a:p>
          </p:txBody>
        </p:sp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1047" y="1008"/>
            <a:ext cx="921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Equation" r:id="rId5" imgW="698400" imgH="393480" progId="Equation.DSMT4">
                    <p:embed/>
                  </p:oleObj>
                </mc:Choice>
                <mc:Fallback>
                  <p:oleObj name="Equation" r:id="rId5" imgW="698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" y="1008"/>
                          <a:ext cx="921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89470"/>
              </p:ext>
            </p:extLst>
          </p:nvPr>
        </p:nvGraphicFramePr>
        <p:xfrm>
          <a:off x="1676400" y="1981200"/>
          <a:ext cx="13033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622080" imgH="393480" progId="Equation.DSMT4">
                  <p:embed/>
                </p:oleObj>
              </mc:Choice>
              <mc:Fallback>
                <p:oleObj name="Equation" r:id="rId7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13033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542019"/>
              </p:ext>
            </p:extLst>
          </p:nvPr>
        </p:nvGraphicFramePr>
        <p:xfrm>
          <a:off x="1600200" y="3124200"/>
          <a:ext cx="17557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9" imgW="838080" imgH="431640" progId="Equation.DSMT4">
                  <p:embed/>
                </p:oleObj>
              </mc:Choice>
              <mc:Fallback>
                <p:oleObj name="Equation" r:id="rId9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175577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767009"/>
              </p:ext>
            </p:extLst>
          </p:nvPr>
        </p:nvGraphicFramePr>
        <p:xfrm>
          <a:off x="1447800" y="4280704"/>
          <a:ext cx="18891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1" imgW="901440" imgH="393480" progId="Equation.DSMT4">
                  <p:embed/>
                </p:oleObj>
              </mc:Choice>
              <mc:Fallback>
                <p:oleObj name="Equation" r:id="rId11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80704"/>
                        <a:ext cx="18891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Freeform 13"/>
          <p:cNvSpPr>
            <a:spLocks/>
          </p:cNvSpPr>
          <p:nvPr/>
        </p:nvSpPr>
        <p:spPr bwMode="auto">
          <a:xfrm>
            <a:off x="2133600" y="4234357"/>
            <a:ext cx="211137" cy="863600"/>
          </a:xfrm>
          <a:custGeom>
            <a:avLst/>
            <a:gdLst>
              <a:gd name="T0" fmla="*/ 133 w 133"/>
              <a:gd name="T1" fmla="*/ 0 h 544"/>
              <a:gd name="T2" fmla="*/ 0 w 133"/>
              <a:gd name="T3" fmla="*/ 544 h 544"/>
              <a:gd name="T4" fmla="*/ 0 60000 65536"/>
              <a:gd name="T5" fmla="*/ 0 60000 65536"/>
              <a:gd name="T6" fmla="*/ 0 w 133"/>
              <a:gd name="T7" fmla="*/ 0 h 544"/>
              <a:gd name="T8" fmla="*/ 133 w 133"/>
              <a:gd name="T9" fmla="*/ 544 h 5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3" h="544">
                <a:moveTo>
                  <a:pt x="133" y="0"/>
                </a:moveTo>
                <a:lnTo>
                  <a:pt x="0" y="544"/>
                </a:lnTo>
              </a:path>
            </a:pathLst>
          </a:custGeom>
          <a:noFill/>
          <a:ln w="317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41064"/>
              </p:ext>
            </p:extLst>
          </p:nvPr>
        </p:nvGraphicFramePr>
        <p:xfrm>
          <a:off x="1668463" y="5546725"/>
          <a:ext cx="9318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3" imgW="444240" imgH="177480" progId="Equation.DSMT4">
                  <p:embed/>
                </p:oleObj>
              </mc:Choice>
              <mc:Fallback>
                <p:oleObj name="Equation" r:id="rId13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5546725"/>
                        <a:ext cx="93186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15114"/>
              </p:ext>
            </p:extLst>
          </p:nvPr>
        </p:nvGraphicFramePr>
        <p:xfrm>
          <a:off x="2697359" y="5546725"/>
          <a:ext cx="5032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5" imgW="241200" imgH="164880" progId="Equation.DSMT4">
                  <p:embed/>
                </p:oleObj>
              </mc:Choice>
              <mc:Fallback>
                <p:oleObj name="Equation" r:id="rId1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359" y="5546725"/>
                        <a:ext cx="5032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038600" y="2133600"/>
            <a:ext cx="4968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The sequence converges and its limit is 2.</a:t>
            </a:r>
          </a:p>
        </p:txBody>
      </p:sp>
    </p:spTree>
    <p:extLst>
      <p:ext uri="{BB962C8B-B14F-4D97-AF65-F5344CB8AC3E}">
        <p14:creationId xmlns:p14="http://schemas.microsoft.com/office/powerpoint/2010/main" val="18503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 animBg="1"/>
      <p:bldP spid="307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5194" y="116574"/>
                <a:ext cx="1689309" cy="838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/10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194" y="116574"/>
                <a:ext cx="1689309" cy="838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4603" y="1447800"/>
                <a:ext cx="2398990" cy="838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/10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=    ?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03" y="1447800"/>
                <a:ext cx="2398990" cy="838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090852" y="1342103"/>
            <a:ext cx="303651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4503" y="1094445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503" y="1094445"/>
                <a:ext cx="4331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2"/>
          </p:cNvCxnSpPr>
          <p:nvPr/>
        </p:nvCxnSpPr>
        <p:spPr>
          <a:xfrm>
            <a:off x="2974098" y="2285915"/>
            <a:ext cx="268579" cy="152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2677" y="22860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7" y="2286000"/>
                <a:ext cx="4331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27635" y="1430592"/>
                <a:ext cx="1917576" cy="8381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.1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/10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35" y="1430592"/>
                <a:ext cx="1917576" cy="8381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27635" y="954689"/>
            <a:ext cx="203976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L’Hopital’s Rule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34000" y="1500647"/>
            <a:ext cx="228600" cy="70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2600" y="127911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279111"/>
                <a:ext cx="4331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181600" y="2286000"/>
            <a:ext cx="152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7800" y="22860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286000"/>
                <a:ext cx="433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48400" y="1688732"/>
            <a:ext cx="1828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L’Hopital again…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42677" y="3009942"/>
                <a:ext cx="2402196" cy="790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01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/10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677" y="3009942"/>
                <a:ext cx="2402196" cy="7908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67400" y="3220705"/>
            <a:ext cx="1981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more time!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88736" y="3962400"/>
                <a:ext cx="2572114" cy="790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.0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/10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36" y="3962400"/>
                <a:ext cx="2572114" cy="7908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49789" y="4186535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789" y="4186535"/>
                <a:ext cx="73821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Documents and Settings\Susan\Local Settings\Temporary Internet Files\Content.IE5\JZ18GPYT\MC90005689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03268"/>
            <a:ext cx="1821485" cy="8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49848" y="5181600"/>
            <a:ext cx="4612952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sequence converges to zero.</a:t>
            </a:r>
            <a:endParaRPr lang="en-US" sz="2400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809999" y="23779"/>
            <a:ext cx="533400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Finding the limit of a sequence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5452" y="1231163"/>
                <a:ext cx="2363596" cy="965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52" y="1231163"/>
                <a:ext cx="2363596" cy="9650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799" y="1502136"/>
                <a:ext cx="4648200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is the indeterminate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1502136"/>
                <a:ext cx="4648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807" y="2406732"/>
                <a:ext cx="2555443" cy="965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𝑙𝑛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7" y="2406732"/>
                <a:ext cx="2555443" cy="9650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02847" y="2462580"/>
                <a:ext cx="3023905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</m:e>
                      </m:func>
                      <m:d>
                        <m: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47" y="2462580"/>
                <a:ext cx="3023905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10200" y="2239296"/>
                <a:ext cx="2656240" cy="13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39296"/>
                <a:ext cx="2656240" cy="13476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8066440" y="2406732"/>
            <a:ext cx="315560" cy="18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97195" y="2199345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195" y="2199345"/>
                <a:ext cx="36580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91400" y="3218742"/>
            <a:ext cx="304800" cy="21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00635" y="332629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635" y="3326294"/>
                <a:ext cx="36580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 descr="C:\Documents and Settings\Susan\Local Settings\Temporary Internet Files\Content.IE5\LM32BCHG\MC90009274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30" y="3810000"/>
            <a:ext cx="2667000" cy="12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1000" y="3352800"/>
                <a:ext cx="2893613" cy="140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2893613" cy="14021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54581" y="3733800"/>
                <a:ext cx="2841419" cy="1106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81" y="3733800"/>
                <a:ext cx="2841419" cy="110600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1908" y="4953000"/>
                <a:ext cx="1892889" cy="1082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8" y="4953000"/>
                <a:ext cx="1892889" cy="10828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1910" y="4953000"/>
                <a:ext cx="2023824" cy="78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10" y="4953000"/>
                <a:ext cx="2023824" cy="78489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52200" y="4953000"/>
                <a:ext cx="1562800" cy="78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00" y="4953000"/>
                <a:ext cx="1562800" cy="78489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38785" y="5177135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785" y="5177135"/>
                <a:ext cx="73821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38400" y="6106262"/>
                <a:ext cx="4795220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sequence converges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106262"/>
                <a:ext cx="4795220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90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602889" y="5113344"/>
            <a:ext cx="2186622" cy="830997"/>
          </a:xfrm>
          <a:prstGeom prst="rect">
            <a:avLst/>
          </a:prstGeom>
          <a:solidFill>
            <a:srgbClr val="8FF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Don’t forget to anti-</a:t>
            </a:r>
            <a:endParaRPr lang="en-US" sz="2400" dirty="0"/>
          </a:p>
        </p:txBody>
      </p:sp>
      <p:pic>
        <p:nvPicPr>
          <p:cNvPr id="5125" name="Picture 5" descr="C:\Documents and Settings\Susan\Local Settings\Temporary Internet Files\Content.IE5\ZF0QFCJI\MC900239547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69" y="5503116"/>
            <a:ext cx="898855" cy="7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524000" y="106371"/>
            <a:ext cx="533400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Finding the limit of a sequence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96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1971"/>
            <a:ext cx="2514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Limit given: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6958" y="19996"/>
                <a:ext cx="2387898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𝑐𝑜𝑠𝑛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58" y="19996"/>
                <a:ext cx="2387898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1447800"/>
                <a:ext cx="2760949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447800"/>
                <a:ext cx="2760949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66958" y="2971800"/>
                <a:ext cx="5216300" cy="1476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2+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58" y="2971800"/>
                <a:ext cx="5216300" cy="14764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2228" y="1258884"/>
                <a:ext cx="3048000" cy="156966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Since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𝑐𝑜𝑠𝑛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≤1,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algn="ctr"/>
                <a:r>
                  <a:rPr lang="en-US" sz="2400" dirty="0" smtClean="0"/>
                  <a:t>The numerator of each term is a constant between 1 &amp; 3.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28" y="1258884"/>
                <a:ext cx="3048000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2400" t="-3113" r="-500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1674" y="4571999"/>
                <a:ext cx="4159793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The limits on each end are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674" y="4571999"/>
                <a:ext cx="415979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27449" y="5257800"/>
            <a:ext cx="63246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Final answer:  this sequence converges to zero</a:t>
            </a:r>
          </a:p>
          <a:p>
            <a:pPr algn="ctr"/>
            <a:r>
              <a:rPr lang="en-US" sz="2400" dirty="0" smtClean="0"/>
              <a:t> by the Squeeze Theorem.</a:t>
            </a:r>
            <a:endParaRPr lang="en-US" sz="2400" dirty="0"/>
          </a:p>
        </p:txBody>
      </p:sp>
      <p:pic>
        <p:nvPicPr>
          <p:cNvPr id="3074" name="Picture 2" descr="C:\Documents and Settings\Susan\Local Settings\Temporary Internet Files\Content.IE5\QPOE2WHG\MP9003857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16932"/>
            <a:ext cx="212271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00328" y="196261"/>
            <a:ext cx="2803583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We will use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Squeeze Theorem!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5592763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Absolute Value Theorem for Sequences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2281" y="1156896"/>
            <a:ext cx="8153400" cy="822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If the absolute values of the terms of a sequence converge to zero, then the sequence converges to zero.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686800" y="62785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43001"/>
              </p:ext>
            </p:extLst>
          </p:nvPr>
        </p:nvGraphicFramePr>
        <p:xfrm>
          <a:off x="1447800" y="2133600"/>
          <a:ext cx="14636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3" imgW="698400" imgH="457200" progId="Equation.DSMT4">
                  <p:embed/>
                </p:oleObj>
              </mc:Choice>
              <mc:Fallback>
                <p:oleObj name="Equation" r:id="rId3" imgW="6984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14636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35015"/>
              </p:ext>
            </p:extLst>
          </p:nvPr>
        </p:nvGraphicFramePr>
        <p:xfrm>
          <a:off x="1524000" y="3276600"/>
          <a:ext cx="13033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622080" imgH="457200" progId="Equation.DSMT4">
                  <p:embed/>
                </p:oleObj>
              </mc:Choice>
              <mc:Fallback>
                <p:oleObj name="Equation" r:id="rId5" imgW="6220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13033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66080"/>
              </p:ext>
            </p:extLst>
          </p:nvPr>
        </p:nvGraphicFramePr>
        <p:xfrm>
          <a:off x="1371600" y="4495800"/>
          <a:ext cx="34575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1650960" imgH="533160" progId="Equation.DSMT4">
                  <p:embed/>
                </p:oleObj>
              </mc:Choice>
              <mc:Fallback>
                <p:oleObj name="Equation" r:id="rId7" imgW="165096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34575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78064"/>
              </p:ext>
            </p:extLst>
          </p:nvPr>
        </p:nvGraphicFramePr>
        <p:xfrm>
          <a:off x="4795838" y="2667000"/>
          <a:ext cx="20748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990360" imgH="457200" progId="Equation.DSMT4">
                  <p:embed/>
                </p:oleObj>
              </mc:Choice>
              <mc:Fallback>
                <p:oleObj name="Equation" r:id="rId9" imgW="9903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2667000"/>
                        <a:ext cx="20748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p. 564 #'s 37-65 odd, 75-85 odd, 113-116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40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325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Trebuchet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51</cp:revision>
  <dcterms:created xsi:type="dcterms:W3CDTF">2011-12-20T13:13:05Z</dcterms:created>
  <dcterms:modified xsi:type="dcterms:W3CDTF">2015-02-11T15:41:09Z</dcterms:modified>
</cp:coreProperties>
</file>