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8" r:id="rId5"/>
    <p:sldId id="269" r:id="rId6"/>
    <p:sldId id="270" r:id="rId7"/>
    <p:sldId id="271" r:id="rId8"/>
    <p:sldId id="272" r:id="rId9"/>
    <p:sldId id="260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8FFF8F"/>
    <a:srgbClr val="FFCCFF"/>
    <a:srgbClr val="201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4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3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59E-1B11-4E11-8969-7AE699FF8BD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t_(mathematics)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en.wikipedia.org/wiki/Mathemat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unction_(mathematics)" TargetMode="External"/><Relationship Id="rId5" Type="http://schemas.openxmlformats.org/officeDocument/2006/relationships/hyperlink" Target="http://en.wikipedia.org/wiki/Discrete_mathematics" TargetMode="External"/><Relationship Id="rId4" Type="http://schemas.openxmlformats.org/officeDocument/2006/relationships/hyperlink" Target="http://en.wikipedia.org/wiki/Element_(mathematics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2"/>
          <a:stretch/>
        </p:blipFill>
        <p:spPr>
          <a:xfrm>
            <a:off x="0" y="0"/>
            <a:ext cx="91645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22712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8.1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65" y="17526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Sequences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your Calculator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0600" y="283986"/>
                <a:ext cx="204517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3986"/>
                <a:ext cx="2045175" cy="7862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81321"/>
            <a:ext cx="3124200" cy="2936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70" y="1715228"/>
            <a:ext cx="4335620" cy="2891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3613421" cy="296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41" y="2743200"/>
            <a:ext cx="4304087" cy="3421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91" y="1311333"/>
            <a:ext cx="3948410" cy="2628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89" y="1311333"/>
            <a:ext cx="3961904" cy="2969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51243" y="158747"/>
                <a:ext cx="423513" cy="7861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243" y="158747"/>
                <a:ext cx="423513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59648" y="4454060"/>
            <a:ext cx="4103352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 mode is way too slow at creating tables…so let’s switch back to function mode!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461664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Verify that as n gets larger, the sequence                                    approaches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851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3809"/>
              </p:ext>
            </p:extLst>
          </p:nvPr>
        </p:nvGraphicFramePr>
        <p:xfrm>
          <a:off x="244474" y="990600"/>
          <a:ext cx="2879726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143000" imgH="685800" progId="Equation.DSMT4">
                  <p:embed/>
                </p:oleObj>
              </mc:Choice>
              <mc:Fallback>
                <p:oleObj name="Equation" r:id="rId3" imgW="1143000" imgH="685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4" y="990600"/>
                        <a:ext cx="2879726" cy="172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0504"/>
              </p:ext>
            </p:extLst>
          </p:nvPr>
        </p:nvGraphicFramePr>
        <p:xfrm>
          <a:off x="1608137" y="2971800"/>
          <a:ext cx="304006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206360" imgH="469800" progId="Equation.DSMT4">
                  <p:embed/>
                </p:oleObj>
              </mc:Choice>
              <mc:Fallback>
                <p:oleObj name="Equation" r:id="rId5" imgW="120636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7" y="2971800"/>
                        <a:ext cx="3040063" cy="118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687288" y="2971800"/>
            <a:ext cx="609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99558" y="3567545"/>
            <a:ext cx="609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181110"/>
              </p:ext>
            </p:extLst>
          </p:nvPr>
        </p:nvGraphicFramePr>
        <p:xfrm>
          <a:off x="1775010" y="4343400"/>
          <a:ext cx="18875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749160" imgH="253800" progId="Equation.DSMT4">
                  <p:embed/>
                </p:oleObj>
              </mc:Choice>
              <mc:Fallback>
                <p:oleObj name="Equation" r:id="rId7" imgW="74916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010" y="4343400"/>
                        <a:ext cx="188753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124200" y="152401"/>
            <a:ext cx="3048000" cy="646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152400"/>
            <a:ext cx="304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22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219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p. 564 #’s 7-35 odd, 67-79 odd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478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</a:rPr>
              <a:t>In </a:t>
            </a:r>
            <a:r>
              <a:rPr lang="en-US" sz="2400" dirty="0" smtClean="0">
                <a:effectLst/>
                <a:hlinkClick r:id="rId2" action="ppaction://hlinkfile" tooltip="Mathematics"/>
              </a:rPr>
              <a:t>mathematics</a:t>
            </a:r>
            <a:r>
              <a:rPr lang="en-US" sz="2400" dirty="0" smtClean="0">
                <a:effectLst/>
              </a:rPr>
              <a:t>, a </a:t>
            </a:r>
            <a:r>
              <a:rPr lang="en-US" sz="2400" b="1" dirty="0" smtClean="0">
                <a:effectLst/>
              </a:rPr>
              <a:t>sequence</a:t>
            </a:r>
            <a:r>
              <a:rPr lang="en-US" sz="2400" dirty="0" smtClean="0">
                <a:effectLst/>
              </a:rPr>
              <a:t> is an ordered list of objects (or events). Like a </a:t>
            </a:r>
            <a:r>
              <a:rPr lang="en-US" sz="2400" dirty="0" smtClean="0">
                <a:effectLst/>
                <a:hlinkClick r:id="rId3" action="ppaction://hlinkfile" tooltip="Set (mathematics)"/>
              </a:rPr>
              <a:t>set</a:t>
            </a:r>
            <a:r>
              <a:rPr lang="en-US" sz="2400" dirty="0" smtClean="0">
                <a:effectLst/>
              </a:rPr>
              <a:t>, it contains </a:t>
            </a:r>
            <a:r>
              <a:rPr lang="en-US" sz="2400" dirty="0" smtClean="0">
                <a:effectLst/>
                <a:hlinkClick r:id="rId4" action="ppaction://hlinkfile" tooltip="Element (mathematics)"/>
              </a:rPr>
              <a:t>members</a:t>
            </a:r>
            <a:r>
              <a:rPr lang="en-US" sz="2400" dirty="0" smtClean="0">
                <a:effectLst/>
              </a:rPr>
              <a:t> (also called </a:t>
            </a:r>
            <a:r>
              <a:rPr lang="en-US" sz="2400" i="1" dirty="0" smtClean="0">
                <a:effectLst/>
              </a:rPr>
              <a:t>elements</a:t>
            </a:r>
            <a:r>
              <a:rPr lang="en-US" sz="2400" dirty="0" smtClean="0">
                <a:effectLst/>
              </a:rPr>
              <a:t> or </a:t>
            </a:r>
            <a:r>
              <a:rPr lang="en-US" sz="2400" i="1" dirty="0" smtClean="0">
                <a:effectLst/>
              </a:rPr>
              <a:t>terms</a:t>
            </a:r>
            <a:r>
              <a:rPr lang="en-US" sz="2400" dirty="0" smtClean="0">
                <a:effectLst/>
              </a:rPr>
              <a:t>). Unlike a set, </a:t>
            </a:r>
            <a:r>
              <a:rPr lang="en-US" sz="2400" u="sng" dirty="0" smtClean="0">
                <a:effectLst/>
              </a:rPr>
              <a:t>order matters</a:t>
            </a:r>
            <a:r>
              <a:rPr lang="en-US" sz="2400" dirty="0" smtClean="0">
                <a:effectLst/>
              </a:rPr>
              <a:t>, and exactly the same elements can appear multiple times at different positions in the sequence. A sequence is a </a:t>
            </a:r>
            <a:r>
              <a:rPr lang="en-US" sz="2400" dirty="0" smtClean="0">
                <a:effectLst/>
                <a:hlinkClick r:id="rId5" action="ppaction://hlinkfile" tooltip="Discrete mathematics"/>
              </a:rPr>
              <a:t>discrete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effectLst/>
                <a:hlinkClick r:id="rId6" action="ppaction://hlinkfile" tooltip="Function (mathematics)"/>
              </a:rPr>
              <a:t>function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"/>
            <a:ext cx="894300" cy="1095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419600"/>
            <a:ext cx="7696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this course we will only be interested in infinite sequences with a rule for generating the terms (range values) </a:t>
            </a:r>
          </a:p>
          <a:p>
            <a:pPr algn="ctr"/>
            <a:r>
              <a:rPr lang="en-US" sz="2400" dirty="0" smtClean="0"/>
              <a:t>and using the set of whole numbers </a:t>
            </a:r>
          </a:p>
          <a:p>
            <a:pPr algn="ctr"/>
            <a:r>
              <a:rPr lang="en-US" sz="2400" dirty="0" smtClean="0"/>
              <a:t>or counting numbers as the domain.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3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69" y="2479739"/>
            <a:ext cx="26003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Don’t let the new notation confuse you…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9800" y="1066800"/>
                <a:ext cx="861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066800"/>
                <a:ext cx="86183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28" r="-14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3726" y="1066800"/>
                <a:ext cx="1205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6" y="1066800"/>
                <a:ext cx="1205458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01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43557" y="1066800"/>
                <a:ext cx="1214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57" y="1066800"/>
                <a:ext cx="1214243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1600" y="1066799"/>
                <a:ext cx="931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66799"/>
                <a:ext cx="93115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34153" y="1774008"/>
                <a:ext cx="1433789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53" y="1774008"/>
                <a:ext cx="1433789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86200" y="1764864"/>
                <a:ext cx="1512915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764864"/>
                <a:ext cx="1512915" cy="7862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06" y="2560249"/>
            <a:ext cx="26860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7176" y="3500747"/>
                <a:ext cx="2167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𝐢𝐬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𝐝𝐢𝐬𝐜𝐫𝐞𝐭𝐞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76" y="3500747"/>
                <a:ext cx="216751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81600" y="2960638"/>
                <a:ext cx="28029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2014BE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2014B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2014BE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>
                          <a:solidFill>
                            <a:srgbClr val="2014BE"/>
                          </a:solidFill>
                          <a:latin typeface="Cambria Math"/>
                        </a:rPr>
                        <m:t>𝐢𝐬</m:t>
                      </m:r>
                      <m:r>
                        <a:rPr lang="en-US" sz="2400" b="1">
                          <a:solidFill>
                            <a:srgbClr val="2014BE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solidFill>
                            <a:srgbClr val="2014BE"/>
                          </a:solidFill>
                          <a:latin typeface="Cambria Math"/>
                        </a:rPr>
                        <m:t>𝐜𝐨𝐧𝐭𝐢𝐧𝐮𝐨𝐮𝐬</m:t>
                      </m:r>
                    </m:oMath>
                  </m:oMathPara>
                </a14:m>
                <a:endParaRPr lang="en-US" sz="2400" b="1" dirty="0">
                  <a:solidFill>
                    <a:srgbClr val="2014BE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960638"/>
                <a:ext cx="2802947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4648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notation: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1639" y="4648200"/>
                <a:ext cx="825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39" y="4648200"/>
                <a:ext cx="82599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81068" y="4555865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smtClean="0"/>
                  <a:t>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068" y="4555865"/>
                <a:ext cx="433132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1267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22426" y="4648197"/>
                <a:ext cx="2496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o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r simply just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26" y="4648197"/>
                <a:ext cx="2496068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659" t="-92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6800" y="5202196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expanded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02196"/>
                <a:ext cx="449580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0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6800" y="6043041"/>
                <a:ext cx="5943600" cy="64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 smtClean="0"/>
                  <a:t>In our example: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=1,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,…,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 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43041"/>
                <a:ext cx="5943600" cy="641779"/>
              </a:xfrm>
              <a:prstGeom prst="rect">
                <a:avLst/>
              </a:prstGeom>
              <a:blipFill rotWithShape="1">
                <a:blip r:embed="rId16"/>
                <a:stretch>
                  <a:fillRect l="-153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7"/>
          <p:cNvSpPr>
            <a:spLocks noChangeShapeType="1"/>
          </p:cNvSpPr>
          <p:nvPr/>
        </p:nvSpPr>
        <p:spPr bwMode="auto">
          <a:xfrm flipH="1" flipV="1">
            <a:off x="5044929" y="5638800"/>
            <a:ext cx="354185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64956" y="5663861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th term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5791200" y="6043040"/>
            <a:ext cx="321552" cy="320889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045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048625" cy="822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 sequence is defined </a:t>
            </a:r>
            <a:r>
              <a:rPr lang="en-US">
                <a:solidFill>
                  <a:srgbClr val="FF3300"/>
                </a:solidFill>
              </a:rPr>
              <a:t>explicitly</a:t>
            </a:r>
            <a:r>
              <a:rPr lang="en-US"/>
              <a:t> if there is a formula that allows you to find individual terms independently.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0" y="1905000"/>
            <a:ext cx="3797300" cy="931863"/>
            <a:chOff x="1440" y="1200"/>
            <a:chExt cx="2392" cy="587"/>
          </a:xfrm>
        </p:grpSpPr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2928" y="1200"/>
            <a:ext cx="904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3" imgW="685502" imgH="444307" progId="Equation.DSMT4">
                    <p:embed/>
                  </p:oleObj>
                </mc:Choice>
                <mc:Fallback>
                  <p:oleObj name="Equation" r:id="rId3" imgW="685502" imgH="444307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200"/>
                          <a:ext cx="904" cy="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Text Box 6"/>
            <p:cNvSpPr txBox="1">
              <a:spLocks noChangeArrowheads="1"/>
            </p:cNvSpPr>
            <p:nvPr/>
          </p:nvSpPr>
          <p:spPr bwMode="auto">
            <a:xfrm>
              <a:off x="1440" y="1392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/>
                <a:t>Example:</a:t>
              </a:r>
            </a:p>
          </p:txBody>
        </p:sp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28800" y="3505200"/>
            <a:ext cx="56388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 find the 100</a:t>
            </a:r>
            <a:r>
              <a:rPr lang="en-US" baseline="30000"/>
              <a:t>th</a:t>
            </a:r>
            <a:r>
              <a:rPr lang="en-US"/>
              <a:t> term, plug 100 in for </a:t>
            </a:r>
            <a:r>
              <a:rPr lang="en-US" sz="2800" i="1">
                <a:latin typeface="Times New Roman" pitchFamily="18" charset="0"/>
              </a:rPr>
              <a:t>n</a:t>
            </a:r>
            <a:r>
              <a:rPr lang="en-US"/>
              <a:t>:</a:t>
            </a: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873375" y="4724400"/>
          <a:ext cx="18605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88614" imgH="444307" progId="Equation.DSMT4">
                  <p:embed/>
                </p:oleObj>
              </mc:Choice>
              <mc:Fallback>
                <p:oleObj name="Equation" r:id="rId5" imgW="888614" imgH="444307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4724400"/>
                        <a:ext cx="18605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4724400" y="4776788"/>
          <a:ext cx="114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545863" imgH="393529" progId="Equation.DSMT4">
                  <p:embed/>
                </p:oleObj>
              </mc:Choice>
              <mc:Fallback>
                <p:oleObj name="Equation" r:id="rId7" imgW="545863" imgH="393529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76788"/>
                        <a:ext cx="1143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9" imgW="190417" imgH="139639" progId="Equation.DSMT4">
                  <p:embed/>
                </p:oleObj>
              </mc:Choice>
              <mc:Fallback>
                <p:oleObj name="Equation" r:id="rId9" imgW="190417" imgH="139639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1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48625" cy="8842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 sequence is defined </a:t>
            </a:r>
            <a:r>
              <a:rPr lang="en-US" dirty="0">
                <a:solidFill>
                  <a:srgbClr val="FF3300"/>
                </a:solidFill>
              </a:rPr>
              <a:t>recursively</a:t>
            </a:r>
            <a:r>
              <a:rPr lang="en-US" dirty="0"/>
              <a:t> if there is a formula that relates </a:t>
            </a:r>
            <a:r>
              <a:rPr lang="en-US" sz="2800" i="1" dirty="0">
                <a:latin typeface="Times New Roman" pitchFamily="18" charset="0"/>
              </a:rPr>
              <a:t>a</a:t>
            </a:r>
            <a:r>
              <a:rPr lang="en-US" sz="2800" i="1" baseline="-25000" dirty="0">
                <a:latin typeface="Times New Roman" pitchFamily="18" charset="0"/>
              </a:rPr>
              <a:t>n</a:t>
            </a:r>
            <a:r>
              <a:rPr lang="en-US" dirty="0"/>
              <a:t> to previous terms.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815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find each term by looking at the term or terms before it: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2209800"/>
            <a:ext cx="6624638" cy="479425"/>
            <a:chOff x="576" y="1392"/>
            <a:chExt cx="4173" cy="302"/>
          </a:xfrm>
        </p:grpSpPr>
        <p:graphicFrame>
          <p:nvGraphicFramePr>
            <p:cNvPr id="3079" name="Object 3"/>
            <p:cNvGraphicFramePr>
              <a:graphicFrameLocks noChangeAspect="1"/>
            </p:cNvGraphicFramePr>
            <p:nvPr/>
          </p:nvGraphicFramePr>
          <p:xfrm>
            <a:off x="2640" y="1392"/>
            <a:ext cx="2109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3" imgW="1600200" imgH="228600" progId="Equation.DSMT4">
                    <p:embed/>
                  </p:oleObj>
                </mc:Choice>
                <mc:Fallback>
                  <p:oleObj name="Equation" r:id="rId3" imgW="1600200" imgH="2286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392"/>
                          <a:ext cx="2109" cy="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4"/>
            <p:cNvSpPr txBox="1">
              <a:spLocks noChangeArrowheads="1"/>
            </p:cNvSpPr>
            <p:nvPr/>
          </p:nvSpPr>
          <p:spPr bwMode="auto">
            <a:xfrm>
              <a:off x="576" y="1392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/>
                <a:t>Example:</a:t>
              </a:r>
            </a:p>
          </p:txBody>
        </p:sp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1680" y="1392"/>
            <a:ext cx="502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5" imgW="381000" imgH="228600" progId="Equation.DSMT4">
                    <p:embed/>
                  </p:oleObj>
                </mc:Choice>
                <mc:Fallback>
                  <p:oleObj name="Equation" r:id="rId5" imgW="38100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392"/>
                          <a:ext cx="502" cy="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905000" y="4168775"/>
          <a:ext cx="796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381000" imgH="228600" progId="Equation.DSMT4">
                  <p:embed/>
                </p:oleObj>
              </mc:Choice>
              <mc:Fallback>
                <p:oleObj name="Equation" r:id="rId7" imgW="381000" imgH="2286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68775"/>
                        <a:ext cx="7969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851025" y="4930775"/>
          <a:ext cx="1806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863225" imgH="228501" progId="Equation.DSMT4">
                  <p:embed/>
                </p:oleObj>
              </mc:Choice>
              <mc:Fallback>
                <p:oleObj name="Equation" r:id="rId9" imgW="863225" imgH="228501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930775"/>
                        <a:ext cx="18065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824038" y="5715000"/>
          <a:ext cx="18335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1" imgW="876300" imgH="228600" progId="Equation.DSMT4">
                  <p:embed/>
                </p:oleObj>
              </mc:Choice>
              <mc:Fallback>
                <p:oleObj name="Equation" r:id="rId11" imgW="876300" imgH="228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715000"/>
                        <a:ext cx="183356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805363" y="4191000"/>
          <a:ext cx="1966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3" imgW="939800" imgH="228600" progId="Equation.DSMT4">
                  <p:embed/>
                </p:oleObj>
              </mc:Choice>
              <mc:Fallback>
                <p:oleObj name="Equation" r:id="rId13" imgW="939800" imgH="2286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4191000"/>
                        <a:ext cx="19669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267200" y="5105400"/>
            <a:ext cx="4343400" cy="1187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You have to keep going this way until you get the term you need.</a:t>
            </a: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5" imgW="190417" imgH="139639" progId="Equation.DSMT4">
                  <p:embed/>
                </p:oleObj>
              </mc:Choice>
              <mc:Fallback>
                <p:oleObj name="Equation" r:id="rId15" imgW="190417" imgH="139639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0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48625" cy="822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An </a:t>
            </a:r>
            <a:r>
              <a:rPr lang="en-US">
                <a:solidFill>
                  <a:srgbClr val="FF3300"/>
                </a:solidFill>
              </a:rPr>
              <a:t>arithmetic sequence</a:t>
            </a:r>
            <a:r>
              <a:rPr lang="en-US"/>
              <a:t> has a </a:t>
            </a:r>
            <a:r>
              <a:rPr lang="en-US">
                <a:solidFill>
                  <a:srgbClr val="FF3300"/>
                </a:solidFill>
              </a:rPr>
              <a:t>common difference</a:t>
            </a:r>
            <a:r>
              <a:rPr lang="en-US"/>
              <a:t> between terms.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733800" cy="822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Arithmetic sequences can be defined recursively: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578475" y="1752600"/>
          <a:ext cx="7445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355138" imgH="177569" progId="Equation.DSMT4">
                  <p:embed/>
                </p:oleObj>
              </mc:Choice>
              <mc:Fallback>
                <p:oleObj name="Equation" r:id="rId3" imgW="355138" imgH="17756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752600"/>
                        <a:ext cx="7445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Example: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368550" y="1782763"/>
          <a:ext cx="23669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5" imgW="1129810" imgH="203112" progId="Equation.DSMT4">
                  <p:embed/>
                </p:oleObj>
              </mc:Choice>
              <mc:Fallback>
                <p:oleObj name="Equation" r:id="rId5" imgW="1129810" imgH="203112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1782763"/>
                        <a:ext cx="23669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57800" y="3733800"/>
            <a:ext cx="1981200" cy="685800"/>
            <a:chOff x="2928" y="2064"/>
            <a:chExt cx="1248" cy="432"/>
          </a:xfrm>
        </p:grpSpPr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928" y="2064"/>
              <a:ext cx="1248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6" name="Object 8"/>
            <p:cNvGraphicFramePr>
              <a:graphicFrameLocks noChangeAspect="1"/>
            </p:cNvGraphicFramePr>
            <p:nvPr/>
          </p:nvGraphicFramePr>
          <p:xfrm>
            <a:off x="3024" y="2112"/>
            <a:ext cx="1037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7" imgW="787400" imgH="228600" progId="Equation.DSMT4">
                    <p:embed/>
                  </p:oleObj>
                </mc:Choice>
                <mc:Fallback>
                  <p:oleObj name="Equation" r:id="rId7" imgW="787400" imgH="2286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112"/>
                          <a:ext cx="1037" cy="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9" imgW="190417" imgH="139639" progId="Equation.DSMT4">
                  <p:embed/>
                </p:oleObj>
              </mc:Choice>
              <mc:Fallback>
                <p:oleObj name="Equation" r:id="rId9" imgW="190417" imgH="139639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4800600" y="2438400"/>
          <a:ext cx="17811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11" imgW="850531" imgH="177723" progId="Equation.DSMT4">
                  <p:embed/>
                </p:oleObj>
              </mc:Choice>
              <mc:Fallback>
                <p:oleObj name="Equation" r:id="rId11" imgW="850531" imgH="177723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78117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990600" y="2438400"/>
          <a:ext cx="33766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3" imgW="1612900" imgH="203200" progId="Equation.DSMT4">
                  <p:embed/>
                </p:oleObj>
              </mc:Choice>
              <mc:Fallback>
                <p:oleObj name="Equation" r:id="rId13" imgW="1612900" imgH="2032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337661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6705600" y="2222500"/>
          <a:ext cx="85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5" imgW="406048" imgH="393359" progId="Equation.DSMT4">
                  <p:embed/>
                </p:oleObj>
              </mc:Choice>
              <mc:Fallback>
                <p:oleObj name="Equation" r:id="rId15" imgW="406048" imgH="393359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222500"/>
                        <a:ext cx="850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7696200" y="2446338"/>
          <a:ext cx="7715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7" imgW="368140" imgH="177723" progId="Equation.DSMT4">
                  <p:embed/>
                </p:oleObj>
              </mc:Choice>
              <mc:Fallback>
                <p:oleObj name="Equation" r:id="rId17" imgW="368140" imgH="17772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446338"/>
                        <a:ext cx="7715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209800" y="5334000"/>
            <a:ext cx="1905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 explicitly: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57800" y="5181600"/>
            <a:ext cx="2514600" cy="685800"/>
            <a:chOff x="2736" y="2736"/>
            <a:chExt cx="1584" cy="432"/>
          </a:xfrm>
        </p:grpSpPr>
        <p:sp>
          <p:nvSpPr>
            <p:cNvPr id="4113" name="Rectangle 20"/>
            <p:cNvSpPr>
              <a:spLocks noChangeArrowheads="1"/>
            </p:cNvSpPr>
            <p:nvPr/>
          </p:nvSpPr>
          <p:spPr bwMode="auto">
            <a:xfrm>
              <a:off x="2736" y="2736"/>
              <a:ext cx="1584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5" name="Object 21"/>
            <p:cNvGraphicFramePr>
              <a:graphicFrameLocks noChangeAspect="1"/>
            </p:cNvGraphicFramePr>
            <p:nvPr/>
          </p:nvGraphicFramePr>
          <p:xfrm>
            <a:off x="2832" y="2767"/>
            <a:ext cx="142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name="Equation" r:id="rId19" imgW="1079032" imgH="253890" progId="Equation.DSMT4">
                    <p:embed/>
                  </p:oleObj>
                </mc:Choice>
                <mc:Fallback>
                  <p:oleObj name="Equation" r:id="rId19" imgW="1079032" imgH="25389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767"/>
                          <a:ext cx="1422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570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6" grpId="0"/>
      <p:bldP spid="25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48625" cy="822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An </a:t>
            </a:r>
            <a:r>
              <a:rPr lang="en-US">
                <a:solidFill>
                  <a:srgbClr val="FF3300"/>
                </a:solidFill>
              </a:rPr>
              <a:t>geometric sequence</a:t>
            </a:r>
            <a:r>
              <a:rPr lang="en-US"/>
              <a:t> has a </a:t>
            </a:r>
            <a:r>
              <a:rPr lang="en-US">
                <a:solidFill>
                  <a:srgbClr val="FF3300"/>
                </a:solidFill>
              </a:rPr>
              <a:t>common ratio</a:t>
            </a:r>
            <a:r>
              <a:rPr lang="en-US"/>
              <a:t> between terms.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733800" cy="822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Geometric sequences can be defined recursively: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500688" y="1765300"/>
          <a:ext cx="903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431613" imgH="165028" progId="Equation.DSMT4">
                  <p:embed/>
                </p:oleObj>
              </mc:Choice>
              <mc:Fallback>
                <p:oleObj name="Equation" r:id="rId3" imgW="431613" imgH="165028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765300"/>
                        <a:ext cx="9032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Example:</a:t>
            </a: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262188" y="1782763"/>
          <a:ext cx="25796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1231366" imgH="203112" progId="Equation.DSMT4">
                  <p:embed/>
                </p:oleObj>
              </mc:Choice>
              <mc:Fallback>
                <p:oleObj name="Equation" r:id="rId5" imgW="1231366" imgH="203112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1782763"/>
                        <a:ext cx="257968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57800" y="3733800"/>
            <a:ext cx="1981200" cy="685800"/>
            <a:chOff x="2928" y="2064"/>
            <a:chExt cx="1248" cy="432"/>
          </a:xfrm>
        </p:grpSpPr>
        <p:sp>
          <p:nvSpPr>
            <p:cNvPr id="5137" name="Rectangle 8"/>
            <p:cNvSpPr>
              <a:spLocks noChangeArrowheads="1"/>
            </p:cNvSpPr>
            <p:nvPr/>
          </p:nvSpPr>
          <p:spPr bwMode="auto">
            <a:xfrm>
              <a:off x="2928" y="2064"/>
              <a:ext cx="1248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9" name="Object 9"/>
            <p:cNvGraphicFramePr>
              <a:graphicFrameLocks noChangeAspect="1"/>
            </p:cNvGraphicFramePr>
            <p:nvPr/>
          </p:nvGraphicFramePr>
          <p:xfrm>
            <a:off x="3073" y="2113"/>
            <a:ext cx="93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7" imgW="711200" imgH="228600" progId="Equation.DSMT4">
                    <p:embed/>
                  </p:oleObj>
                </mc:Choice>
                <mc:Fallback>
                  <p:oleObj name="Equation" r:id="rId7" imgW="711200" imgH="22860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3" y="2113"/>
                          <a:ext cx="938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9" imgW="190417" imgH="139639" progId="Equation.DSMT4">
                  <p:embed/>
                </p:oleObj>
              </mc:Choice>
              <mc:Fallback>
                <p:oleObj name="Equation" r:id="rId9" imgW="190417" imgH="139639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5486400" y="2185988"/>
          <a:ext cx="1143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11" imgW="545863" imgH="418918" progId="Equation.DSMT4">
                  <p:embed/>
                </p:oleObj>
              </mc:Choice>
              <mc:Fallback>
                <p:oleObj name="Equation" r:id="rId11" imgW="545863" imgH="418918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185988"/>
                        <a:ext cx="11430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2222500" y="2411413"/>
          <a:ext cx="25781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3" imgW="1231366" imgH="228501" progId="Equation.DSMT4">
                  <p:embed/>
                </p:oleObj>
              </mc:Choice>
              <mc:Fallback>
                <p:oleObj name="Equation" r:id="rId13" imgW="1231366" imgH="228501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2411413"/>
                        <a:ext cx="25781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811963" y="2447925"/>
          <a:ext cx="6381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5" imgW="304404" imgH="177569" progId="Equation.DSMT4">
                  <p:embed/>
                </p:oleObj>
              </mc:Choice>
              <mc:Fallback>
                <p:oleObj name="Equation" r:id="rId15" imgW="304404" imgH="177569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3" y="2447925"/>
                        <a:ext cx="63817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209800" y="5334000"/>
            <a:ext cx="1905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 explicitly: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62600" y="5181600"/>
            <a:ext cx="1981200" cy="685800"/>
            <a:chOff x="3504" y="3264"/>
            <a:chExt cx="1248" cy="432"/>
          </a:xfrm>
        </p:grpSpPr>
        <p:sp>
          <p:nvSpPr>
            <p:cNvPr id="5136" name="Rectangle 17"/>
            <p:cNvSpPr>
              <a:spLocks noChangeArrowheads="1"/>
            </p:cNvSpPr>
            <p:nvPr/>
          </p:nvSpPr>
          <p:spPr bwMode="auto">
            <a:xfrm>
              <a:off x="3504" y="3264"/>
              <a:ext cx="1248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8" name="Object 18"/>
            <p:cNvGraphicFramePr>
              <a:graphicFrameLocks noChangeAspect="1"/>
            </p:cNvGraphicFramePr>
            <p:nvPr/>
          </p:nvGraphicFramePr>
          <p:xfrm>
            <a:off x="3633" y="3303"/>
            <a:ext cx="970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17" imgW="736600" imgH="241300" progId="Equation.DSMT4">
                    <p:embed/>
                  </p:oleObj>
                </mc:Choice>
                <mc:Fallback>
                  <p:oleObj name="Equation" r:id="rId17" imgW="736600" imgH="24130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" y="3303"/>
                          <a:ext cx="970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27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  <p:bldP spid="26629" grpId="0"/>
      <p:bldP spid="2663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Example:</a:t>
            </a:r>
          </a:p>
        </p:txBody>
      </p:sp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2346325" y="420688"/>
            <a:ext cx="6264275" cy="1187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If the second term of a geometric sequence is 6 and the fifth term is -48, find an explicit rule for the nth term.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676400" y="1981200"/>
          <a:ext cx="1701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812447" imgH="457002" progId="Equation.DSMT4">
                  <p:embed/>
                </p:oleObj>
              </mc:Choice>
              <mc:Fallback>
                <p:oleObj name="Equation" r:id="rId3" imgW="812447" imgH="457002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1701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Freeform 8"/>
          <p:cNvSpPr>
            <a:spLocks/>
          </p:cNvSpPr>
          <p:nvPr/>
        </p:nvSpPr>
        <p:spPr bwMode="auto">
          <a:xfrm>
            <a:off x="1800225" y="2017713"/>
            <a:ext cx="180975" cy="954087"/>
          </a:xfrm>
          <a:custGeom>
            <a:avLst/>
            <a:gdLst>
              <a:gd name="T0" fmla="*/ 0 w 114"/>
              <a:gd name="T1" fmla="*/ 0 h 601"/>
              <a:gd name="T2" fmla="*/ 114 w 114"/>
              <a:gd name="T3" fmla="*/ 601 h 601"/>
              <a:gd name="T4" fmla="*/ 0 60000 65536"/>
              <a:gd name="T5" fmla="*/ 0 60000 65536"/>
              <a:gd name="T6" fmla="*/ 0 w 114"/>
              <a:gd name="T7" fmla="*/ 0 h 601"/>
              <a:gd name="T8" fmla="*/ 114 w 114"/>
              <a:gd name="T9" fmla="*/ 601 h 6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" h="601">
                <a:moveTo>
                  <a:pt x="0" y="0"/>
                </a:moveTo>
                <a:lnTo>
                  <a:pt x="114" y="601"/>
                </a:lnTo>
              </a:path>
            </a:pathLst>
          </a:cu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2020888" y="3270250"/>
          <a:ext cx="10112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482391" imgH="203112" progId="Equation.DSMT4">
                  <p:embed/>
                </p:oleObj>
              </mc:Choice>
              <mc:Fallback>
                <p:oleObj name="Equation" r:id="rId5" imgW="482391" imgH="203112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3270250"/>
                        <a:ext cx="10112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033588" y="4110038"/>
          <a:ext cx="904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7" imgW="431613" imgH="165028" progId="Equation.DSMT4">
                  <p:embed/>
                </p:oleObj>
              </mc:Choice>
              <mc:Fallback>
                <p:oleObj name="Equation" r:id="rId7" imgW="431613" imgH="165028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110038"/>
                        <a:ext cx="9048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862513" y="1978025"/>
          <a:ext cx="15430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9" imgW="736600" imgH="241300" progId="Equation.DSMT4">
                  <p:embed/>
                </p:oleObj>
              </mc:Choice>
              <mc:Fallback>
                <p:oleObj name="Equation" r:id="rId9" imgW="736600" imgH="2413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978025"/>
                        <a:ext cx="154305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4864100" y="2882900"/>
          <a:ext cx="1570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1" imgW="748975" imgH="253890" progId="Equation.DSMT4">
                  <p:embed/>
                </p:oleObj>
              </mc:Choice>
              <mc:Fallback>
                <p:oleObj name="Equation" r:id="rId11" imgW="748975" imgH="25389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2882900"/>
                        <a:ext cx="15700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800600" y="3810000"/>
          <a:ext cx="958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3" imgW="457200" imgH="228600" progId="Equation.DSMT4">
                  <p:embed/>
                </p:oleObj>
              </mc:Choice>
              <mc:Fallback>
                <p:oleObj name="Equation" r:id="rId13" imgW="457200" imgH="2286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9588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4308475" y="4748213"/>
          <a:ext cx="19446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15" imgW="927100" imgH="279400" progId="Equation.DSMT4">
                  <p:embed/>
                </p:oleObj>
              </mc:Choice>
              <mc:Fallback>
                <p:oleObj name="Equation" r:id="rId15" imgW="927100" imgH="2794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4748213"/>
                        <a:ext cx="1944688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114800" y="4648200"/>
            <a:ext cx="2362200" cy="762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7" imgW="190417" imgH="139639" progId="Equation.DSMT4">
                  <p:embed/>
                </p:oleObj>
              </mc:Choice>
              <mc:Fallback>
                <p:oleObj name="Equation" r:id="rId17" imgW="190417" imgH="139639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1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00"/>
                <a:ext cx="83820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Find the formula for the given sequence:   1,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 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382000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116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1664" y="958332"/>
            <a:ext cx="3200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line up the most reasonable domain #’s.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1429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1   2     3  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3560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numerators are all 1’s.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3560064" cy="830997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denominators are </a:t>
            </a:r>
          </a:p>
          <a:p>
            <a:pPr algn="ctr"/>
            <a:r>
              <a:rPr lang="en-US" sz="2400" dirty="0" smtClean="0"/>
              <a:t>all powers of “2”.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810000"/>
                <a:ext cx="3560064" cy="86260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We need the “universal alternator”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3560064" cy="862608"/>
              </a:xfrm>
              <a:prstGeom prst="rect">
                <a:avLst/>
              </a:prstGeom>
              <a:blipFill rotWithShape="1">
                <a:blip r:embed="rId3"/>
                <a:stretch>
                  <a:fillRect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1799" y="1896330"/>
                <a:ext cx="42351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99" y="1896330"/>
                <a:ext cx="42351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0" y="2766796"/>
                <a:ext cx="58599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66796"/>
                <a:ext cx="585994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86757" y="3916503"/>
                <a:ext cx="3323667" cy="64960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Final answer: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57" y="3916503"/>
                <a:ext cx="3323667" cy="649601"/>
              </a:xfrm>
              <a:prstGeom prst="rect">
                <a:avLst/>
              </a:prstGeom>
              <a:blipFill rotWithShape="1">
                <a:blip r:embed="rId6"/>
                <a:stretch>
                  <a:fillRect l="-2752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0" y="5105400"/>
            <a:ext cx="356006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started with n=1…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3855" y="4935737"/>
                <a:ext cx="2099229" cy="83029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55" y="4935737"/>
                <a:ext cx="2099229" cy="8302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4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562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28</cp:revision>
  <dcterms:created xsi:type="dcterms:W3CDTF">2011-12-20T13:13:05Z</dcterms:created>
  <dcterms:modified xsi:type="dcterms:W3CDTF">2014-02-05T23:33:10Z</dcterms:modified>
</cp:coreProperties>
</file>