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9" r:id="rId7"/>
    <p:sldId id="268" r:id="rId8"/>
    <p:sldId id="261" r:id="rId9"/>
    <p:sldId id="262" r:id="rId10"/>
    <p:sldId id="263" r:id="rId11"/>
    <p:sldId id="258" r:id="rId12"/>
    <p:sldId id="259" r:id="rId13"/>
    <p:sldId id="260" r:id="rId14"/>
    <p:sldId id="270" r:id="rId15"/>
    <p:sldId id="26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CCECFF"/>
    <a:srgbClr val="221100"/>
    <a:srgbClr val="321900"/>
    <a:srgbClr val="542A00"/>
    <a:srgbClr val="CC99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74" autoAdjust="0"/>
    <p:restoredTop sz="90929"/>
  </p:normalViewPr>
  <p:slideViewPr>
    <p:cSldViewPr>
      <p:cViewPr varScale="1">
        <p:scale>
          <a:sx n="55" d="100"/>
          <a:sy n="55" d="100"/>
        </p:scale>
        <p:origin x="176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0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Relationship Id="rId9" Type="http://schemas.openxmlformats.org/officeDocument/2006/relationships/image" Target="../media/image2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12" Type="http://schemas.openxmlformats.org/officeDocument/2006/relationships/image" Target="../media/image2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11" Type="http://schemas.openxmlformats.org/officeDocument/2006/relationships/image" Target="../media/image46.wmf"/><Relationship Id="rId5" Type="http://schemas.openxmlformats.org/officeDocument/2006/relationships/image" Target="../media/image58.wmf"/><Relationship Id="rId10" Type="http://schemas.openxmlformats.org/officeDocument/2006/relationships/image" Target="../media/image63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11" Type="http://schemas.openxmlformats.org/officeDocument/2006/relationships/image" Target="../media/image74.wmf"/><Relationship Id="rId5" Type="http://schemas.openxmlformats.org/officeDocument/2006/relationships/image" Target="../media/image68.wmf"/><Relationship Id="rId10" Type="http://schemas.openxmlformats.org/officeDocument/2006/relationships/image" Target="../media/image73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2.wmf"/><Relationship Id="rId2" Type="http://schemas.openxmlformats.org/officeDocument/2006/relationships/image" Target="../media/image32.wmf"/><Relationship Id="rId1" Type="http://schemas.openxmlformats.org/officeDocument/2006/relationships/image" Target="../media/image26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2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7" Type="http://schemas.openxmlformats.org/officeDocument/2006/relationships/image" Target="../media/image2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DFD81-9414-40B3-8ECD-B201A3FB9A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41BC6-C0C0-436A-806D-99ABECA85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79F5E-1DB3-4374-94F9-E3FC864170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DF1F0-6D9C-42A2-B08F-1ADA8DCD61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029F5-4F83-465D-92FA-3BFE2082E7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78CF2-D1C7-4FFA-83E8-151192EB8D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187C5-BE5D-4FD2-900B-D0E146C37A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76B65-5772-4728-BBCA-0E3C5F41DB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E88E6-B2CB-4F25-BF96-7CA88DBC91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31181-F920-4109-97B4-954982CB3B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7C12E-818B-4D23-A6DF-136977C256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6CA5981B-FC37-4CE3-B2CD-6593199E1DF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1.bin"/><Relationship Id="rId10" Type="http://schemas.openxmlformats.org/officeDocument/2006/relationships/image" Target="../media/image46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4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oleObject" Target="../embeddings/oleObject52.bin"/><Relationship Id="rId7" Type="http://schemas.openxmlformats.org/officeDocument/2006/relationships/image" Target="../media/image5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51.wmf"/><Relationship Id="rId4" Type="http://schemas.openxmlformats.org/officeDocument/2006/relationships/image" Target="../media/image49.wmf"/><Relationship Id="rId9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58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7.wmf"/><Relationship Id="rId20" Type="http://schemas.openxmlformats.org/officeDocument/2006/relationships/image" Target="../media/image2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10" Type="http://schemas.openxmlformats.org/officeDocument/2006/relationships/image" Target="../media/image54.wmf"/><Relationship Id="rId19" Type="http://schemas.openxmlformats.org/officeDocument/2006/relationships/oleObject" Target="../embeddings/oleObject63.bin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5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69.bin"/><Relationship Id="rId18" Type="http://schemas.openxmlformats.org/officeDocument/2006/relationships/image" Target="../media/image61.wmf"/><Relationship Id="rId26" Type="http://schemas.openxmlformats.org/officeDocument/2006/relationships/oleObject" Target="../embeddings/oleObject76.bin"/><Relationship Id="rId3" Type="http://schemas.openxmlformats.org/officeDocument/2006/relationships/oleObject" Target="../embeddings/oleObject64.bin"/><Relationship Id="rId21" Type="http://schemas.openxmlformats.org/officeDocument/2006/relationships/oleObject" Target="../embeddings/oleObject73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71.bin"/><Relationship Id="rId25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0.wmf"/><Relationship Id="rId20" Type="http://schemas.openxmlformats.org/officeDocument/2006/relationships/image" Target="../media/image62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68.bin"/><Relationship Id="rId24" Type="http://schemas.openxmlformats.org/officeDocument/2006/relationships/image" Target="../media/image46.wmf"/><Relationship Id="rId5" Type="http://schemas.openxmlformats.org/officeDocument/2006/relationships/oleObject" Target="../embeddings/oleObject65.bin"/><Relationship Id="rId15" Type="http://schemas.openxmlformats.org/officeDocument/2006/relationships/oleObject" Target="../embeddings/oleObject70.bin"/><Relationship Id="rId23" Type="http://schemas.openxmlformats.org/officeDocument/2006/relationships/oleObject" Target="../embeddings/oleObject74.bin"/><Relationship Id="rId10" Type="http://schemas.openxmlformats.org/officeDocument/2006/relationships/image" Target="../media/image57.wmf"/><Relationship Id="rId19" Type="http://schemas.openxmlformats.org/officeDocument/2006/relationships/oleObject" Target="../embeddings/oleObject72.bin"/><Relationship Id="rId4" Type="http://schemas.openxmlformats.org/officeDocument/2006/relationships/image" Target="../media/image54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59.wmf"/><Relationship Id="rId22" Type="http://schemas.openxmlformats.org/officeDocument/2006/relationships/image" Target="../media/image63.wmf"/><Relationship Id="rId27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82.bin"/><Relationship Id="rId18" Type="http://schemas.openxmlformats.org/officeDocument/2006/relationships/image" Target="../media/image71.wmf"/><Relationship Id="rId3" Type="http://schemas.openxmlformats.org/officeDocument/2006/relationships/oleObject" Target="../embeddings/oleObject77.bin"/><Relationship Id="rId21" Type="http://schemas.openxmlformats.org/officeDocument/2006/relationships/oleObject" Target="../embeddings/oleObject86.bin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8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0.wmf"/><Relationship Id="rId20" Type="http://schemas.openxmlformats.org/officeDocument/2006/relationships/image" Target="../media/image72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81.bin"/><Relationship Id="rId24" Type="http://schemas.openxmlformats.org/officeDocument/2006/relationships/image" Target="../media/image74.wmf"/><Relationship Id="rId5" Type="http://schemas.openxmlformats.org/officeDocument/2006/relationships/oleObject" Target="../embeddings/oleObject78.bin"/><Relationship Id="rId15" Type="http://schemas.openxmlformats.org/officeDocument/2006/relationships/oleObject" Target="../embeddings/oleObject83.bin"/><Relationship Id="rId23" Type="http://schemas.openxmlformats.org/officeDocument/2006/relationships/oleObject" Target="../embeddings/oleObject87.bin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85.bin"/><Relationship Id="rId4" Type="http://schemas.openxmlformats.org/officeDocument/2006/relationships/image" Target="../media/image64.wmf"/><Relationship Id="rId9" Type="http://schemas.openxmlformats.org/officeDocument/2006/relationships/oleObject" Target="../embeddings/oleObject80.bin"/><Relationship Id="rId14" Type="http://schemas.openxmlformats.org/officeDocument/2006/relationships/image" Target="../media/image69.wmf"/><Relationship Id="rId22" Type="http://schemas.openxmlformats.org/officeDocument/2006/relationships/image" Target="../media/image7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13.w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5.wmf"/><Relationship Id="rId3" Type="http://schemas.openxmlformats.org/officeDocument/2006/relationships/image" Target="../media/image27.wmf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7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4.wmf"/><Relationship Id="rId5" Type="http://schemas.openxmlformats.org/officeDocument/2006/relationships/image" Target="../media/image26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3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2.bin"/><Relationship Id="rId18" Type="http://schemas.openxmlformats.org/officeDocument/2006/relationships/image" Target="../media/image2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2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44.wmf"/><Relationship Id="rId4" Type="http://schemas.openxmlformats.org/officeDocument/2006/relationships/image" Target="../media/image37.wmf"/><Relationship Id="rId9" Type="http://schemas.openxmlformats.org/officeDocument/2006/relationships/image" Target="../media/image43.wmf"/><Relationship Id="rId14" Type="http://schemas.openxmlformats.org/officeDocument/2006/relationships/image" Target="../media/image4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13000" t="13000" r="13000" b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810000" y="0"/>
            <a:ext cx="10502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dirty="0" smtClean="0">
                <a:solidFill>
                  <a:srgbClr val="CC9900"/>
                </a:solidFill>
                <a:latin typeface="Times New Roman" pitchFamily="18" charset="0"/>
              </a:rPr>
              <a:t>7.8</a:t>
            </a:r>
            <a:endParaRPr lang="en-US" sz="5400" dirty="0">
              <a:solidFill>
                <a:srgbClr val="CC9900"/>
              </a:solidFill>
              <a:latin typeface="Times New Roman" pitchFamily="18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590800" y="990600"/>
            <a:ext cx="35052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600" dirty="0">
                <a:solidFill>
                  <a:srgbClr val="CC9900"/>
                </a:solidFill>
                <a:latin typeface="Times New Roman" pitchFamily="18" charset="0"/>
              </a:rPr>
              <a:t>Improper Integrals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5" name="Group 15"/>
          <p:cNvGrpSpPr>
            <a:grpSpLocks/>
          </p:cNvGrpSpPr>
          <p:nvPr/>
        </p:nvGrpSpPr>
        <p:grpSpPr bwMode="auto">
          <a:xfrm>
            <a:off x="381000" y="381000"/>
            <a:ext cx="5557838" cy="2344738"/>
            <a:chOff x="240" y="240"/>
            <a:chExt cx="3501" cy="1477"/>
          </a:xfrm>
        </p:grpSpPr>
        <p:graphicFrame>
          <p:nvGraphicFramePr>
            <p:cNvPr id="10251" name="Object 11"/>
            <p:cNvGraphicFramePr>
              <a:graphicFrameLocks noChangeAspect="1"/>
            </p:cNvGraphicFramePr>
            <p:nvPr/>
          </p:nvGraphicFramePr>
          <p:xfrm>
            <a:off x="240" y="240"/>
            <a:ext cx="3501" cy="5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5" name="Equation" r:id="rId3" imgW="2336800" imgH="381000" progId="Equation.DSMT4">
                    <p:embed/>
                  </p:oleObj>
                </mc:Choice>
                <mc:Fallback>
                  <p:oleObj name="Equation" r:id="rId3" imgW="2336800" imgH="381000" progId="Equation.DSMT4">
                    <p:embed/>
                    <p:pic>
                      <p:nvPicPr>
                        <p:cNvPr id="0" name="Picture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240"/>
                          <a:ext cx="3501" cy="5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2" name="Object 12"/>
            <p:cNvGraphicFramePr>
              <a:graphicFrameLocks noChangeAspect="1"/>
            </p:cNvGraphicFramePr>
            <p:nvPr/>
          </p:nvGraphicFramePr>
          <p:xfrm>
            <a:off x="528" y="995"/>
            <a:ext cx="2816" cy="7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6" name="Equation" r:id="rId5" imgW="1879600" imgH="482600" progId="Equation.DSMT4">
                    <p:embed/>
                  </p:oleObj>
                </mc:Choice>
                <mc:Fallback>
                  <p:oleObj name="Equation" r:id="rId5" imgW="1879600" imgH="482600" progId="Equation.DSMT4">
                    <p:embed/>
                    <p:pic>
                      <p:nvPicPr>
                        <p:cNvPr id="0" name="Picture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995"/>
                          <a:ext cx="2816" cy="7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56" name="Object 16"/>
          <p:cNvGraphicFramePr>
            <a:graphicFrameLocks noChangeAspect="1"/>
          </p:cNvGraphicFramePr>
          <p:nvPr/>
        </p:nvGraphicFramePr>
        <p:xfrm>
          <a:off x="733425" y="3505200"/>
          <a:ext cx="7038975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7" name="Equation" r:id="rId7" imgW="2959100" imgH="482600" progId="Equation.DSMT4">
                  <p:embed/>
                </p:oleObj>
              </mc:Choice>
              <mc:Fallback>
                <p:oleObj name="Equation" r:id="rId7" imgW="2959100" imgH="48260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3505200"/>
                        <a:ext cx="7038975" cy="1146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59" name="Group 19"/>
          <p:cNvGrpSpPr>
            <a:grpSpLocks/>
          </p:cNvGrpSpPr>
          <p:nvPr/>
        </p:nvGrpSpPr>
        <p:grpSpPr bwMode="auto">
          <a:xfrm>
            <a:off x="1676400" y="3352800"/>
            <a:ext cx="1470025" cy="1143000"/>
            <a:chOff x="1056" y="2592"/>
            <a:chExt cx="926" cy="720"/>
          </a:xfrm>
        </p:grpSpPr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 flipV="1">
              <a:off x="1056" y="2784"/>
              <a:ext cx="720" cy="528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58" name="Object 18"/>
            <p:cNvGraphicFramePr>
              <a:graphicFrameLocks noChangeAspect="1"/>
            </p:cNvGraphicFramePr>
            <p:nvPr/>
          </p:nvGraphicFramePr>
          <p:xfrm>
            <a:off x="1776" y="2592"/>
            <a:ext cx="206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8" name="Equation" r:id="rId9" imgW="126725" imgH="177415" progId="Equation.DSMT4">
                    <p:embed/>
                  </p:oleObj>
                </mc:Choice>
                <mc:Fallback>
                  <p:oleObj name="Equation" r:id="rId9" imgW="126725" imgH="177415" progId="Equation.DSMT4">
                    <p:embed/>
                    <p:pic>
                      <p:nvPicPr>
                        <p:cNvPr id="0" name="Picture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2592"/>
                          <a:ext cx="206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60" name="Group 20"/>
          <p:cNvGrpSpPr>
            <a:grpSpLocks/>
          </p:cNvGrpSpPr>
          <p:nvPr/>
        </p:nvGrpSpPr>
        <p:grpSpPr bwMode="auto">
          <a:xfrm>
            <a:off x="6378575" y="3200400"/>
            <a:ext cx="1470025" cy="1143000"/>
            <a:chOff x="1056" y="2592"/>
            <a:chExt cx="926" cy="720"/>
          </a:xfrm>
        </p:grpSpPr>
        <p:sp>
          <p:nvSpPr>
            <p:cNvPr id="10261" name="Line 21"/>
            <p:cNvSpPr>
              <a:spLocks noChangeShapeType="1"/>
            </p:cNvSpPr>
            <p:nvPr/>
          </p:nvSpPr>
          <p:spPr bwMode="auto">
            <a:xfrm flipV="1">
              <a:off x="1056" y="2784"/>
              <a:ext cx="720" cy="528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62" name="Object 22"/>
            <p:cNvGraphicFramePr>
              <a:graphicFrameLocks noChangeAspect="1"/>
            </p:cNvGraphicFramePr>
            <p:nvPr/>
          </p:nvGraphicFramePr>
          <p:xfrm>
            <a:off x="1776" y="2592"/>
            <a:ext cx="206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9" name="Equation" r:id="rId11" imgW="126725" imgH="177415" progId="Equation.DSMT4">
                    <p:embed/>
                  </p:oleObj>
                </mc:Choice>
                <mc:Fallback>
                  <p:oleObj name="Equation" r:id="rId11" imgW="126725" imgH="177415" progId="Equation.DSMT4">
                    <p:embed/>
                    <p:pic>
                      <p:nvPicPr>
                        <p:cNvPr id="0" name="Picture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2592"/>
                          <a:ext cx="206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63" name="Object 23"/>
          <p:cNvGraphicFramePr>
            <a:graphicFrameLocks noChangeAspect="1"/>
          </p:cNvGraphicFramePr>
          <p:nvPr/>
        </p:nvGraphicFramePr>
        <p:xfrm>
          <a:off x="3733800" y="5486400"/>
          <a:ext cx="1208088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0" name="Equation" r:id="rId13" imgW="507780" imgH="215806" progId="Equation.DSMT4">
                  <p:embed/>
                </p:oleObj>
              </mc:Choice>
              <mc:Fallback>
                <p:oleObj name="Equation" r:id="rId13" imgW="507780" imgH="215806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486400"/>
                        <a:ext cx="1208088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4" name="AutoShape 24"/>
          <p:cNvSpPr>
            <a:spLocks noChangeArrowheads="1"/>
          </p:cNvSpPr>
          <p:nvPr/>
        </p:nvSpPr>
        <p:spPr bwMode="auto">
          <a:xfrm>
            <a:off x="3657600" y="5410200"/>
            <a:ext cx="1371600" cy="685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65" name="Object 25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1" name="Equation" r:id="rId15" imgW="190417" imgH="139639" progId="Equation.DSMT4">
                  <p:embed/>
                </p:oleObj>
              </mc:Choice>
              <mc:Fallback>
                <p:oleObj name="Equation" r:id="rId15" imgW="190417" imgH="139639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2725" y="192088"/>
            <a:ext cx="1709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Example 1: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76250" y="838200"/>
          <a:ext cx="1716088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3" imgW="774364" imgH="444307" progId="Equation.DSMT4">
                  <p:embed/>
                </p:oleObj>
              </mc:Choice>
              <mc:Fallback>
                <p:oleObj name="Equation" r:id="rId3" imgW="774364" imgH="444307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838200"/>
                        <a:ext cx="1716088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743200" y="990600"/>
            <a:ext cx="2895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The function is undefined at </a:t>
            </a:r>
            <a:r>
              <a:rPr lang="en-US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>
                <a:solidFill>
                  <a:srgbClr val="0000FF"/>
                </a:solidFill>
              </a:rPr>
              <a:t> = 1 .</a:t>
            </a:r>
          </a:p>
        </p:txBody>
      </p:sp>
      <p:sp>
        <p:nvSpPr>
          <p:cNvPr id="5125" name="Freeform 5"/>
          <p:cNvSpPr>
            <a:spLocks/>
          </p:cNvSpPr>
          <p:nvPr/>
        </p:nvSpPr>
        <p:spPr bwMode="auto">
          <a:xfrm>
            <a:off x="1752600" y="1447800"/>
            <a:ext cx="990600" cy="228600"/>
          </a:xfrm>
          <a:custGeom>
            <a:avLst/>
            <a:gdLst/>
            <a:ahLst/>
            <a:cxnLst>
              <a:cxn ang="0">
                <a:pos x="576" y="0"/>
              </a:cxn>
              <a:cxn ang="0">
                <a:pos x="384" y="144"/>
              </a:cxn>
              <a:cxn ang="0">
                <a:pos x="0" y="192"/>
              </a:cxn>
            </a:cxnLst>
            <a:rect l="0" t="0" r="r" b="b"/>
            <a:pathLst>
              <a:path w="576" h="192">
                <a:moveTo>
                  <a:pt x="576" y="0"/>
                </a:moveTo>
                <a:cubicBezTo>
                  <a:pt x="528" y="56"/>
                  <a:pt x="480" y="112"/>
                  <a:pt x="384" y="144"/>
                </a:cubicBezTo>
                <a:cubicBezTo>
                  <a:pt x="288" y="176"/>
                  <a:pt x="144" y="184"/>
                  <a:pt x="0" y="192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5126" name="Picture 6" descr="H904E8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76200"/>
            <a:ext cx="4953000" cy="3302000"/>
          </a:xfrm>
          <a:prstGeom prst="rect">
            <a:avLst/>
          </a:prstGeom>
          <a:noFill/>
        </p:spPr>
      </p:pic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6453188" y="457200"/>
            <a:ext cx="0" cy="25908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990600" y="2057400"/>
            <a:ext cx="45720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Since </a:t>
            </a:r>
            <a:r>
              <a:rPr lang="en-US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>
                <a:solidFill>
                  <a:srgbClr val="0000FF"/>
                </a:solidFill>
              </a:rPr>
              <a:t> = 1 is an asymptote, the function has no maximum.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858000" y="1343025"/>
            <a:ext cx="2286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Can we find the area under an infinitely high curve?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898525" y="3621088"/>
            <a:ext cx="450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We could define this integral as:</a:t>
            </a:r>
          </a:p>
        </p:txBody>
      </p:sp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746125" y="4346575"/>
          <a:ext cx="227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6" imgW="1028254" imgH="444307" progId="Equation.DSMT4">
                  <p:embed/>
                </p:oleObj>
              </mc:Choice>
              <mc:Fallback>
                <p:oleObj name="Equation" r:id="rId6" imgW="1028254" imgH="444307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4346575"/>
                        <a:ext cx="2279650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733800" y="4419600"/>
            <a:ext cx="218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(left hand limit)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565525" y="5145088"/>
            <a:ext cx="5045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We must approach the limit from </a:t>
            </a:r>
            <a:r>
              <a:rPr lang="en-US" u="sng">
                <a:solidFill>
                  <a:srgbClr val="FF0000"/>
                </a:solidFill>
              </a:rPr>
              <a:t>inside</a:t>
            </a:r>
            <a:r>
              <a:rPr lang="en-US">
                <a:solidFill>
                  <a:srgbClr val="FF0000"/>
                </a:solidFill>
              </a:rPr>
              <a:t> the interval.</a:t>
            </a:r>
          </a:p>
        </p:txBody>
      </p:sp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8" imgW="190417" imgH="139639" progId="Equation.DSMT4">
                  <p:embed/>
                </p:oleObj>
              </mc:Choice>
              <mc:Fallback>
                <p:oleObj name="Equation" r:id="rId8" imgW="190417" imgH="139639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5" grpId="0" animBg="1"/>
      <p:bldP spid="5127" grpId="0" animBg="1"/>
      <p:bldP spid="5129" grpId="0" autoUpdateAnimBg="0"/>
      <p:bldP spid="5130" grpId="0" autoUpdateAnimBg="0"/>
      <p:bldP spid="5131" grpId="0" autoUpdateAnimBg="0"/>
      <p:bldP spid="5133" grpId="0" autoUpdateAnimBg="0"/>
      <p:bldP spid="513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4724400" y="4114800"/>
            <a:ext cx="2362200" cy="2286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746125" y="457200"/>
          <a:ext cx="227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name="Equation" r:id="rId3" imgW="1028254" imgH="444307" progId="Equation.DSMT4">
                  <p:embed/>
                </p:oleObj>
              </mc:Choice>
              <mc:Fallback>
                <p:oleObj name="Equation" r:id="rId3" imgW="1028254" imgH="444307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457200"/>
                        <a:ext cx="2279650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685800" y="1676400"/>
          <a:ext cx="2701925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name="Equation" r:id="rId5" imgW="1219200" imgH="457200" progId="Equation.DSMT4">
                  <p:embed/>
                </p:oleObj>
              </mc:Choice>
              <mc:Fallback>
                <p:oleObj name="Equation" r:id="rId5" imgW="1219200" imgH="4572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76400"/>
                        <a:ext cx="2701925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327525" y="1944688"/>
            <a:ext cx="3762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Rationalize the </a:t>
            </a:r>
            <a:r>
              <a:rPr lang="en-US" u="sng">
                <a:solidFill>
                  <a:srgbClr val="0000FF"/>
                </a:solidFill>
              </a:rPr>
              <a:t>numerator</a:t>
            </a:r>
            <a:r>
              <a:rPr lang="en-US">
                <a:solidFill>
                  <a:srgbClr val="0000FF"/>
                </a:solidFill>
              </a:rPr>
              <a:t>.</a:t>
            </a: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944563" y="2974975"/>
          <a:ext cx="191293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Equation" r:id="rId7" imgW="863225" imgH="444307" progId="Equation.DSMT4">
                  <p:embed/>
                </p:oleObj>
              </mc:Choice>
              <mc:Fallback>
                <p:oleObj name="Equation" r:id="rId7" imgW="863225" imgH="444307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63" y="2974975"/>
                        <a:ext cx="1912937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401638" y="4117975"/>
          <a:ext cx="3713162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name="Equation" r:id="rId9" imgW="1675673" imgH="444307" progId="Equation.DSMT4">
                  <p:embed/>
                </p:oleObj>
              </mc:Choice>
              <mc:Fallback>
                <p:oleObj name="Equation" r:id="rId9" imgW="1675673" imgH="444307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8" y="4117975"/>
                        <a:ext cx="3713162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5181600" y="4191000"/>
          <a:ext cx="14478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Equation" r:id="rId11" imgW="583947" imgH="203112" progId="Equation.DSMT4">
                  <p:embed/>
                </p:oleObj>
              </mc:Choice>
              <mc:Fallback>
                <p:oleObj name="Equation" r:id="rId11" imgW="583947" imgH="203112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191000"/>
                        <a:ext cx="1447800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4929188" y="4894263"/>
          <a:ext cx="1952625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Equation" r:id="rId13" imgW="787058" imgH="177723" progId="Equation.DSMT4">
                  <p:embed/>
                </p:oleObj>
              </mc:Choice>
              <mc:Fallback>
                <p:oleObj name="Equation" r:id="rId13" imgW="787058" imgH="177723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4894263"/>
                        <a:ext cx="1952625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4826000" y="5349875"/>
          <a:ext cx="21082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Equation" r:id="rId15" imgW="850531" imgH="393529" progId="Equation.DSMT4">
                  <p:embed/>
                </p:oleObj>
              </mc:Choice>
              <mc:Fallback>
                <p:oleObj name="Equation" r:id="rId15" imgW="850531" imgH="393529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0" y="5349875"/>
                        <a:ext cx="2108200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762000" y="5365750"/>
          <a:ext cx="253047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name="Equation" r:id="rId17" imgW="1143000" imgH="419100" progId="Equation.DSMT4">
                  <p:embed/>
                </p:oleObj>
              </mc:Choice>
              <mc:Fallback>
                <p:oleObj name="Equation" r:id="rId17" imgW="1143000" imgH="41910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365750"/>
                        <a:ext cx="2530475" cy="93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Equation" r:id="rId19" imgW="190417" imgH="139639" progId="Equation.DSMT4">
                  <p:embed/>
                </p:oleObj>
              </mc:Choice>
              <mc:Fallback>
                <p:oleObj name="Equation" r:id="rId19" imgW="190417" imgH="139639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animBg="1"/>
      <p:bldP spid="614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84" name="Group 16"/>
          <p:cNvGrpSpPr>
            <a:grpSpLocks/>
          </p:cNvGrpSpPr>
          <p:nvPr/>
        </p:nvGrpSpPr>
        <p:grpSpPr bwMode="auto">
          <a:xfrm>
            <a:off x="401638" y="304800"/>
            <a:ext cx="6684962" cy="2286000"/>
            <a:chOff x="253" y="192"/>
            <a:chExt cx="4211" cy="1440"/>
          </a:xfrm>
        </p:grpSpPr>
        <p:sp>
          <p:nvSpPr>
            <p:cNvPr id="7170" name="Rectangle 2"/>
            <p:cNvSpPr>
              <a:spLocks noChangeArrowheads="1"/>
            </p:cNvSpPr>
            <p:nvPr/>
          </p:nvSpPr>
          <p:spPr bwMode="auto">
            <a:xfrm>
              <a:off x="2976" y="192"/>
              <a:ext cx="1488" cy="1440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175" name="Object 7"/>
            <p:cNvGraphicFramePr>
              <a:graphicFrameLocks noChangeAspect="1"/>
            </p:cNvGraphicFramePr>
            <p:nvPr/>
          </p:nvGraphicFramePr>
          <p:xfrm>
            <a:off x="253" y="194"/>
            <a:ext cx="2339" cy="6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85" name="Equation" r:id="rId3" imgW="1675673" imgH="444307" progId="Equation.DSMT4">
                    <p:embed/>
                  </p:oleObj>
                </mc:Choice>
                <mc:Fallback>
                  <p:oleObj name="Equation" r:id="rId3" imgW="1675673" imgH="444307" progId="Equation.DSMT4">
                    <p:embed/>
                    <p:pic>
                      <p:nvPicPr>
                        <p:cNvPr id="0" name="Picture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" y="194"/>
                          <a:ext cx="2339" cy="6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6" name="Object 8"/>
            <p:cNvGraphicFramePr>
              <a:graphicFrameLocks noChangeAspect="1"/>
            </p:cNvGraphicFramePr>
            <p:nvPr/>
          </p:nvGraphicFramePr>
          <p:xfrm>
            <a:off x="3264" y="240"/>
            <a:ext cx="912" cy="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86" name="Equation" r:id="rId5" imgW="583947" imgH="203112" progId="Equation.DSMT4">
                    <p:embed/>
                  </p:oleObj>
                </mc:Choice>
                <mc:Fallback>
                  <p:oleObj name="Equation" r:id="rId5" imgW="583947" imgH="203112" progId="Equation.DSMT4">
                    <p:embed/>
                    <p:pic>
                      <p:nvPicPr>
                        <p:cNvPr id="0" name="Picture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240"/>
                          <a:ext cx="912" cy="3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7" name="Object 9"/>
            <p:cNvGraphicFramePr>
              <a:graphicFrameLocks noChangeAspect="1"/>
            </p:cNvGraphicFramePr>
            <p:nvPr/>
          </p:nvGraphicFramePr>
          <p:xfrm>
            <a:off x="3105" y="683"/>
            <a:ext cx="1230" cy="2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87" name="Equation" r:id="rId7" imgW="787058" imgH="177723" progId="Equation.DSMT4">
                    <p:embed/>
                  </p:oleObj>
                </mc:Choice>
                <mc:Fallback>
                  <p:oleObj name="Equation" r:id="rId7" imgW="787058" imgH="177723" progId="Equation.DSMT4">
                    <p:embed/>
                    <p:pic>
                      <p:nvPicPr>
                        <p:cNvPr id="0" name="Picture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5" y="683"/>
                          <a:ext cx="1230" cy="2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8" name="Object 10"/>
            <p:cNvGraphicFramePr>
              <a:graphicFrameLocks noChangeAspect="1"/>
            </p:cNvGraphicFramePr>
            <p:nvPr/>
          </p:nvGraphicFramePr>
          <p:xfrm>
            <a:off x="3040" y="970"/>
            <a:ext cx="1328" cy="6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88" name="Equation" r:id="rId9" imgW="850531" imgH="393529" progId="Equation.DSMT4">
                    <p:embed/>
                  </p:oleObj>
                </mc:Choice>
                <mc:Fallback>
                  <p:oleObj name="Equation" r:id="rId9" imgW="850531" imgH="393529" progId="Equation.DSMT4">
                    <p:embed/>
                    <p:pic>
                      <p:nvPicPr>
                        <p:cNvPr id="0" name="Picture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0" y="970"/>
                          <a:ext cx="1328" cy="6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9" name="Object 11"/>
            <p:cNvGraphicFramePr>
              <a:graphicFrameLocks noChangeAspect="1"/>
            </p:cNvGraphicFramePr>
            <p:nvPr/>
          </p:nvGraphicFramePr>
          <p:xfrm>
            <a:off x="480" y="980"/>
            <a:ext cx="1594" cy="5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89" name="Equation" r:id="rId11" imgW="1143000" imgH="419100" progId="Equation.DSMT4">
                    <p:embed/>
                  </p:oleObj>
                </mc:Choice>
                <mc:Fallback>
                  <p:oleObj name="Equation" r:id="rId11" imgW="1143000" imgH="419100" progId="Equation.DSMT4">
                    <p:embed/>
                    <p:pic>
                      <p:nvPicPr>
                        <p:cNvPr id="0" name="Picture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980"/>
                          <a:ext cx="1594" cy="5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990600" y="2819400"/>
          <a:ext cx="1573213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0" name="Equation" r:id="rId13" imgW="710891" imgH="304668" progId="Equation.DSMT4">
                  <p:embed/>
                </p:oleObj>
              </mc:Choice>
              <mc:Fallback>
                <p:oleObj name="Equation" r:id="rId13" imgW="710891" imgH="304668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819400"/>
                        <a:ext cx="1573213" cy="67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595313" y="3952875"/>
          <a:ext cx="3062287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1" name="Equation" r:id="rId15" imgW="1384300" imgH="381000" progId="Equation.DSMT4">
                  <p:embed/>
                </p:oleObj>
              </mc:Choice>
              <mc:Fallback>
                <p:oleObj name="Equation" r:id="rId15" imgW="1384300" imgH="381000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3" y="3952875"/>
                        <a:ext cx="3062287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392113" y="5305425"/>
          <a:ext cx="5170487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" name="Equation" r:id="rId17" imgW="2336800" imgH="355600" progId="Equation.DSMT4">
                  <p:embed/>
                </p:oleObj>
              </mc:Choice>
              <mc:Fallback>
                <p:oleObj name="Equation" r:id="rId17" imgW="2336800" imgH="35560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5305425"/>
                        <a:ext cx="5170487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5797550" y="5235575"/>
          <a:ext cx="11811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3" name="Equation" r:id="rId19" imgW="533169" imgH="393529" progId="Equation.DSMT4">
                  <p:embed/>
                </p:oleObj>
              </mc:Choice>
              <mc:Fallback>
                <p:oleObj name="Equation" r:id="rId19" imgW="533169" imgH="393529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7550" y="5235575"/>
                        <a:ext cx="118110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5" name="Line 17"/>
          <p:cNvSpPr>
            <a:spLocks noChangeShapeType="1"/>
          </p:cNvSpPr>
          <p:nvPr/>
        </p:nvSpPr>
        <p:spPr bwMode="auto">
          <a:xfrm flipV="1">
            <a:off x="1295400" y="5334000"/>
            <a:ext cx="762000" cy="685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2057400" y="4724400"/>
          <a:ext cx="3651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" name="Equation" r:id="rId21" imgW="164957" imgH="393359" progId="Equation.DSMT4">
                  <p:embed/>
                </p:oleObj>
              </mc:Choice>
              <mc:Fallback>
                <p:oleObj name="Equation" r:id="rId21" imgW="164957" imgH="393359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724400"/>
                        <a:ext cx="365125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7" name="Line 19"/>
          <p:cNvSpPr>
            <a:spLocks noChangeShapeType="1"/>
          </p:cNvSpPr>
          <p:nvPr/>
        </p:nvSpPr>
        <p:spPr bwMode="auto">
          <a:xfrm flipV="1">
            <a:off x="2590800" y="5257800"/>
            <a:ext cx="762000" cy="685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V="1">
            <a:off x="3962400" y="5257800"/>
            <a:ext cx="762000" cy="685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189" name="Object 21"/>
          <p:cNvGraphicFramePr>
            <a:graphicFrameLocks noChangeAspect="1"/>
          </p:cNvGraphicFramePr>
          <p:nvPr/>
        </p:nvGraphicFramePr>
        <p:xfrm>
          <a:off x="3394075" y="4964113"/>
          <a:ext cx="31750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5" name="Equation" r:id="rId23" imgW="126725" imgH="177415" progId="Equation.DSMT4">
                  <p:embed/>
                </p:oleObj>
              </mc:Choice>
              <mc:Fallback>
                <p:oleObj name="Equation" r:id="rId23" imgW="126725" imgH="177415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4075" y="4964113"/>
                        <a:ext cx="317500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0" name="Object 22"/>
          <p:cNvGraphicFramePr>
            <a:graphicFrameLocks noChangeAspect="1"/>
          </p:cNvGraphicFramePr>
          <p:nvPr/>
        </p:nvGraphicFramePr>
        <p:xfrm>
          <a:off x="4748213" y="5014913"/>
          <a:ext cx="280987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6" name="Equation" r:id="rId25" imgW="126725" imgH="177415" progId="Equation.DSMT4">
                  <p:embed/>
                </p:oleObj>
              </mc:Choice>
              <mc:Fallback>
                <p:oleObj name="Equation" r:id="rId25" imgW="126725" imgH="177415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8213" y="5014913"/>
                        <a:ext cx="280987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4800600" y="3429000"/>
            <a:ext cx="3657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This integral </a:t>
            </a:r>
            <a:r>
              <a:rPr lang="en-US" u="sng">
                <a:solidFill>
                  <a:srgbClr val="0000FF"/>
                </a:solidFill>
              </a:rPr>
              <a:t>converges</a:t>
            </a:r>
            <a:r>
              <a:rPr lang="en-US">
                <a:solidFill>
                  <a:srgbClr val="0000FF"/>
                </a:solidFill>
              </a:rPr>
              <a:t> because it approaches a solution.</a:t>
            </a:r>
          </a:p>
        </p:txBody>
      </p:sp>
      <p:sp>
        <p:nvSpPr>
          <p:cNvPr id="7192" name="AutoShape 24"/>
          <p:cNvSpPr>
            <a:spLocks noChangeArrowheads="1"/>
          </p:cNvSpPr>
          <p:nvPr/>
        </p:nvSpPr>
        <p:spPr bwMode="auto">
          <a:xfrm>
            <a:off x="6096000" y="5257800"/>
            <a:ext cx="10668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93" name="Object 25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7" name="Equation" r:id="rId26" imgW="190417" imgH="139639" progId="Equation.DSMT4">
                  <p:embed/>
                </p:oleObj>
              </mc:Choice>
              <mc:Fallback>
                <p:oleObj name="Equation" r:id="rId26" imgW="190417" imgH="139639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5" grpId="0" animBg="1"/>
      <p:bldP spid="7187" grpId="0" animBg="1"/>
      <p:bldP spid="7188" grpId="0" animBg="1"/>
      <p:bldP spid="7191" grpId="0" autoUpdateAnimBg="0"/>
      <p:bldP spid="719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2192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p. </a:t>
            </a:r>
            <a:r>
              <a:rPr lang="en-US" smtClean="0"/>
              <a:t>547 </a:t>
            </a:r>
            <a:r>
              <a:rPr lang="en-US" dirty="0" smtClean="0"/>
              <a:t>#’s 1-7 odd, 9-41 every other odd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12725" y="192088"/>
            <a:ext cx="1709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Example 4:</a:t>
            </a:r>
          </a:p>
        </p:txBody>
      </p:sp>
      <p:graphicFrame>
        <p:nvGraphicFramePr>
          <p:cNvPr id="12288" name="Object 0"/>
          <p:cNvGraphicFramePr>
            <a:graphicFrameLocks noChangeAspect="1"/>
          </p:cNvGraphicFramePr>
          <p:nvPr/>
        </p:nvGraphicFramePr>
        <p:xfrm>
          <a:off x="685800" y="914400"/>
          <a:ext cx="1089025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6" name="Equation" r:id="rId3" imgW="393529" imgH="393529" progId="Equation.DSMT4">
                  <p:embed/>
                </p:oleObj>
              </mc:Choice>
              <mc:Fallback>
                <p:oleObj name="Equation" r:id="rId3" imgW="393529" imgH="393529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914400"/>
                        <a:ext cx="1089025" cy="1087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89" name="Object 1"/>
          <p:cNvGraphicFramePr>
            <a:graphicFrameLocks noChangeAspect="1"/>
          </p:cNvGraphicFramePr>
          <p:nvPr/>
        </p:nvGraphicFramePr>
        <p:xfrm>
          <a:off x="2209800" y="1212850"/>
          <a:ext cx="10541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7" name="Equation" r:id="rId5" imgW="380670" imgH="177646" progId="Equation.DSMT4">
                  <p:embed/>
                </p:oleObj>
              </mc:Choice>
              <mc:Fallback>
                <p:oleObj name="Equation" r:id="rId5" imgW="380670" imgH="177646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212850"/>
                        <a:ext cx="1054100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131888" y="2428875"/>
          <a:ext cx="172085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8" name="Equation" r:id="rId7" imgW="622030" imgH="330057" progId="Equation.DSMT4">
                  <p:embed/>
                </p:oleObj>
              </mc:Choice>
              <mc:Fallback>
                <p:oleObj name="Equation" r:id="rId7" imgW="622030" imgH="330057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8" y="2428875"/>
                        <a:ext cx="1720850" cy="912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862013" y="3565525"/>
          <a:ext cx="2282825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9" name="Equation" r:id="rId9" imgW="825500" imgH="342900" progId="Equation.DSMT4">
                  <p:embed/>
                </p:oleObj>
              </mc:Choice>
              <mc:Fallback>
                <p:oleObj name="Equation" r:id="rId9" imgW="825500" imgH="34290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3565525"/>
                        <a:ext cx="2282825" cy="94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417513" y="4760913"/>
          <a:ext cx="3127375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0" name="Equation" r:id="rId11" imgW="1129810" imgH="482391" progId="Equation.DSMT4">
                  <p:embed/>
                </p:oleObj>
              </mc:Choice>
              <mc:Fallback>
                <p:oleObj name="Equation" r:id="rId11" imgW="1129810" imgH="482391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4760913"/>
                        <a:ext cx="3127375" cy="1335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4486275" y="228600"/>
          <a:ext cx="3514725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1" name="Equation" r:id="rId13" imgW="1270000" imgH="419100" progId="Equation.DSMT4">
                  <p:embed/>
                </p:oleObj>
              </mc:Choice>
              <mc:Fallback>
                <p:oleObj name="Equation" r:id="rId13" imgW="1270000" imgH="41910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6275" y="228600"/>
                        <a:ext cx="3514725" cy="1158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800600" y="1792288"/>
            <a:ext cx="301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What happens here?</a:t>
            </a:r>
          </a:p>
        </p:txBody>
      </p:sp>
      <p:grpSp>
        <p:nvGrpSpPr>
          <p:cNvPr id="11284" name="Group 20"/>
          <p:cNvGrpSpPr>
            <a:grpSpLocks/>
          </p:cNvGrpSpPr>
          <p:nvPr/>
        </p:nvGrpSpPr>
        <p:grpSpPr bwMode="auto">
          <a:xfrm>
            <a:off x="3810000" y="2438400"/>
            <a:ext cx="5029200" cy="1447800"/>
            <a:chOff x="2400" y="1536"/>
            <a:chExt cx="3168" cy="912"/>
          </a:xfrm>
        </p:grpSpPr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2400" y="1536"/>
              <a:ext cx="3024" cy="91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2486" y="1609"/>
              <a:ext cx="3082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If           then           gets bigger and bigger as              , therefore the integral </a:t>
              </a:r>
              <a:r>
                <a:rPr lang="en-US" u="sng"/>
                <a:t>diverges</a:t>
              </a:r>
              <a:r>
                <a:rPr lang="en-US"/>
                <a:t>.</a:t>
              </a:r>
            </a:p>
          </p:txBody>
        </p:sp>
        <p:graphicFrame>
          <p:nvGraphicFramePr>
            <p:cNvPr id="12296" name="Object 8"/>
            <p:cNvGraphicFramePr>
              <a:graphicFrameLocks noChangeAspect="1"/>
            </p:cNvGraphicFramePr>
            <p:nvPr/>
          </p:nvGraphicFramePr>
          <p:xfrm>
            <a:off x="2688" y="1634"/>
            <a:ext cx="480" cy="2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82" name="Equation" r:id="rId15" imgW="342603" imgH="164957" progId="Equation.DSMT4">
                    <p:embed/>
                  </p:oleObj>
                </mc:Choice>
                <mc:Fallback>
                  <p:oleObj name="Equation" r:id="rId15" imgW="342603" imgH="164957" progId="Equation.DSMT4">
                    <p:embed/>
                    <p:pic>
                      <p:nvPicPr>
                        <p:cNvPr id="0" name="Picture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8" y="1634"/>
                          <a:ext cx="480" cy="23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7" name="Object 9"/>
            <p:cNvGraphicFramePr>
              <a:graphicFrameLocks noChangeAspect="1"/>
            </p:cNvGraphicFramePr>
            <p:nvPr/>
          </p:nvGraphicFramePr>
          <p:xfrm>
            <a:off x="3666" y="1584"/>
            <a:ext cx="462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83" name="Equation" r:id="rId17" imgW="330057" imgH="203112" progId="Equation.DSMT4">
                    <p:embed/>
                  </p:oleObj>
                </mc:Choice>
                <mc:Fallback>
                  <p:oleObj name="Equation" r:id="rId17" imgW="330057" imgH="203112" progId="Equation.DSMT4">
                    <p:embed/>
                    <p:pic>
                      <p:nvPicPr>
                        <p:cNvPr id="0" name="Picture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6" y="1584"/>
                          <a:ext cx="462" cy="28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8" name="Object 10"/>
            <p:cNvGraphicFramePr>
              <a:graphicFrameLocks noChangeAspect="1"/>
            </p:cNvGraphicFramePr>
            <p:nvPr/>
          </p:nvGraphicFramePr>
          <p:xfrm>
            <a:off x="3794" y="1863"/>
            <a:ext cx="622" cy="2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84" name="Equation" r:id="rId19" imgW="444114" imgH="177646" progId="Equation.DSMT4">
                    <p:embed/>
                  </p:oleObj>
                </mc:Choice>
                <mc:Fallback>
                  <p:oleObj name="Equation" r:id="rId19" imgW="444114" imgH="177646" progId="Equation.DSMT4">
                    <p:embed/>
                    <p:pic>
                      <p:nvPicPr>
                        <p:cNvPr id="0" name="Picture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4" y="1863"/>
                          <a:ext cx="622" cy="2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285" name="Group 21"/>
          <p:cNvGrpSpPr>
            <a:grpSpLocks/>
          </p:cNvGrpSpPr>
          <p:nvPr/>
        </p:nvGrpSpPr>
        <p:grpSpPr bwMode="auto">
          <a:xfrm>
            <a:off x="3962400" y="4495800"/>
            <a:ext cx="5029200" cy="1447800"/>
            <a:chOff x="2496" y="2832"/>
            <a:chExt cx="3168" cy="912"/>
          </a:xfrm>
        </p:grpSpPr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2496" y="2832"/>
              <a:ext cx="3024" cy="91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Text Box 16"/>
            <p:cNvSpPr txBox="1">
              <a:spLocks noChangeArrowheads="1"/>
            </p:cNvSpPr>
            <p:nvPr/>
          </p:nvSpPr>
          <p:spPr bwMode="auto">
            <a:xfrm>
              <a:off x="2582" y="2905"/>
              <a:ext cx="3082" cy="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If           then </a:t>
              </a:r>
              <a:r>
                <a:rPr lang="en-US" sz="2800" i="1">
                  <a:latin typeface="Times New Roman" pitchFamily="18" charset="0"/>
                </a:rPr>
                <a:t>b</a:t>
              </a:r>
              <a:r>
                <a:rPr lang="en-US"/>
                <a:t> has a negative exponent and                  ,</a:t>
              </a:r>
            </a:p>
            <a:p>
              <a:r>
                <a:rPr lang="en-US"/>
                <a:t>therefore the integral </a:t>
              </a:r>
              <a:r>
                <a:rPr lang="en-US" u="sng"/>
                <a:t>converges</a:t>
              </a:r>
              <a:r>
                <a:rPr lang="en-US"/>
                <a:t>.</a:t>
              </a:r>
            </a:p>
          </p:txBody>
        </p:sp>
        <p:graphicFrame>
          <p:nvGraphicFramePr>
            <p:cNvPr id="12294" name="Object 6"/>
            <p:cNvGraphicFramePr>
              <a:graphicFrameLocks noChangeAspect="1"/>
            </p:cNvGraphicFramePr>
            <p:nvPr/>
          </p:nvGraphicFramePr>
          <p:xfrm>
            <a:off x="2775" y="2976"/>
            <a:ext cx="498" cy="2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85" name="Equation" r:id="rId21" imgW="355292" imgH="164957" progId="Equation.DSMT4">
                    <p:embed/>
                  </p:oleObj>
                </mc:Choice>
                <mc:Fallback>
                  <p:oleObj name="Equation" r:id="rId21" imgW="355292" imgH="164957" progId="Equation.DSMT4">
                    <p:embed/>
                    <p:pic>
                      <p:nvPicPr>
                        <p:cNvPr id="0" name="Picture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5" y="2976"/>
                          <a:ext cx="498" cy="23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5" name="Object 7"/>
            <p:cNvGraphicFramePr>
              <a:graphicFrameLocks noChangeAspect="1"/>
            </p:cNvGraphicFramePr>
            <p:nvPr/>
          </p:nvGraphicFramePr>
          <p:xfrm>
            <a:off x="3840" y="3168"/>
            <a:ext cx="888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86" name="Equation" r:id="rId23" imgW="634725" imgH="203112" progId="Equation.DSMT4">
                    <p:embed/>
                  </p:oleObj>
                </mc:Choice>
                <mc:Fallback>
                  <p:oleObj name="Equation" r:id="rId23" imgW="634725" imgH="203112" progId="Equation.DSMT4">
                    <p:embed/>
                    <p:pic>
                      <p:nvPicPr>
                        <p:cNvPr id="0" name="Picture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0" y="3168"/>
                          <a:ext cx="888" cy="28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1889125" y="1792288"/>
            <a:ext cx="247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(P is a constant.)</a:t>
            </a: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1905000" y="1752600"/>
            <a:ext cx="24384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8686800" y="6278563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Symbol" pitchFamily="18" charset="2"/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 autoUpdateAnimBg="0"/>
      <p:bldP spid="11286" grpId="0" autoUpdateAnimBg="0"/>
      <p:bldP spid="11287" grpId="0" animBg="1"/>
      <p:bldP spid="1128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62000" y="457200"/>
            <a:ext cx="7772400" cy="9144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22325" y="496888"/>
            <a:ext cx="7788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Until now we have been finding integrals of </a:t>
            </a:r>
            <a:r>
              <a:rPr lang="en-US" u="sng"/>
              <a:t>continuous</a:t>
            </a:r>
            <a:r>
              <a:rPr lang="en-US"/>
              <a:t> functions over </a:t>
            </a:r>
            <a:r>
              <a:rPr lang="en-US" u="sng"/>
              <a:t>closed</a:t>
            </a:r>
            <a:r>
              <a:rPr lang="en-US"/>
              <a:t> intervals.</a:t>
            </a:r>
          </a:p>
        </p:txBody>
      </p: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762000" y="1828800"/>
            <a:ext cx="7772400" cy="1524000"/>
            <a:chOff x="480" y="1152"/>
            <a:chExt cx="4896" cy="960"/>
          </a:xfrm>
        </p:grpSpPr>
        <p:sp>
          <p:nvSpPr>
            <p:cNvPr id="4100" name="Rectangle 4"/>
            <p:cNvSpPr>
              <a:spLocks noChangeArrowheads="1"/>
            </p:cNvSpPr>
            <p:nvPr/>
          </p:nvSpPr>
          <p:spPr bwMode="auto">
            <a:xfrm>
              <a:off x="480" y="1152"/>
              <a:ext cx="4896" cy="960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614" y="1248"/>
              <a:ext cx="471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Sometimes we can find integrals for functions where the function or the limits are infinite.  These are called </a:t>
              </a:r>
              <a:r>
                <a:rPr lang="en-US" u="sng"/>
                <a:t>improper integrals</a:t>
              </a:r>
              <a:r>
                <a:rPr lang="en-US"/>
                <a:t>.</a:t>
              </a:r>
            </a:p>
          </p:txBody>
        </p:sp>
      </p:grp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" imgW="190417" imgH="139639" progId="Equation.DSMT4">
                  <p:embed/>
                </p:oleObj>
              </mc:Choice>
              <mc:Fallback>
                <p:oleObj name="Equation" r:id="rId3" imgW="190417" imgH="139639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81000" y="152400"/>
          <a:ext cx="26670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3" name="Equation" r:id="rId3" imgW="1333500" imgH="685800" progId="Equation.DSMT4">
                  <p:embed/>
                </p:oleObj>
              </mc:Choice>
              <mc:Fallback>
                <p:oleObj name="Equation" r:id="rId3" imgW="1333500" imgH="68580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"/>
                        <a:ext cx="26670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3962399" y="457200"/>
          <a:ext cx="4495801" cy="1264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4" name="Equation" r:id="rId5" imgW="2349500" imgH="660400" progId="Equation.DSMT4">
                  <p:embed/>
                </p:oleObj>
              </mc:Choice>
              <mc:Fallback>
                <p:oleObj name="Equation" r:id="rId5" imgW="2349500" imgH="66040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399" y="457200"/>
                        <a:ext cx="4495801" cy="12643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4038600" y="1905000"/>
          <a:ext cx="43869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5" name="Equation" r:id="rId7" imgW="2286000" imgH="635000" progId="Equation.DSMT4">
                  <p:embed/>
                </p:oleObj>
              </mc:Choice>
              <mc:Fallback>
                <p:oleObj name="Equation" r:id="rId7" imgW="2286000" imgH="63500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905000"/>
                        <a:ext cx="4386975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381000" y="1676400"/>
          <a:ext cx="1066800" cy="914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6" name="Equation" r:id="rId9" imgW="533169" imgH="457002" progId="Equation.DSMT4">
                  <p:embed/>
                </p:oleObj>
              </mc:Choice>
              <mc:Fallback>
                <p:oleObj name="Equation" r:id="rId9" imgW="533169" imgH="457002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76400"/>
                        <a:ext cx="1066800" cy="9149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228600" y="2819400"/>
          <a:ext cx="1752600" cy="951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7" name="Equation" r:id="rId11" imgW="888614" imgH="482391" progId="Equation.DSMT4">
                  <p:embed/>
                </p:oleObj>
              </mc:Choice>
              <mc:Fallback>
                <p:oleObj name="Equation" r:id="rId11" imgW="888614" imgH="482391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819400"/>
                        <a:ext cx="1752600" cy="951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4038599" y="3352800"/>
          <a:ext cx="4312771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8" name="Equation" r:id="rId13" imgW="2336800" imgH="660400" progId="Equation.DSMT4">
                  <p:embed/>
                </p:oleObj>
              </mc:Choice>
              <mc:Fallback>
                <p:oleObj name="Equation" r:id="rId13" imgW="2336800" imgH="660400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599" y="3352800"/>
                        <a:ext cx="4312771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74595"/>
              </p:ext>
            </p:extLst>
          </p:nvPr>
        </p:nvGraphicFramePr>
        <p:xfrm>
          <a:off x="1981200" y="3124200"/>
          <a:ext cx="49633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9" name="Equation" r:id="rId15" imgW="215619" imgH="164885" progId="Equation.DSMT4">
                  <p:embed/>
                </p:oleObj>
              </mc:Choice>
              <mc:Fallback>
                <p:oleObj name="Equation" r:id="rId15" imgW="215619" imgH="164885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124200"/>
                        <a:ext cx="49633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587809"/>
              </p:ext>
            </p:extLst>
          </p:nvPr>
        </p:nvGraphicFramePr>
        <p:xfrm>
          <a:off x="228600" y="4495800"/>
          <a:ext cx="2845098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0" name="Equation" r:id="rId17" imgW="1384300" imgH="457200" progId="Equation.DSMT4">
                  <p:embed/>
                </p:oleObj>
              </mc:Choice>
              <mc:Fallback>
                <p:oleObj name="Equation" r:id="rId17" imgW="1384300" imgH="457200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495800"/>
                        <a:ext cx="2845098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732019"/>
              </p:ext>
            </p:extLst>
          </p:nvPr>
        </p:nvGraphicFramePr>
        <p:xfrm>
          <a:off x="228600" y="5562600"/>
          <a:ext cx="368524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1" name="Equation" r:id="rId19" imgW="1841500" imgH="495300" progId="Equation.DSMT4">
                  <p:embed/>
                </p:oleObj>
              </mc:Choice>
              <mc:Fallback>
                <p:oleObj name="Equation" r:id="rId19" imgW="1841500" imgH="49530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562600"/>
                        <a:ext cx="368524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Object 11"/>
          <p:cNvGraphicFramePr>
            <a:graphicFrameLocks noChangeAspect="1"/>
          </p:cNvGraphicFramePr>
          <p:nvPr/>
        </p:nvGraphicFramePr>
        <p:xfrm>
          <a:off x="4267200" y="4953000"/>
          <a:ext cx="4110038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2" name="Equation" r:id="rId21" imgW="2413000" imgH="660400" progId="Equation.DSMT4">
                  <p:embed/>
                </p:oleObj>
              </mc:Choice>
              <mc:Fallback>
                <p:oleObj name="Equation" r:id="rId21" imgW="2413000" imgH="66040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953000"/>
                        <a:ext cx="4110038" cy="112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7010400" y="6172200"/>
            <a:ext cx="1066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420451"/>
              </p:ext>
            </p:extLst>
          </p:nvPr>
        </p:nvGraphicFramePr>
        <p:xfrm>
          <a:off x="685800" y="3962400"/>
          <a:ext cx="1244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3" name="Equation" r:id="rId23" imgW="622080" imgH="177480" progId="Equation.DSMT4">
                  <p:embed/>
                </p:oleObj>
              </mc:Choice>
              <mc:Fallback>
                <p:oleObj name="Equation" r:id="rId23" imgW="622080" imgH="17748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962400"/>
                        <a:ext cx="12446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28600" y="152400"/>
          <a:ext cx="8763000" cy="449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8" name="Equation" r:id="rId3" imgW="3962400" imgH="203200" progId="Equation.DSMT4">
                  <p:embed/>
                </p:oleObj>
              </mc:Choice>
              <mc:Fallback>
                <p:oleObj name="Equation" r:id="rId3" imgW="3962400" imgH="2032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8763000" cy="4493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457200" y="838200"/>
          <a:ext cx="5943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9" name="Equation" r:id="rId5" imgW="2971800" imgH="685800" progId="Equation.DSMT4">
                  <p:embed/>
                </p:oleObj>
              </mc:Choice>
              <mc:Fallback>
                <p:oleObj name="Equation" r:id="rId5" imgW="2971800" imgH="6858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838200"/>
                        <a:ext cx="59436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457200" y="2590800"/>
          <a:ext cx="62230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0" name="Equation" r:id="rId7" imgW="3111500" imgH="685800" progId="Equation.DSMT4">
                  <p:embed/>
                </p:oleObj>
              </mc:Choice>
              <mc:Fallback>
                <p:oleObj name="Equation" r:id="rId7" imgW="3111500" imgH="6858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90800"/>
                        <a:ext cx="62230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41639"/>
              </p:ext>
            </p:extLst>
          </p:nvPr>
        </p:nvGraphicFramePr>
        <p:xfrm>
          <a:off x="381000" y="4267200"/>
          <a:ext cx="62738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1" name="Equation" r:id="rId9" imgW="3136680" imgH="914400" progId="Equation.DSMT4">
                  <p:embed/>
                </p:oleObj>
              </mc:Choice>
              <mc:Fallback>
                <p:oleObj name="Equation" r:id="rId9" imgW="3136680" imgH="9144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267200"/>
                        <a:ext cx="6273800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81000" y="762000"/>
          <a:ext cx="26670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1" name="Equation" r:id="rId3" imgW="1333500" imgH="685800" progId="Equation.DSMT4">
                  <p:embed/>
                </p:oleObj>
              </mc:Choice>
              <mc:Fallback>
                <p:oleObj name="Equation" r:id="rId3" imgW="1333500" imgH="68580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62000"/>
                        <a:ext cx="26670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4192588" y="893763"/>
          <a:ext cx="4033837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2" name="Equation" r:id="rId5" imgW="2108200" imgH="203200" progId="Equation.DSMT4">
                  <p:embed/>
                </p:oleObj>
              </mc:Choice>
              <mc:Fallback>
                <p:oleObj name="Equation" r:id="rId5" imgW="2108200" imgH="20320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2588" y="893763"/>
                        <a:ext cx="4033837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381000" y="4495800"/>
          <a:ext cx="18796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3" name="Equation" r:id="rId7" imgW="914400" imgH="431800" progId="Equation.DSMT4">
                  <p:embed/>
                </p:oleObj>
              </mc:Choice>
              <mc:Fallback>
                <p:oleObj name="Equation" r:id="rId7" imgW="914400" imgH="43180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95800"/>
                        <a:ext cx="18796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381000" y="2209800"/>
          <a:ext cx="3200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4" name="Equation" r:id="rId9" imgW="1600200" imgH="457200" progId="Equation.DSMT4">
                  <p:embed/>
                </p:oleObj>
              </mc:Choice>
              <mc:Fallback>
                <p:oleObj name="Equation" r:id="rId9" imgW="1600200" imgH="45720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09800"/>
                        <a:ext cx="3200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1" name="Object 13"/>
          <p:cNvGraphicFramePr>
            <a:graphicFrameLocks noChangeAspect="1"/>
          </p:cNvGraphicFramePr>
          <p:nvPr/>
        </p:nvGraphicFramePr>
        <p:xfrm>
          <a:off x="381000" y="3276600"/>
          <a:ext cx="3556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5" name="Equation" r:id="rId11" imgW="1778000" imgH="457200" progId="Equation.DSMT4">
                  <p:embed/>
                </p:oleObj>
              </mc:Choice>
              <mc:Fallback>
                <p:oleObj name="Equation" r:id="rId11" imgW="1778000" imgH="45720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76600"/>
                        <a:ext cx="3556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2" name="Object 14"/>
          <p:cNvGraphicFramePr>
            <a:graphicFrameLocks noChangeAspect="1"/>
          </p:cNvGraphicFramePr>
          <p:nvPr/>
        </p:nvGraphicFramePr>
        <p:xfrm>
          <a:off x="4572000" y="4419600"/>
          <a:ext cx="2976562" cy="135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6" name="Equation" r:id="rId13" imgW="1447800" imgH="660400" progId="Equation.DSMT4">
                  <p:embed/>
                </p:oleObj>
              </mc:Choice>
              <mc:Fallback>
                <p:oleObj name="Equation" r:id="rId13" imgW="1447800" imgH="66040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419600"/>
                        <a:ext cx="2976562" cy="1354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3" name="Object 15"/>
          <p:cNvGraphicFramePr>
            <a:graphicFrameLocks noChangeAspect="1"/>
          </p:cNvGraphicFramePr>
          <p:nvPr/>
        </p:nvGraphicFramePr>
        <p:xfrm>
          <a:off x="381000" y="5638800"/>
          <a:ext cx="1671637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7" name="Equation" r:id="rId15" imgW="812447" imgH="393529" progId="Equation.DSMT4">
                  <p:embed/>
                </p:oleObj>
              </mc:Choice>
              <mc:Fallback>
                <p:oleObj name="Equation" r:id="rId15" imgW="812447" imgH="393529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638800"/>
                        <a:ext cx="1671637" cy="80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4" name="Object 16"/>
          <p:cNvGraphicFramePr>
            <a:graphicFrameLocks noChangeAspect="1"/>
          </p:cNvGraphicFramePr>
          <p:nvPr/>
        </p:nvGraphicFramePr>
        <p:xfrm>
          <a:off x="266700" y="228600"/>
          <a:ext cx="1473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8" name="Equation" r:id="rId17" imgW="736600" imgH="203200" progId="Equation.DSMT4">
                  <p:embed/>
                </p:oleObj>
              </mc:Choice>
              <mc:Fallback>
                <p:oleObj name="Equation" r:id="rId17" imgW="736600" imgH="203200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228600"/>
                        <a:ext cx="14732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AutoShape 10"/>
          <p:cNvSpPr>
            <a:spLocks noChangeArrowheads="1"/>
          </p:cNvSpPr>
          <p:nvPr/>
        </p:nvSpPr>
        <p:spPr bwMode="auto">
          <a:xfrm>
            <a:off x="1524000" y="5638800"/>
            <a:ext cx="685800" cy="838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12725" y="192088"/>
            <a:ext cx="1709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Example 2:</a:t>
            </a:r>
          </a:p>
        </p:txBody>
      </p:sp>
      <p:pic>
        <p:nvPicPr>
          <p:cNvPr id="8196" name="Picture 4" descr="H907IH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0"/>
            <a:ext cx="5486400" cy="3657600"/>
          </a:xfrm>
          <a:prstGeom prst="rect">
            <a:avLst/>
          </a:prstGeom>
          <a:noFill/>
        </p:spPr>
      </p:pic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939800" y="893763"/>
          <a:ext cx="909638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5" name="Equation" r:id="rId4" imgW="355292" imgH="393359" progId="Equation.DSMT4">
                  <p:embed/>
                </p:oleObj>
              </mc:Choice>
              <mc:Fallback>
                <p:oleObj name="Equation" r:id="rId4" imgW="355292" imgH="393359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893763"/>
                        <a:ext cx="909638" cy="1011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5" name="Freeform 13"/>
          <p:cNvSpPr>
            <a:spLocks/>
          </p:cNvSpPr>
          <p:nvPr/>
        </p:nvSpPr>
        <p:spPr bwMode="auto">
          <a:xfrm>
            <a:off x="1143000" y="3048000"/>
            <a:ext cx="2667000" cy="1047750"/>
          </a:xfrm>
          <a:custGeom>
            <a:avLst/>
            <a:gdLst/>
            <a:ahLst/>
            <a:cxnLst>
              <a:cxn ang="0">
                <a:pos x="1680" y="660"/>
              </a:cxn>
              <a:cxn ang="0">
                <a:pos x="1320" y="588"/>
              </a:cxn>
              <a:cxn ang="0">
                <a:pos x="960" y="240"/>
              </a:cxn>
              <a:cxn ang="0">
                <a:pos x="528" y="192"/>
              </a:cxn>
              <a:cxn ang="0">
                <a:pos x="240" y="192"/>
              </a:cxn>
              <a:cxn ang="0">
                <a:pos x="0" y="0"/>
              </a:cxn>
            </a:cxnLst>
            <a:rect l="0" t="0" r="r" b="b"/>
            <a:pathLst>
              <a:path w="1680" h="660">
                <a:moveTo>
                  <a:pt x="1680" y="660"/>
                </a:moveTo>
                <a:cubicBezTo>
                  <a:pt x="1620" y="648"/>
                  <a:pt x="1440" y="658"/>
                  <a:pt x="1320" y="588"/>
                </a:cubicBezTo>
                <a:cubicBezTo>
                  <a:pt x="1200" y="518"/>
                  <a:pt x="1092" y="306"/>
                  <a:pt x="960" y="240"/>
                </a:cubicBezTo>
                <a:cubicBezTo>
                  <a:pt x="828" y="174"/>
                  <a:pt x="648" y="200"/>
                  <a:pt x="528" y="192"/>
                </a:cubicBezTo>
                <a:cubicBezTo>
                  <a:pt x="408" y="184"/>
                  <a:pt x="328" y="224"/>
                  <a:pt x="240" y="192"/>
                </a:cubicBezTo>
                <a:cubicBezTo>
                  <a:pt x="152" y="160"/>
                  <a:pt x="76" y="80"/>
                  <a:pt x="0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886200" y="3810000"/>
            <a:ext cx="2371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(right hand limit)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717925" y="4419600"/>
            <a:ext cx="5045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We approach the limit from </a:t>
            </a:r>
            <a:r>
              <a:rPr lang="en-US" u="sng">
                <a:solidFill>
                  <a:srgbClr val="FF0000"/>
                </a:solidFill>
              </a:rPr>
              <a:t>inside</a:t>
            </a:r>
            <a:r>
              <a:rPr lang="en-US">
                <a:solidFill>
                  <a:srgbClr val="FF0000"/>
                </a:solidFill>
              </a:rPr>
              <a:t> the interval.</a:t>
            </a:r>
          </a:p>
        </p:txBody>
      </p:sp>
      <p:graphicFrame>
        <p:nvGraphicFramePr>
          <p:cNvPr id="8215" name="Object 23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6" name="Equation" r:id="rId6" imgW="190417" imgH="139639" progId="Equation.DSMT4">
                  <p:embed/>
                </p:oleObj>
              </mc:Choice>
              <mc:Fallback>
                <p:oleObj name="Equation" r:id="rId6" imgW="190417" imgH="139639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084263" y="2973388"/>
            <a:ext cx="7450137" cy="2360612"/>
            <a:chOff x="683" y="1873"/>
            <a:chExt cx="4693" cy="1487"/>
          </a:xfrm>
        </p:grpSpPr>
        <p:sp>
          <p:nvSpPr>
            <p:cNvPr id="8212" name="Rectangle 20"/>
            <p:cNvSpPr>
              <a:spLocks noChangeArrowheads="1"/>
            </p:cNvSpPr>
            <p:nvPr/>
          </p:nvSpPr>
          <p:spPr bwMode="auto">
            <a:xfrm>
              <a:off x="2304" y="2352"/>
              <a:ext cx="3072" cy="100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Freeform 24"/>
            <p:cNvSpPr>
              <a:spLocks/>
            </p:cNvSpPr>
            <p:nvPr/>
          </p:nvSpPr>
          <p:spPr bwMode="auto">
            <a:xfrm>
              <a:off x="683" y="1873"/>
              <a:ext cx="1672" cy="801"/>
            </a:xfrm>
            <a:custGeom>
              <a:avLst/>
              <a:gdLst/>
              <a:ahLst/>
              <a:cxnLst>
                <a:cxn ang="0">
                  <a:pos x="7" y="35"/>
                </a:cxn>
                <a:cxn ang="0">
                  <a:pos x="1" y="53"/>
                </a:cxn>
                <a:cxn ang="0">
                  <a:pos x="28" y="158"/>
                </a:cxn>
                <a:cxn ang="0">
                  <a:pos x="58" y="194"/>
                </a:cxn>
                <a:cxn ang="0">
                  <a:pos x="76" y="200"/>
                </a:cxn>
                <a:cxn ang="0">
                  <a:pos x="100" y="218"/>
                </a:cxn>
                <a:cxn ang="0">
                  <a:pos x="169" y="272"/>
                </a:cxn>
                <a:cxn ang="0">
                  <a:pos x="187" y="278"/>
                </a:cxn>
                <a:cxn ang="0">
                  <a:pos x="223" y="299"/>
                </a:cxn>
                <a:cxn ang="0">
                  <a:pos x="241" y="305"/>
                </a:cxn>
                <a:cxn ang="0">
                  <a:pos x="274" y="326"/>
                </a:cxn>
                <a:cxn ang="0">
                  <a:pos x="298" y="332"/>
                </a:cxn>
                <a:cxn ang="0">
                  <a:pos x="538" y="329"/>
                </a:cxn>
                <a:cxn ang="0">
                  <a:pos x="574" y="320"/>
                </a:cxn>
                <a:cxn ang="0">
                  <a:pos x="583" y="317"/>
                </a:cxn>
                <a:cxn ang="0">
                  <a:pos x="763" y="341"/>
                </a:cxn>
                <a:cxn ang="0">
                  <a:pos x="850" y="350"/>
                </a:cxn>
                <a:cxn ang="0">
                  <a:pos x="946" y="365"/>
                </a:cxn>
                <a:cxn ang="0">
                  <a:pos x="1000" y="404"/>
                </a:cxn>
                <a:cxn ang="0">
                  <a:pos x="1030" y="437"/>
                </a:cxn>
                <a:cxn ang="0">
                  <a:pos x="1048" y="461"/>
                </a:cxn>
                <a:cxn ang="0">
                  <a:pos x="1072" y="482"/>
                </a:cxn>
                <a:cxn ang="0">
                  <a:pos x="1135" y="545"/>
                </a:cxn>
                <a:cxn ang="0">
                  <a:pos x="1147" y="557"/>
                </a:cxn>
                <a:cxn ang="0">
                  <a:pos x="1159" y="569"/>
                </a:cxn>
                <a:cxn ang="0">
                  <a:pos x="1204" y="614"/>
                </a:cxn>
                <a:cxn ang="0">
                  <a:pos x="1228" y="635"/>
                </a:cxn>
                <a:cxn ang="0">
                  <a:pos x="1258" y="668"/>
                </a:cxn>
                <a:cxn ang="0">
                  <a:pos x="1291" y="698"/>
                </a:cxn>
                <a:cxn ang="0">
                  <a:pos x="1528" y="794"/>
                </a:cxn>
                <a:cxn ang="0">
                  <a:pos x="1639" y="785"/>
                </a:cxn>
                <a:cxn ang="0">
                  <a:pos x="1663" y="761"/>
                </a:cxn>
                <a:cxn ang="0">
                  <a:pos x="1672" y="734"/>
                </a:cxn>
                <a:cxn ang="0">
                  <a:pos x="1669" y="680"/>
                </a:cxn>
                <a:cxn ang="0">
                  <a:pos x="1627" y="614"/>
                </a:cxn>
                <a:cxn ang="0">
                  <a:pos x="1606" y="590"/>
                </a:cxn>
                <a:cxn ang="0">
                  <a:pos x="1579" y="554"/>
                </a:cxn>
                <a:cxn ang="0">
                  <a:pos x="1549" y="521"/>
                </a:cxn>
                <a:cxn ang="0">
                  <a:pos x="1477" y="482"/>
                </a:cxn>
                <a:cxn ang="0">
                  <a:pos x="1351" y="431"/>
                </a:cxn>
                <a:cxn ang="0">
                  <a:pos x="1306" y="398"/>
                </a:cxn>
                <a:cxn ang="0">
                  <a:pos x="1261" y="356"/>
                </a:cxn>
                <a:cxn ang="0">
                  <a:pos x="1204" y="284"/>
                </a:cxn>
                <a:cxn ang="0">
                  <a:pos x="1123" y="218"/>
                </a:cxn>
                <a:cxn ang="0">
                  <a:pos x="1051" y="176"/>
                </a:cxn>
                <a:cxn ang="0">
                  <a:pos x="901" y="134"/>
                </a:cxn>
                <a:cxn ang="0">
                  <a:pos x="838" y="125"/>
                </a:cxn>
                <a:cxn ang="0">
                  <a:pos x="484" y="149"/>
                </a:cxn>
                <a:cxn ang="0">
                  <a:pos x="457" y="152"/>
                </a:cxn>
                <a:cxn ang="0">
                  <a:pos x="415" y="158"/>
                </a:cxn>
                <a:cxn ang="0">
                  <a:pos x="349" y="155"/>
                </a:cxn>
                <a:cxn ang="0">
                  <a:pos x="241" y="122"/>
                </a:cxn>
                <a:cxn ang="0">
                  <a:pos x="184" y="104"/>
                </a:cxn>
                <a:cxn ang="0">
                  <a:pos x="157" y="95"/>
                </a:cxn>
                <a:cxn ang="0">
                  <a:pos x="124" y="56"/>
                </a:cxn>
                <a:cxn ang="0">
                  <a:pos x="112" y="38"/>
                </a:cxn>
                <a:cxn ang="0">
                  <a:pos x="94" y="26"/>
                </a:cxn>
                <a:cxn ang="0">
                  <a:pos x="61" y="2"/>
                </a:cxn>
                <a:cxn ang="0">
                  <a:pos x="28" y="14"/>
                </a:cxn>
                <a:cxn ang="0">
                  <a:pos x="25" y="23"/>
                </a:cxn>
                <a:cxn ang="0">
                  <a:pos x="7" y="35"/>
                </a:cxn>
              </a:cxnLst>
              <a:rect l="0" t="0" r="r" b="b"/>
              <a:pathLst>
                <a:path w="1672" h="801">
                  <a:moveTo>
                    <a:pt x="7" y="35"/>
                  </a:moveTo>
                  <a:cubicBezTo>
                    <a:pt x="5" y="41"/>
                    <a:pt x="0" y="47"/>
                    <a:pt x="1" y="53"/>
                  </a:cubicBezTo>
                  <a:cubicBezTo>
                    <a:pt x="4" y="77"/>
                    <a:pt x="16" y="135"/>
                    <a:pt x="28" y="158"/>
                  </a:cubicBezTo>
                  <a:cubicBezTo>
                    <a:pt x="33" y="168"/>
                    <a:pt x="48" y="188"/>
                    <a:pt x="58" y="194"/>
                  </a:cubicBezTo>
                  <a:cubicBezTo>
                    <a:pt x="63" y="197"/>
                    <a:pt x="76" y="200"/>
                    <a:pt x="76" y="200"/>
                  </a:cubicBezTo>
                  <a:cubicBezTo>
                    <a:pt x="83" y="211"/>
                    <a:pt x="89" y="211"/>
                    <a:pt x="100" y="218"/>
                  </a:cubicBezTo>
                  <a:cubicBezTo>
                    <a:pt x="111" y="235"/>
                    <a:pt x="149" y="265"/>
                    <a:pt x="169" y="272"/>
                  </a:cubicBezTo>
                  <a:cubicBezTo>
                    <a:pt x="175" y="274"/>
                    <a:pt x="182" y="274"/>
                    <a:pt x="187" y="278"/>
                  </a:cubicBezTo>
                  <a:cubicBezTo>
                    <a:pt x="199" y="286"/>
                    <a:pt x="210" y="293"/>
                    <a:pt x="223" y="299"/>
                  </a:cubicBezTo>
                  <a:cubicBezTo>
                    <a:pt x="229" y="302"/>
                    <a:pt x="241" y="305"/>
                    <a:pt x="241" y="305"/>
                  </a:cubicBezTo>
                  <a:cubicBezTo>
                    <a:pt x="248" y="315"/>
                    <a:pt x="262" y="322"/>
                    <a:pt x="274" y="326"/>
                  </a:cubicBezTo>
                  <a:cubicBezTo>
                    <a:pt x="282" y="329"/>
                    <a:pt x="298" y="332"/>
                    <a:pt x="298" y="332"/>
                  </a:cubicBezTo>
                  <a:cubicBezTo>
                    <a:pt x="377" y="324"/>
                    <a:pt x="459" y="331"/>
                    <a:pt x="538" y="329"/>
                  </a:cubicBezTo>
                  <a:cubicBezTo>
                    <a:pt x="562" y="325"/>
                    <a:pt x="550" y="328"/>
                    <a:pt x="574" y="320"/>
                  </a:cubicBezTo>
                  <a:cubicBezTo>
                    <a:pt x="577" y="319"/>
                    <a:pt x="583" y="317"/>
                    <a:pt x="583" y="317"/>
                  </a:cubicBezTo>
                  <a:cubicBezTo>
                    <a:pt x="645" y="320"/>
                    <a:pt x="702" y="335"/>
                    <a:pt x="763" y="341"/>
                  </a:cubicBezTo>
                  <a:cubicBezTo>
                    <a:pt x="791" y="348"/>
                    <a:pt x="821" y="347"/>
                    <a:pt x="850" y="350"/>
                  </a:cubicBezTo>
                  <a:cubicBezTo>
                    <a:pt x="882" y="358"/>
                    <a:pt x="915" y="355"/>
                    <a:pt x="946" y="365"/>
                  </a:cubicBezTo>
                  <a:cubicBezTo>
                    <a:pt x="961" y="380"/>
                    <a:pt x="983" y="390"/>
                    <a:pt x="1000" y="404"/>
                  </a:cubicBezTo>
                  <a:cubicBezTo>
                    <a:pt x="1012" y="414"/>
                    <a:pt x="1017" y="428"/>
                    <a:pt x="1030" y="437"/>
                  </a:cubicBezTo>
                  <a:cubicBezTo>
                    <a:pt x="1034" y="449"/>
                    <a:pt x="1038" y="454"/>
                    <a:pt x="1048" y="461"/>
                  </a:cubicBezTo>
                  <a:cubicBezTo>
                    <a:pt x="1054" y="470"/>
                    <a:pt x="1072" y="482"/>
                    <a:pt x="1072" y="482"/>
                  </a:cubicBezTo>
                  <a:cubicBezTo>
                    <a:pt x="1079" y="492"/>
                    <a:pt x="1124" y="541"/>
                    <a:pt x="1135" y="545"/>
                  </a:cubicBezTo>
                  <a:cubicBezTo>
                    <a:pt x="1143" y="569"/>
                    <a:pt x="1131" y="541"/>
                    <a:pt x="1147" y="557"/>
                  </a:cubicBezTo>
                  <a:cubicBezTo>
                    <a:pt x="1163" y="573"/>
                    <a:pt x="1135" y="561"/>
                    <a:pt x="1159" y="569"/>
                  </a:cubicBezTo>
                  <a:cubicBezTo>
                    <a:pt x="1174" y="584"/>
                    <a:pt x="1189" y="599"/>
                    <a:pt x="1204" y="614"/>
                  </a:cubicBezTo>
                  <a:cubicBezTo>
                    <a:pt x="1212" y="622"/>
                    <a:pt x="1228" y="635"/>
                    <a:pt x="1228" y="635"/>
                  </a:cubicBezTo>
                  <a:cubicBezTo>
                    <a:pt x="1236" y="647"/>
                    <a:pt x="1246" y="660"/>
                    <a:pt x="1258" y="668"/>
                  </a:cubicBezTo>
                  <a:cubicBezTo>
                    <a:pt x="1266" y="680"/>
                    <a:pt x="1279" y="690"/>
                    <a:pt x="1291" y="698"/>
                  </a:cubicBezTo>
                  <a:cubicBezTo>
                    <a:pt x="1334" y="762"/>
                    <a:pt x="1458" y="777"/>
                    <a:pt x="1528" y="794"/>
                  </a:cubicBezTo>
                  <a:cubicBezTo>
                    <a:pt x="1564" y="789"/>
                    <a:pt x="1606" y="801"/>
                    <a:pt x="1639" y="785"/>
                  </a:cubicBezTo>
                  <a:cubicBezTo>
                    <a:pt x="1649" y="780"/>
                    <a:pt x="1659" y="771"/>
                    <a:pt x="1663" y="761"/>
                  </a:cubicBezTo>
                  <a:cubicBezTo>
                    <a:pt x="1667" y="752"/>
                    <a:pt x="1672" y="734"/>
                    <a:pt x="1672" y="734"/>
                  </a:cubicBezTo>
                  <a:cubicBezTo>
                    <a:pt x="1671" y="716"/>
                    <a:pt x="1671" y="698"/>
                    <a:pt x="1669" y="680"/>
                  </a:cubicBezTo>
                  <a:cubicBezTo>
                    <a:pt x="1666" y="652"/>
                    <a:pt x="1643" y="635"/>
                    <a:pt x="1627" y="614"/>
                  </a:cubicBezTo>
                  <a:cubicBezTo>
                    <a:pt x="1608" y="590"/>
                    <a:pt x="1623" y="602"/>
                    <a:pt x="1606" y="590"/>
                  </a:cubicBezTo>
                  <a:cubicBezTo>
                    <a:pt x="1597" y="576"/>
                    <a:pt x="1590" y="565"/>
                    <a:pt x="1579" y="554"/>
                  </a:cubicBezTo>
                  <a:cubicBezTo>
                    <a:pt x="1575" y="538"/>
                    <a:pt x="1563" y="530"/>
                    <a:pt x="1549" y="521"/>
                  </a:cubicBezTo>
                  <a:cubicBezTo>
                    <a:pt x="1534" y="498"/>
                    <a:pt x="1502" y="491"/>
                    <a:pt x="1477" y="482"/>
                  </a:cubicBezTo>
                  <a:cubicBezTo>
                    <a:pt x="1436" y="466"/>
                    <a:pt x="1388" y="456"/>
                    <a:pt x="1351" y="431"/>
                  </a:cubicBezTo>
                  <a:cubicBezTo>
                    <a:pt x="1342" y="417"/>
                    <a:pt x="1320" y="408"/>
                    <a:pt x="1306" y="398"/>
                  </a:cubicBezTo>
                  <a:cubicBezTo>
                    <a:pt x="1289" y="387"/>
                    <a:pt x="1275" y="370"/>
                    <a:pt x="1261" y="356"/>
                  </a:cubicBezTo>
                  <a:cubicBezTo>
                    <a:pt x="1239" y="334"/>
                    <a:pt x="1225" y="305"/>
                    <a:pt x="1204" y="284"/>
                  </a:cubicBezTo>
                  <a:cubicBezTo>
                    <a:pt x="1177" y="257"/>
                    <a:pt x="1153" y="240"/>
                    <a:pt x="1123" y="218"/>
                  </a:cubicBezTo>
                  <a:cubicBezTo>
                    <a:pt x="1100" y="201"/>
                    <a:pt x="1080" y="183"/>
                    <a:pt x="1051" y="176"/>
                  </a:cubicBezTo>
                  <a:cubicBezTo>
                    <a:pt x="1011" y="149"/>
                    <a:pt x="948" y="139"/>
                    <a:pt x="901" y="134"/>
                  </a:cubicBezTo>
                  <a:cubicBezTo>
                    <a:pt x="880" y="129"/>
                    <a:pt x="858" y="132"/>
                    <a:pt x="838" y="125"/>
                  </a:cubicBezTo>
                  <a:cubicBezTo>
                    <a:pt x="715" y="128"/>
                    <a:pt x="608" y="146"/>
                    <a:pt x="484" y="149"/>
                  </a:cubicBezTo>
                  <a:cubicBezTo>
                    <a:pt x="475" y="150"/>
                    <a:pt x="466" y="151"/>
                    <a:pt x="457" y="152"/>
                  </a:cubicBezTo>
                  <a:cubicBezTo>
                    <a:pt x="443" y="154"/>
                    <a:pt x="415" y="158"/>
                    <a:pt x="415" y="158"/>
                  </a:cubicBezTo>
                  <a:cubicBezTo>
                    <a:pt x="393" y="157"/>
                    <a:pt x="371" y="157"/>
                    <a:pt x="349" y="155"/>
                  </a:cubicBezTo>
                  <a:cubicBezTo>
                    <a:pt x="313" y="152"/>
                    <a:pt x="276" y="131"/>
                    <a:pt x="241" y="122"/>
                  </a:cubicBezTo>
                  <a:cubicBezTo>
                    <a:pt x="222" y="117"/>
                    <a:pt x="203" y="110"/>
                    <a:pt x="184" y="104"/>
                  </a:cubicBezTo>
                  <a:cubicBezTo>
                    <a:pt x="175" y="101"/>
                    <a:pt x="157" y="95"/>
                    <a:pt x="157" y="95"/>
                  </a:cubicBezTo>
                  <a:cubicBezTo>
                    <a:pt x="148" y="81"/>
                    <a:pt x="141" y="62"/>
                    <a:pt x="124" y="56"/>
                  </a:cubicBezTo>
                  <a:cubicBezTo>
                    <a:pt x="120" y="50"/>
                    <a:pt x="116" y="44"/>
                    <a:pt x="112" y="38"/>
                  </a:cubicBezTo>
                  <a:cubicBezTo>
                    <a:pt x="108" y="32"/>
                    <a:pt x="94" y="26"/>
                    <a:pt x="94" y="26"/>
                  </a:cubicBezTo>
                  <a:cubicBezTo>
                    <a:pt x="85" y="12"/>
                    <a:pt x="74" y="11"/>
                    <a:pt x="61" y="2"/>
                  </a:cubicBezTo>
                  <a:cubicBezTo>
                    <a:pt x="43" y="4"/>
                    <a:pt x="37" y="0"/>
                    <a:pt x="28" y="14"/>
                  </a:cubicBezTo>
                  <a:cubicBezTo>
                    <a:pt x="26" y="17"/>
                    <a:pt x="27" y="21"/>
                    <a:pt x="25" y="23"/>
                  </a:cubicBezTo>
                  <a:cubicBezTo>
                    <a:pt x="20" y="28"/>
                    <a:pt x="7" y="35"/>
                    <a:pt x="7" y="3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 animBg="1"/>
      <p:bldP spid="8206" grpId="0" autoUpdateAnimBg="0"/>
      <p:bldP spid="820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425450" y="152400"/>
          <a:ext cx="83693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8" name="Equation" r:id="rId3" imgW="3784600" imgH="203200" progId="Equation.DSMT4">
                  <p:embed/>
                </p:oleObj>
              </mc:Choice>
              <mc:Fallback>
                <p:oleObj name="Equation" r:id="rId3" imgW="3784600" imgH="2032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152400"/>
                        <a:ext cx="8369300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330200" y="914400"/>
          <a:ext cx="7594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9" name="Equation" r:id="rId5" imgW="3797300" imgH="685800" progId="Equation.DSMT4">
                  <p:embed/>
                </p:oleObj>
              </mc:Choice>
              <mc:Fallback>
                <p:oleObj name="Equation" r:id="rId5" imgW="3797300" imgH="6858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914400"/>
                        <a:ext cx="75946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381000" y="2743200"/>
          <a:ext cx="76200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0" name="Equation" r:id="rId7" imgW="3810000" imgH="685800" progId="Equation.DSMT4">
                  <p:embed/>
                </p:oleObj>
              </mc:Choice>
              <mc:Fallback>
                <p:oleObj name="Equation" r:id="rId7" imgW="3810000" imgH="6858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743200"/>
                        <a:ext cx="76200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848533"/>
              </p:ext>
            </p:extLst>
          </p:nvPr>
        </p:nvGraphicFramePr>
        <p:xfrm>
          <a:off x="228600" y="4495800"/>
          <a:ext cx="86868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1" name="Equation" r:id="rId9" imgW="4343400" imgH="914400" progId="Equation.DSMT4">
                  <p:embed/>
                </p:oleObj>
              </mc:Choice>
              <mc:Fallback>
                <p:oleObj name="Equation" r:id="rId9" imgW="4343400" imgH="9144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495800"/>
                        <a:ext cx="8686800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12725" y="192088"/>
            <a:ext cx="1709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Example 2:</a:t>
            </a:r>
          </a:p>
        </p:txBody>
      </p:sp>
      <p:pic>
        <p:nvPicPr>
          <p:cNvPr id="8196" name="Picture 4" descr="H907IH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0"/>
            <a:ext cx="5486400" cy="3657600"/>
          </a:xfrm>
          <a:prstGeom prst="rect">
            <a:avLst/>
          </a:prstGeom>
          <a:noFill/>
        </p:spPr>
      </p:pic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939800" y="893763"/>
          <a:ext cx="909638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5" name="Equation" r:id="rId4" imgW="355292" imgH="393359" progId="Equation.DSMT4">
                  <p:embed/>
                </p:oleObj>
              </mc:Choice>
              <mc:Fallback>
                <p:oleObj name="Equation" r:id="rId4" imgW="355292" imgH="393359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893763"/>
                        <a:ext cx="909638" cy="1011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701675" y="3467100"/>
          <a:ext cx="1592263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6" name="Equation" r:id="rId6" imgW="596641" imgH="317362" progId="Equation.DSMT4">
                  <p:embed/>
                </p:oleObj>
              </mc:Choice>
              <mc:Fallback>
                <p:oleObj name="Equation" r:id="rId6" imgW="596641" imgH="317362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3467100"/>
                        <a:ext cx="1592263" cy="84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490538" y="4622800"/>
          <a:ext cx="2405062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" name="Equation" r:id="rId8" imgW="901309" imgH="279279" progId="Equation.DSMT4">
                  <p:embed/>
                </p:oleObj>
              </mc:Choice>
              <mc:Fallback>
                <p:oleObj name="Equation" r:id="rId8" imgW="901309" imgH="279279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8" y="4622800"/>
                        <a:ext cx="2405062" cy="74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846138" y="5500688"/>
          <a:ext cx="1625600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8" name="Equation" r:id="rId10" imgW="609336" imgH="393529" progId="Equation.DSMT4">
                  <p:embed/>
                </p:oleObj>
              </mc:Choice>
              <mc:Fallback>
                <p:oleObj name="Equation" r:id="rId10" imgW="609336" imgH="393529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5500688"/>
                        <a:ext cx="1625600" cy="1052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3048000" y="5867400"/>
          <a:ext cx="74453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9" name="Equation" r:id="rId12" imgW="279158" imgH="126890" progId="Equation.DSMT4">
                  <p:embed/>
                </p:oleObj>
              </mc:Choice>
              <mc:Fallback>
                <p:oleObj name="Equation" r:id="rId12" imgW="279158" imgH="12689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867400"/>
                        <a:ext cx="744538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2895600" y="5715000"/>
            <a:ext cx="990600" cy="609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556125" y="5754688"/>
            <a:ext cx="316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This integral </a:t>
            </a:r>
            <a:r>
              <a:rPr lang="en-US" u="sng">
                <a:solidFill>
                  <a:srgbClr val="0000FF"/>
                </a:solidFill>
              </a:rPr>
              <a:t>diverges</a:t>
            </a:r>
            <a:r>
              <a:rPr lang="en-US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8205" name="Freeform 13"/>
          <p:cNvSpPr>
            <a:spLocks/>
          </p:cNvSpPr>
          <p:nvPr/>
        </p:nvSpPr>
        <p:spPr bwMode="auto">
          <a:xfrm>
            <a:off x="1143000" y="3048000"/>
            <a:ext cx="2667000" cy="1047750"/>
          </a:xfrm>
          <a:custGeom>
            <a:avLst/>
            <a:gdLst/>
            <a:ahLst/>
            <a:cxnLst>
              <a:cxn ang="0">
                <a:pos x="1680" y="660"/>
              </a:cxn>
              <a:cxn ang="0">
                <a:pos x="1320" y="588"/>
              </a:cxn>
              <a:cxn ang="0">
                <a:pos x="960" y="240"/>
              </a:cxn>
              <a:cxn ang="0">
                <a:pos x="528" y="192"/>
              </a:cxn>
              <a:cxn ang="0">
                <a:pos x="240" y="192"/>
              </a:cxn>
              <a:cxn ang="0">
                <a:pos x="0" y="0"/>
              </a:cxn>
            </a:cxnLst>
            <a:rect l="0" t="0" r="r" b="b"/>
            <a:pathLst>
              <a:path w="1680" h="660">
                <a:moveTo>
                  <a:pt x="1680" y="660"/>
                </a:moveTo>
                <a:cubicBezTo>
                  <a:pt x="1620" y="648"/>
                  <a:pt x="1440" y="658"/>
                  <a:pt x="1320" y="588"/>
                </a:cubicBezTo>
                <a:cubicBezTo>
                  <a:pt x="1200" y="518"/>
                  <a:pt x="1092" y="306"/>
                  <a:pt x="960" y="240"/>
                </a:cubicBezTo>
                <a:cubicBezTo>
                  <a:pt x="828" y="174"/>
                  <a:pt x="648" y="200"/>
                  <a:pt x="528" y="192"/>
                </a:cubicBezTo>
                <a:cubicBezTo>
                  <a:pt x="408" y="184"/>
                  <a:pt x="328" y="224"/>
                  <a:pt x="240" y="192"/>
                </a:cubicBezTo>
                <a:cubicBezTo>
                  <a:pt x="152" y="160"/>
                  <a:pt x="76" y="80"/>
                  <a:pt x="0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886200" y="3810000"/>
            <a:ext cx="2371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(right hand limit)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717925" y="4419600"/>
            <a:ext cx="5045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We approach the limit from </a:t>
            </a:r>
            <a:r>
              <a:rPr lang="en-US" u="sng">
                <a:solidFill>
                  <a:srgbClr val="FF0000"/>
                </a:solidFill>
              </a:rPr>
              <a:t>inside</a:t>
            </a:r>
            <a:r>
              <a:rPr lang="en-US">
                <a:solidFill>
                  <a:srgbClr val="FF0000"/>
                </a:solidFill>
              </a:rPr>
              <a:t> the interval.</a:t>
            </a:r>
          </a:p>
        </p:txBody>
      </p:sp>
      <p:graphicFrame>
        <p:nvGraphicFramePr>
          <p:cNvPr id="8214" name="Object 22"/>
          <p:cNvGraphicFramePr>
            <a:graphicFrameLocks noChangeAspect="1"/>
          </p:cNvGraphicFramePr>
          <p:nvPr/>
        </p:nvGraphicFramePr>
        <p:xfrm>
          <a:off x="457200" y="2133600"/>
          <a:ext cx="207327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" name="Equation" r:id="rId14" imgW="736280" imgH="393529" progId="Equation.DSMT4">
                  <p:embed/>
                </p:oleObj>
              </mc:Choice>
              <mc:Fallback>
                <p:oleObj name="Equation" r:id="rId14" imgW="736280" imgH="393529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133600"/>
                        <a:ext cx="2073275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5" name="Object 23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1" name="Equation" r:id="rId16" imgW="190417" imgH="139639" progId="Equation.DSMT4">
                  <p:embed/>
                </p:oleObj>
              </mc:Choice>
              <mc:Fallback>
                <p:oleObj name="Equation" r:id="rId16" imgW="190417" imgH="139639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17" name="Group 25"/>
          <p:cNvGrpSpPr>
            <a:grpSpLocks/>
          </p:cNvGrpSpPr>
          <p:nvPr/>
        </p:nvGrpSpPr>
        <p:grpSpPr bwMode="auto">
          <a:xfrm>
            <a:off x="1084263" y="2973388"/>
            <a:ext cx="7450137" cy="2360612"/>
            <a:chOff x="683" y="1873"/>
            <a:chExt cx="4693" cy="1487"/>
          </a:xfrm>
        </p:grpSpPr>
        <p:sp>
          <p:nvSpPr>
            <p:cNvPr id="8212" name="Rectangle 20"/>
            <p:cNvSpPr>
              <a:spLocks noChangeArrowheads="1"/>
            </p:cNvSpPr>
            <p:nvPr/>
          </p:nvSpPr>
          <p:spPr bwMode="auto">
            <a:xfrm>
              <a:off x="2304" y="2352"/>
              <a:ext cx="3072" cy="100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Freeform 24"/>
            <p:cNvSpPr>
              <a:spLocks/>
            </p:cNvSpPr>
            <p:nvPr/>
          </p:nvSpPr>
          <p:spPr bwMode="auto">
            <a:xfrm>
              <a:off x="683" y="1873"/>
              <a:ext cx="1672" cy="801"/>
            </a:xfrm>
            <a:custGeom>
              <a:avLst/>
              <a:gdLst/>
              <a:ahLst/>
              <a:cxnLst>
                <a:cxn ang="0">
                  <a:pos x="7" y="35"/>
                </a:cxn>
                <a:cxn ang="0">
                  <a:pos x="1" y="53"/>
                </a:cxn>
                <a:cxn ang="0">
                  <a:pos x="28" y="158"/>
                </a:cxn>
                <a:cxn ang="0">
                  <a:pos x="58" y="194"/>
                </a:cxn>
                <a:cxn ang="0">
                  <a:pos x="76" y="200"/>
                </a:cxn>
                <a:cxn ang="0">
                  <a:pos x="100" y="218"/>
                </a:cxn>
                <a:cxn ang="0">
                  <a:pos x="169" y="272"/>
                </a:cxn>
                <a:cxn ang="0">
                  <a:pos x="187" y="278"/>
                </a:cxn>
                <a:cxn ang="0">
                  <a:pos x="223" y="299"/>
                </a:cxn>
                <a:cxn ang="0">
                  <a:pos x="241" y="305"/>
                </a:cxn>
                <a:cxn ang="0">
                  <a:pos x="274" y="326"/>
                </a:cxn>
                <a:cxn ang="0">
                  <a:pos x="298" y="332"/>
                </a:cxn>
                <a:cxn ang="0">
                  <a:pos x="538" y="329"/>
                </a:cxn>
                <a:cxn ang="0">
                  <a:pos x="574" y="320"/>
                </a:cxn>
                <a:cxn ang="0">
                  <a:pos x="583" y="317"/>
                </a:cxn>
                <a:cxn ang="0">
                  <a:pos x="763" y="341"/>
                </a:cxn>
                <a:cxn ang="0">
                  <a:pos x="850" y="350"/>
                </a:cxn>
                <a:cxn ang="0">
                  <a:pos x="946" y="365"/>
                </a:cxn>
                <a:cxn ang="0">
                  <a:pos x="1000" y="404"/>
                </a:cxn>
                <a:cxn ang="0">
                  <a:pos x="1030" y="437"/>
                </a:cxn>
                <a:cxn ang="0">
                  <a:pos x="1048" y="461"/>
                </a:cxn>
                <a:cxn ang="0">
                  <a:pos x="1072" y="482"/>
                </a:cxn>
                <a:cxn ang="0">
                  <a:pos x="1135" y="545"/>
                </a:cxn>
                <a:cxn ang="0">
                  <a:pos x="1147" y="557"/>
                </a:cxn>
                <a:cxn ang="0">
                  <a:pos x="1159" y="569"/>
                </a:cxn>
                <a:cxn ang="0">
                  <a:pos x="1204" y="614"/>
                </a:cxn>
                <a:cxn ang="0">
                  <a:pos x="1228" y="635"/>
                </a:cxn>
                <a:cxn ang="0">
                  <a:pos x="1258" y="668"/>
                </a:cxn>
                <a:cxn ang="0">
                  <a:pos x="1291" y="698"/>
                </a:cxn>
                <a:cxn ang="0">
                  <a:pos x="1528" y="794"/>
                </a:cxn>
                <a:cxn ang="0">
                  <a:pos x="1639" y="785"/>
                </a:cxn>
                <a:cxn ang="0">
                  <a:pos x="1663" y="761"/>
                </a:cxn>
                <a:cxn ang="0">
                  <a:pos x="1672" y="734"/>
                </a:cxn>
                <a:cxn ang="0">
                  <a:pos x="1669" y="680"/>
                </a:cxn>
                <a:cxn ang="0">
                  <a:pos x="1627" y="614"/>
                </a:cxn>
                <a:cxn ang="0">
                  <a:pos x="1606" y="590"/>
                </a:cxn>
                <a:cxn ang="0">
                  <a:pos x="1579" y="554"/>
                </a:cxn>
                <a:cxn ang="0">
                  <a:pos x="1549" y="521"/>
                </a:cxn>
                <a:cxn ang="0">
                  <a:pos x="1477" y="482"/>
                </a:cxn>
                <a:cxn ang="0">
                  <a:pos x="1351" y="431"/>
                </a:cxn>
                <a:cxn ang="0">
                  <a:pos x="1306" y="398"/>
                </a:cxn>
                <a:cxn ang="0">
                  <a:pos x="1261" y="356"/>
                </a:cxn>
                <a:cxn ang="0">
                  <a:pos x="1204" y="284"/>
                </a:cxn>
                <a:cxn ang="0">
                  <a:pos x="1123" y="218"/>
                </a:cxn>
                <a:cxn ang="0">
                  <a:pos x="1051" y="176"/>
                </a:cxn>
                <a:cxn ang="0">
                  <a:pos x="901" y="134"/>
                </a:cxn>
                <a:cxn ang="0">
                  <a:pos x="838" y="125"/>
                </a:cxn>
                <a:cxn ang="0">
                  <a:pos x="484" y="149"/>
                </a:cxn>
                <a:cxn ang="0">
                  <a:pos x="457" y="152"/>
                </a:cxn>
                <a:cxn ang="0">
                  <a:pos x="415" y="158"/>
                </a:cxn>
                <a:cxn ang="0">
                  <a:pos x="349" y="155"/>
                </a:cxn>
                <a:cxn ang="0">
                  <a:pos x="241" y="122"/>
                </a:cxn>
                <a:cxn ang="0">
                  <a:pos x="184" y="104"/>
                </a:cxn>
                <a:cxn ang="0">
                  <a:pos x="157" y="95"/>
                </a:cxn>
                <a:cxn ang="0">
                  <a:pos x="124" y="56"/>
                </a:cxn>
                <a:cxn ang="0">
                  <a:pos x="112" y="38"/>
                </a:cxn>
                <a:cxn ang="0">
                  <a:pos x="94" y="26"/>
                </a:cxn>
                <a:cxn ang="0">
                  <a:pos x="61" y="2"/>
                </a:cxn>
                <a:cxn ang="0">
                  <a:pos x="28" y="14"/>
                </a:cxn>
                <a:cxn ang="0">
                  <a:pos x="25" y="23"/>
                </a:cxn>
                <a:cxn ang="0">
                  <a:pos x="7" y="35"/>
                </a:cxn>
              </a:cxnLst>
              <a:rect l="0" t="0" r="r" b="b"/>
              <a:pathLst>
                <a:path w="1672" h="801">
                  <a:moveTo>
                    <a:pt x="7" y="35"/>
                  </a:moveTo>
                  <a:cubicBezTo>
                    <a:pt x="5" y="41"/>
                    <a:pt x="0" y="47"/>
                    <a:pt x="1" y="53"/>
                  </a:cubicBezTo>
                  <a:cubicBezTo>
                    <a:pt x="4" y="77"/>
                    <a:pt x="16" y="135"/>
                    <a:pt x="28" y="158"/>
                  </a:cubicBezTo>
                  <a:cubicBezTo>
                    <a:pt x="33" y="168"/>
                    <a:pt x="48" y="188"/>
                    <a:pt x="58" y="194"/>
                  </a:cubicBezTo>
                  <a:cubicBezTo>
                    <a:pt x="63" y="197"/>
                    <a:pt x="76" y="200"/>
                    <a:pt x="76" y="200"/>
                  </a:cubicBezTo>
                  <a:cubicBezTo>
                    <a:pt x="83" y="211"/>
                    <a:pt x="89" y="211"/>
                    <a:pt x="100" y="218"/>
                  </a:cubicBezTo>
                  <a:cubicBezTo>
                    <a:pt x="111" y="235"/>
                    <a:pt x="149" y="265"/>
                    <a:pt x="169" y="272"/>
                  </a:cubicBezTo>
                  <a:cubicBezTo>
                    <a:pt x="175" y="274"/>
                    <a:pt x="182" y="274"/>
                    <a:pt x="187" y="278"/>
                  </a:cubicBezTo>
                  <a:cubicBezTo>
                    <a:pt x="199" y="286"/>
                    <a:pt x="210" y="293"/>
                    <a:pt x="223" y="299"/>
                  </a:cubicBezTo>
                  <a:cubicBezTo>
                    <a:pt x="229" y="302"/>
                    <a:pt x="241" y="305"/>
                    <a:pt x="241" y="305"/>
                  </a:cubicBezTo>
                  <a:cubicBezTo>
                    <a:pt x="248" y="315"/>
                    <a:pt x="262" y="322"/>
                    <a:pt x="274" y="326"/>
                  </a:cubicBezTo>
                  <a:cubicBezTo>
                    <a:pt x="282" y="329"/>
                    <a:pt x="298" y="332"/>
                    <a:pt x="298" y="332"/>
                  </a:cubicBezTo>
                  <a:cubicBezTo>
                    <a:pt x="377" y="324"/>
                    <a:pt x="459" y="331"/>
                    <a:pt x="538" y="329"/>
                  </a:cubicBezTo>
                  <a:cubicBezTo>
                    <a:pt x="562" y="325"/>
                    <a:pt x="550" y="328"/>
                    <a:pt x="574" y="320"/>
                  </a:cubicBezTo>
                  <a:cubicBezTo>
                    <a:pt x="577" y="319"/>
                    <a:pt x="583" y="317"/>
                    <a:pt x="583" y="317"/>
                  </a:cubicBezTo>
                  <a:cubicBezTo>
                    <a:pt x="645" y="320"/>
                    <a:pt x="702" y="335"/>
                    <a:pt x="763" y="341"/>
                  </a:cubicBezTo>
                  <a:cubicBezTo>
                    <a:pt x="791" y="348"/>
                    <a:pt x="821" y="347"/>
                    <a:pt x="850" y="350"/>
                  </a:cubicBezTo>
                  <a:cubicBezTo>
                    <a:pt x="882" y="358"/>
                    <a:pt x="915" y="355"/>
                    <a:pt x="946" y="365"/>
                  </a:cubicBezTo>
                  <a:cubicBezTo>
                    <a:pt x="961" y="380"/>
                    <a:pt x="983" y="390"/>
                    <a:pt x="1000" y="404"/>
                  </a:cubicBezTo>
                  <a:cubicBezTo>
                    <a:pt x="1012" y="414"/>
                    <a:pt x="1017" y="428"/>
                    <a:pt x="1030" y="437"/>
                  </a:cubicBezTo>
                  <a:cubicBezTo>
                    <a:pt x="1034" y="449"/>
                    <a:pt x="1038" y="454"/>
                    <a:pt x="1048" y="461"/>
                  </a:cubicBezTo>
                  <a:cubicBezTo>
                    <a:pt x="1054" y="470"/>
                    <a:pt x="1072" y="482"/>
                    <a:pt x="1072" y="482"/>
                  </a:cubicBezTo>
                  <a:cubicBezTo>
                    <a:pt x="1079" y="492"/>
                    <a:pt x="1124" y="541"/>
                    <a:pt x="1135" y="545"/>
                  </a:cubicBezTo>
                  <a:cubicBezTo>
                    <a:pt x="1143" y="569"/>
                    <a:pt x="1131" y="541"/>
                    <a:pt x="1147" y="557"/>
                  </a:cubicBezTo>
                  <a:cubicBezTo>
                    <a:pt x="1163" y="573"/>
                    <a:pt x="1135" y="561"/>
                    <a:pt x="1159" y="569"/>
                  </a:cubicBezTo>
                  <a:cubicBezTo>
                    <a:pt x="1174" y="584"/>
                    <a:pt x="1189" y="599"/>
                    <a:pt x="1204" y="614"/>
                  </a:cubicBezTo>
                  <a:cubicBezTo>
                    <a:pt x="1212" y="622"/>
                    <a:pt x="1228" y="635"/>
                    <a:pt x="1228" y="635"/>
                  </a:cubicBezTo>
                  <a:cubicBezTo>
                    <a:pt x="1236" y="647"/>
                    <a:pt x="1246" y="660"/>
                    <a:pt x="1258" y="668"/>
                  </a:cubicBezTo>
                  <a:cubicBezTo>
                    <a:pt x="1266" y="680"/>
                    <a:pt x="1279" y="690"/>
                    <a:pt x="1291" y="698"/>
                  </a:cubicBezTo>
                  <a:cubicBezTo>
                    <a:pt x="1334" y="762"/>
                    <a:pt x="1458" y="777"/>
                    <a:pt x="1528" y="794"/>
                  </a:cubicBezTo>
                  <a:cubicBezTo>
                    <a:pt x="1564" y="789"/>
                    <a:pt x="1606" y="801"/>
                    <a:pt x="1639" y="785"/>
                  </a:cubicBezTo>
                  <a:cubicBezTo>
                    <a:pt x="1649" y="780"/>
                    <a:pt x="1659" y="771"/>
                    <a:pt x="1663" y="761"/>
                  </a:cubicBezTo>
                  <a:cubicBezTo>
                    <a:pt x="1667" y="752"/>
                    <a:pt x="1672" y="734"/>
                    <a:pt x="1672" y="734"/>
                  </a:cubicBezTo>
                  <a:cubicBezTo>
                    <a:pt x="1671" y="716"/>
                    <a:pt x="1671" y="698"/>
                    <a:pt x="1669" y="680"/>
                  </a:cubicBezTo>
                  <a:cubicBezTo>
                    <a:pt x="1666" y="652"/>
                    <a:pt x="1643" y="635"/>
                    <a:pt x="1627" y="614"/>
                  </a:cubicBezTo>
                  <a:cubicBezTo>
                    <a:pt x="1608" y="590"/>
                    <a:pt x="1623" y="602"/>
                    <a:pt x="1606" y="590"/>
                  </a:cubicBezTo>
                  <a:cubicBezTo>
                    <a:pt x="1597" y="576"/>
                    <a:pt x="1590" y="565"/>
                    <a:pt x="1579" y="554"/>
                  </a:cubicBezTo>
                  <a:cubicBezTo>
                    <a:pt x="1575" y="538"/>
                    <a:pt x="1563" y="530"/>
                    <a:pt x="1549" y="521"/>
                  </a:cubicBezTo>
                  <a:cubicBezTo>
                    <a:pt x="1534" y="498"/>
                    <a:pt x="1502" y="491"/>
                    <a:pt x="1477" y="482"/>
                  </a:cubicBezTo>
                  <a:cubicBezTo>
                    <a:pt x="1436" y="466"/>
                    <a:pt x="1388" y="456"/>
                    <a:pt x="1351" y="431"/>
                  </a:cubicBezTo>
                  <a:cubicBezTo>
                    <a:pt x="1342" y="417"/>
                    <a:pt x="1320" y="408"/>
                    <a:pt x="1306" y="398"/>
                  </a:cubicBezTo>
                  <a:cubicBezTo>
                    <a:pt x="1289" y="387"/>
                    <a:pt x="1275" y="370"/>
                    <a:pt x="1261" y="356"/>
                  </a:cubicBezTo>
                  <a:cubicBezTo>
                    <a:pt x="1239" y="334"/>
                    <a:pt x="1225" y="305"/>
                    <a:pt x="1204" y="284"/>
                  </a:cubicBezTo>
                  <a:cubicBezTo>
                    <a:pt x="1177" y="257"/>
                    <a:pt x="1153" y="240"/>
                    <a:pt x="1123" y="218"/>
                  </a:cubicBezTo>
                  <a:cubicBezTo>
                    <a:pt x="1100" y="201"/>
                    <a:pt x="1080" y="183"/>
                    <a:pt x="1051" y="176"/>
                  </a:cubicBezTo>
                  <a:cubicBezTo>
                    <a:pt x="1011" y="149"/>
                    <a:pt x="948" y="139"/>
                    <a:pt x="901" y="134"/>
                  </a:cubicBezTo>
                  <a:cubicBezTo>
                    <a:pt x="880" y="129"/>
                    <a:pt x="858" y="132"/>
                    <a:pt x="838" y="125"/>
                  </a:cubicBezTo>
                  <a:cubicBezTo>
                    <a:pt x="715" y="128"/>
                    <a:pt x="608" y="146"/>
                    <a:pt x="484" y="149"/>
                  </a:cubicBezTo>
                  <a:cubicBezTo>
                    <a:pt x="475" y="150"/>
                    <a:pt x="466" y="151"/>
                    <a:pt x="457" y="152"/>
                  </a:cubicBezTo>
                  <a:cubicBezTo>
                    <a:pt x="443" y="154"/>
                    <a:pt x="415" y="158"/>
                    <a:pt x="415" y="158"/>
                  </a:cubicBezTo>
                  <a:cubicBezTo>
                    <a:pt x="393" y="157"/>
                    <a:pt x="371" y="157"/>
                    <a:pt x="349" y="155"/>
                  </a:cubicBezTo>
                  <a:cubicBezTo>
                    <a:pt x="313" y="152"/>
                    <a:pt x="276" y="131"/>
                    <a:pt x="241" y="122"/>
                  </a:cubicBezTo>
                  <a:cubicBezTo>
                    <a:pt x="222" y="117"/>
                    <a:pt x="203" y="110"/>
                    <a:pt x="184" y="104"/>
                  </a:cubicBezTo>
                  <a:cubicBezTo>
                    <a:pt x="175" y="101"/>
                    <a:pt x="157" y="95"/>
                    <a:pt x="157" y="95"/>
                  </a:cubicBezTo>
                  <a:cubicBezTo>
                    <a:pt x="148" y="81"/>
                    <a:pt x="141" y="62"/>
                    <a:pt x="124" y="56"/>
                  </a:cubicBezTo>
                  <a:cubicBezTo>
                    <a:pt x="120" y="50"/>
                    <a:pt x="116" y="44"/>
                    <a:pt x="112" y="38"/>
                  </a:cubicBezTo>
                  <a:cubicBezTo>
                    <a:pt x="108" y="32"/>
                    <a:pt x="94" y="26"/>
                    <a:pt x="94" y="26"/>
                  </a:cubicBezTo>
                  <a:cubicBezTo>
                    <a:pt x="85" y="12"/>
                    <a:pt x="74" y="11"/>
                    <a:pt x="61" y="2"/>
                  </a:cubicBezTo>
                  <a:cubicBezTo>
                    <a:pt x="43" y="4"/>
                    <a:pt x="37" y="0"/>
                    <a:pt x="28" y="14"/>
                  </a:cubicBezTo>
                  <a:cubicBezTo>
                    <a:pt x="26" y="17"/>
                    <a:pt x="27" y="21"/>
                    <a:pt x="25" y="23"/>
                  </a:cubicBezTo>
                  <a:cubicBezTo>
                    <a:pt x="20" y="28"/>
                    <a:pt x="7" y="35"/>
                    <a:pt x="7" y="3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 animBg="1"/>
      <p:bldP spid="8203" grpId="0" autoUpdateAnimBg="0"/>
      <p:bldP spid="8205" grpId="0" animBg="1"/>
      <p:bldP spid="8206" grpId="0" autoUpdateAnimBg="0"/>
      <p:bldP spid="820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12725" y="192088"/>
            <a:ext cx="1709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Example 3: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533400" y="914400"/>
          <a:ext cx="1600200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4" name="Equation" r:id="rId3" imgW="672808" imgH="520474" progId="Equation.DSMT4">
                  <p:embed/>
                </p:oleObj>
              </mc:Choice>
              <mc:Fallback>
                <p:oleObj name="Equation" r:id="rId3" imgW="672808" imgH="520474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14400"/>
                        <a:ext cx="1600200" cy="1236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23" name="Group 7"/>
          <p:cNvGrpSpPr>
            <a:grpSpLocks/>
          </p:cNvGrpSpPr>
          <p:nvPr/>
        </p:nvGrpSpPr>
        <p:grpSpPr bwMode="auto">
          <a:xfrm>
            <a:off x="2574925" y="869950"/>
            <a:ext cx="2378075" cy="1187450"/>
            <a:chOff x="1622" y="505"/>
            <a:chExt cx="1498" cy="748"/>
          </a:xfrm>
        </p:grpSpPr>
        <p:sp>
          <p:nvSpPr>
            <p:cNvPr id="9220" name="Text Box 4"/>
            <p:cNvSpPr txBox="1">
              <a:spLocks noChangeArrowheads="1"/>
            </p:cNvSpPr>
            <p:nvPr/>
          </p:nvSpPr>
          <p:spPr bwMode="auto">
            <a:xfrm>
              <a:off x="1622" y="505"/>
              <a:ext cx="1498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The function approaches</a:t>
              </a:r>
            </a:p>
            <a:p>
              <a:r>
                <a:rPr lang="en-US">
                  <a:solidFill>
                    <a:srgbClr val="0000FF"/>
                  </a:solidFill>
                </a:rPr>
                <a:t>when            .</a:t>
              </a:r>
              <a:r>
                <a:rPr lang="en-US"/>
                <a:t>                         </a:t>
              </a:r>
            </a:p>
          </p:txBody>
        </p:sp>
        <p:graphicFrame>
          <p:nvGraphicFramePr>
            <p:cNvPr id="9221" name="Object 5"/>
            <p:cNvGraphicFramePr>
              <a:graphicFrameLocks noChangeAspect="1"/>
            </p:cNvGraphicFramePr>
            <p:nvPr/>
          </p:nvGraphicFramePr>
          <p:xfrm>
            <a:off x="2736" y="768"/>
            <a:ext cx="28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5" name="Equation" r:id="rId5" imgW="152202" imgH="126835" progId="Equation.DSMT4">
                    <p:embed/>
                  </p:oleObj>
                </mc:Choice>
                <mc:Fallback>
                  <p:oleObj name="Equation" r:id="rId5" imgW="152202" imgH="126835" progId="Equation.DSMT4">
                    <p:embed/>
                    <p:pic>
                      <p:nvPicPr>
                        <p:cNvPr id="0" name="Picture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768"/>
                          <a:ext cx="288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2" name="Object 6"/>
            <p:cNvGraphicFramePr>
              <a:graphicFrameLocks noChangeAspect="1"/>
            </p:cNvGraphicFramePr>
            <p:nvPr/>
          </p:nvGraphicFramePr>
          <p:xfrm>
            <a:off x="2172" y="994"/>
            <a:ext cx="564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6" name="Equation" r:id="rId7" imgW="393359" imgH="177646" progId="Equation.DSMT4">
                    <p:embed/>
                  </p:oleObj>
                </mc:Choice>
                <mc:Fallback>
                  <p:oleObj name="Equation" r:id="rId7" imgW="393359" imgH="177646" progId="Equation.DSMT4">
                    <p:embed/>
                    <p:pic>
                      <p:nvPicPr>
                        <p:cNvPr id="0" name="Picture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2" y="994"/>
                          <a:ext cx="564" cy="2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9228" name="Picture 12" descr="H95JVE0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81400" y="-228600"/>
            <a:ext cx="5562600" cy="4343400"/>
          </a:xfrm>
          <a:prstGeom prst="rect">
            <a:avLst/>
          </a:prstGeom>
          <a:noFill/>
        </p:spPr>
      </p:pic>
      <p:pic>
        <p:nvPicPr>
          <p:cNvPr id="9229" name="Picture 13" descr="H95JVE0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81400" y="-228600"/>
            <a:ext cx="5562600" cy="4343400"/>
          </a:xfrm>
          <a:prstGeom prst="rect">
            <a:avLst/>
          </a:prstGeom>
          <a:noFill/>
        </p:spPr>
      </p:pic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276225" y="2601913"/>
          <a:ext cx="2114550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7" name="Equation" r:id="rId11" imgW="889000" imgH="368300" progId="Equation.DSMT4">
                  <p:embed/>
                </p:oleObj>
              </mc:Choice>
              <mc:Fallback>
                <p:oleObj name="Equation" r:id="rId11" imgW="889000" imgH="36830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" y="2601913"/>
                        <a:ext cx="2114550" cy="874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2" name="Object 16"/>
          <p:cNvGraphicFramePr>
            <a:graphicFrameLocks noChangeAspect="1"/>
          </p:cNvGraphicFramePr>
          <p:nvPr/>
        </p:nvGraphicFramePr>
        <p:xfrm>
          <a:off x="381000" y="4176713"/>
          <a:ext cx="5557838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8" name="Equation" r:id="rId13" imgW="2336800" imgH="381000" progId="Equation.DSMT4">
                  <p:embed/>
                </p:oleObj>
              </mc:Choice>
              <mc:Fallback>
                <p:oleObj name="Equation" r:id="rId13" imgW="2336800" imgH="38100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176713"/>
                        <a:ext cx="5557838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3" name="Object 17"/>
          <p:cNvGraphicFramePr>
            <a:graphicFrameLocks noChangeAspect="1"/>
          </p:cNvGraphicFramePr>
          <p:nvPr/>
        </p:nvGraphicFramePr>
        <p:xfrm>
          <a:off x="838200" y="5375275"/>
          <a:ext cx="44704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9" name="Equation" r:id="rId15" imgW="1879600" imgH="482600" progId="Equation.DSMT4">
                  <p:embed/>
                </p:oleObj>
              </mc:Choice>
              <mc:Fallback>
                <p:oleObj name="Equation" r:id="rId15" imgW="1879600" imgH="48260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375275"/>
                        <a:ext cx="4470400" cy="1146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4" name="Object 18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0" name="Equation" r:id="rId17" imgW="190417" imgH="139639" progId="Equation.DSMT4">
                  <p:embed/>
                </p:oleObj>
              </mc:Choice>
              <mc:Fallback>
                <p:oleObj name="Equation" r:id="rId17" imgW="190417" imgH="139639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210</Words>
  <Application>Microsoft Office PowerPoint</Application>
  <PresentationFormat>On-screen Show (4:3)</PresentationFormat>
  <Paragraphs>31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Symbol</vt:lpstr>
      <vt:lpstr>Times New Roman</vt:lpstr>
      <vt:lpstr>Default Design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8.4 day 1</dc:title>
  <dc:subject>Improper Integrals</dc:subject>
  <dc:creator>Gregory Kelly</dc:creator>
  <cp:lastModifiedBy>Qayumi, Enayat</cp:lastModifiedBy>
  <cp:revision>43</cp:revision>
  <dcterms:created xsi:type="dcterms:W3CDTF">2003-01-18T08:43:36Z</dcterms:created>
  <dcterms:modified xsi:type="dcterms:W3CDTF">2016-01-26T22:41:17Z</dcterms:modified>
</cp:coreProperties>
</file>