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3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59" r:id="rId15"/>
    <p:sldId id="268" r:id="rId16"/>
    <p:sldId id="269" r:id="rId17"/>
    <p:sldId id="270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7" autoAdjust="0"/>
    <p:restoredTop sz="94660"/>
  </p:normalViewPr>
  <p:slideViewPr>
    <p:cSldViewPr>
      <p:cViewPr>
        <p:scale>
          <a:sx n="80" d="100"/>
          <a:sy n="80" d="100"/>
        </p:scale>
        <p:origin x="-39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image" Target="../media/image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9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1.wmf"/><Relationship Id="rId7" Type="http://schemas.openxmlformats.org/officeDocument/2006/relationships/image" Target="../media/image9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Relationship Id="rId9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8.wmf"/><Relationship Id="rId7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9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8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17" Type="http://schemas.openxmlformats.org/officeDocument/2006/relationships/image" Target="../media/image9.wmf"/><Relationship Id="rId2" Type="http://schemas.openxmlformats.org/officeDocument/2006/relationships/image" Target="../media/image7.wmf"/><Relationship Id="rId16" Type="http://schemas.openxmlformats.org/officeDocument/2006/relationships/image" Target="../media/image22.wmf"/><Relationship Id="rId1" Type="http://schemas.openxmlformats.org/officeDocument/2006/relationships/image" Target="../media/image6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8.wmf"/><Relationship Id="rId7" Type="http://schemas.openxmlformats.org/officeDocument/2006/relationships/image" Target="../media/image24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9.wmf"/><Relationship Id="rId5" Type="http://schemas.openxmlformats.org/officeDocument/2006/relationships/image" Target="../media/image23.wmf"/><Relationship Id="rId4" Type="http://schemas.openxmlformats.org/officeDocument/2006/relationships/image" Target="../media/image10.wmf"/><Relationship Id="rId9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8.wmf"/><Relationship Id="rId7" Type="http://schemas.openxmlformats.org/officeDocument/2006/relationships/image" Target="../media/image24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9.wmf"/><Relationship Id="rId11" Type="http://schemas.openxmlformats.org/officeDocument/2006/relationships/image" Target="../media/image22.wmf"/><Relationship Id="rId5" Type="http://schemas.openxmlformats.org/officeDocument/2006/relationships/image" Target="../media/image23.wmf"/><Relationship Id="rId10" Type="http://schemas.openxmlformats.org/officeDocument/2006/relationships/image" Target="../media/image21.wmf"/><Relationship Id="rId4" Type="http://schemas.openxmlformats.org/officeDocument/2006/relationships/image" Target="../media/image10.wmf"/><Relationship Id="rId9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34.wmf"/><Relationship Id="rId26" Type="http://schemas.openxmlformats.org/officeDocument/2006/relationships/image" Target="../media/image9.w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66.bin"/><Relationship Id="rId25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63.bin"/><Relationship Id="rId24" Type="http://schemas.openxmlformats.org/officeDocument/2006/relationships/image" Target="../media/image37.wmf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23" Type="http://schemas.openxmlformats.org/officeDocument/2006/relationships/oleObject" Target="../embeddings/oleObject69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76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77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79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4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54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88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5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9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100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6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1.bin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103.bin"/><Relationship Id="rId4" Type="http://schemas.openxmlformats.org/officeDocument/2006/relationships/image" Target="../media/image59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6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6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2.wmf"/><Relationship Id="rId22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14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34" Type="http://schemas.openxmlformats.org/officeDocument/2006/relationships/image" Target="../media/image21.wmf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1.bin"/><Relationship Id="rId33" Type="http://schemas.openxmlformats.org/officeDocument/2006/relationships/oleObject" Target="../embeddings/oleObject35.bin"/><Relationship Id="rId38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29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16.wmf"/><Relationship Id="rId32" Type="http://schemas.openxmlformats.org/officeDocument/2006/relationships/image" Target="../media/image20.wmf"/><Relationship Id="rId37" Type="http://schemas.openxmlformats.org/officeDocument/2006/relationships/oleObject" Target="../embeddings/oleObject37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30.bin"/><Relationship Id="rId28" Type="http://schemas.openxmlformats.org/officeDocument/2006/relationships/image" Target="../media/image18.wmf"/><Relationship Id="rId36" Type="http://schemas.openxmlformats.org/officeDocument/2006/relationships/image" Target="../media/image22.wmf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27.bin"/><Relationship Id="rId31" Type="http://schemas.openxmlformats.org/officeDocument/2006/relationships/oleObject" Target="../embeddings/oleObject34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12.wmf"/><Relationship Id="rId22" Type="http://schemas.openxmlformats.org/officeDocument/2006/relationships/oleObject" Target="../embeddings/oleObject29.bin"/><Relationship Id="rId27" Type="http://schemas.openxmlformats.org/officeDocument/2006/relationships/oleObject" Target="../embeddings/oleObject32.bin"/><Relationship Id="rId30" Type="http://schemas.openxmlformats.org/officeDocument/2006/relationships/image" Target="../media/image19.wmf"/><Relationship Id="rId35" Type="http://schemas.openxmlformats.org/officeDocument/2006/relationships/oleObject" Target="../embeddings/oleObject3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47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22.wmf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9.wmf"/><Relationship Id="rId22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813841"/>
              </p:ext>
            </p:extLst>
          </p:nvPr>
        </p:nvGraphicFramePr>
        <p:xfrm>
          <a:off x="446088" y="1143000"/>
          <a:ext cx="7678737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3009600" imgH="1066680" progId="Equation.DSMT4">
                  <p:embed/>
                </p:oleObj>
              </mc:Choice>
              <mc:Fallback>
                <p:oleObj name="Equation" r:id="rId3" imgW="3009600" imgH="1066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1143000"/>
                        <a:ext cx="7678737" cy="272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7.2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Partial Fractions</a:t>
            </a:r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1/23/2013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173807"/>
              </p:ext>
            </p:extLst>
          </p:nvPr>
        </p:nvGraphicFramePr>
        <p:xfrm>
          <a:off x="304800" y="4178300"/>
          <a:ext cx="8715375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3416040" imgH="583920" progId="Equation.DSMT4">
                  <p:embed/>
                </p:oleObj>
              </mc:Choice>
              <mc:Fallback>
                <p:oleObj name="Equation" r:id="rId5" imgW="3416040" imgH="583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78300"/>
                        <a:ext cx="8715375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1066800" y="4419600"/>
            <a:ext cx="2971800" cy="1981200"/>
            <a:chOff x="672" y="2784"/>
            <a:chExt cx="1872" cy="1248"/>
          </a:xfrm>
        </p:grpSpPr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672" y="2784"/>
              <a:ext cx="624" cy="3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1776" y="3696"/>
              <a:ext cx="768" cy="3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85800" y="609600"/>
          <a:ext cx="12446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Equation" r:id="rId3" imgW="545760" imgH="469800" progId="Equation.DSMT4">
                  <p:embed/>
                </p:oleObj>
              </mc:Choice>
              <mc:Fallback>
                <p:oleObj name="Equation" r:id="rId3" imgW="5457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12446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029200" y="609600"/>
            <a:ext cx="3749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Repeated roots: we must use two terms for partial fractions.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101850" y="609600"/>
          <a:ext cx="254635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name="Equation" r:id="rId5" imgW="1117440" imgH="469800" progId="Equation.DSMT4">
                  <p:embed/>
                </p:oleObj>
              </mc:Choice>
              <mc:Fallback>
                <p:oleObj name="Equation" r:id="rId5" imgW="11174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609600"/>
                        <a:ext cx="254635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AutoShape 7"/>
          <p:cNvSpPr>
            <a:spLocks/>
          </p:cNvSpPr>
          <p:nvPr/>
        </p:nvSpPr>
        <p:spPr bwMode="auto">
          <a:xfrm>
            <a:off x="4724400" y="685800"/>
            <a:ext cx="304800" cy="990600"/>
          </a:xfrm>
          <a:prstGeom prst="rightBrace">
            <a:avLst>
              <a:gd name="adj1" fmla="val 27083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152525" y="2147888"/>
          <a:ext cx="30384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1" name="Equation" r:id="rId7" imgW="1333440" imgH="253800" progId="Equation.DSMT4">
                  <p:embed/>
                </p:oleObj>
              </mc:Choice>
              <mc:Fallback>
                <p:oleObj name="Equation" r:id="rId7" imgW="1333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2147888"/>
                        <a:ext cx="30384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185863" y="3089275"/>
          <a:ext cx="29527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Equation" r:id="rId9" imgW="1295280" imgH="177480" progId="Equation.DSMT4">
                  <p:embed/>
                </p:oleObj>
              </mc:Choice>
              <mc:Fallback>
                <p:oleObj name="Equation" r:id="rId9" imgW="1295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3089275"/>
                        <a:ext cx="29527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990600" y="3810000"/>
          <a:ext cx="12160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Equation" r:id="rId11" imgW="533160" imgH="177480" progId="Equation.DSMT4">
                  <p:embed/>
                </p:oleObj>
              </mc:Choice>
              <mc:Fallback>
                <p:oleObj name="Equation" r:id="rId11" imgW="533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0"/>
                        <a:ext cx="12160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674938" y="3810000"/>
          <a:ext cx="159226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Equation" r:id="rId13" imgW="698400" imgH="177480" progId="Equation.DSMT4">
                  <p:embed/>
                </p:oleObj>
              </mc:Choice>
              <mc:Fallback>
                <p:oleObj name="Equation" r:id="rId13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3810000"/>
                        <a:ext cx="1592262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1163638" y="4471988"/>
          <a:ext cx="8683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Equation" r:id="rId15" imgW="380880" imgH="177480" progId="Equation.DSMT4">
                  <p:embed/>
                </p:oleObj>
              </mc:Choice>
              <mc:Fallback>
                <p:oleObj name="Equation" r:id="rId15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4471988"/>
                        <a:ext cx="868362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2624138" y="4471988"/>
          <a:ext cx="1677987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Equation" r:id="rId17" imgW="736560" imgH="177480" progId="Equation.DSMT4">
                  <p:embed/>
                </p:oleObj>
              </mc:Choice>
              <mc:Fallback>
                <p:oleObj name="Equation" r:id="rId17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4471988"/>
                        <a:ext cx="1677987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Freeform 14"/>
          <p:cNvSpPr>
            <a:spLocks/>
          </p:cNvSpPr>
          <p:nvPr/>
        </p:nvSpPr>
        <p:spPr bwMode="auto">
          <a:xfrm>
            <a:off x="1295400" y="4191000"/>
            <a:ext cx="2209800" cy="304800"/>
          </a:xfrm>
          <a:custGeom>
            <a:avLst/>
            <a:gdLst>
              <a:gd name="T0" fmla="*/ 0 w 1392"/>
              <a:gd name="T1" fmla="*/ 192 h 192"/>
              <a:gd name="T2" fmla="*/ 168 w 1392"/>
              <a:gd name="T3" fmla="*/ 72 h 192"/>
              <a:gd name="T4" fmla="*/ 564 w 1392"/>
              <a:gd name="T5" fmla="*/ 72 h 192"/>
              <a:gd name="T6" fmla="*/ 972 w 1392"/>
              <a:gd name="T7" fmla="*/ 156 h 192"/>
              <a:gd name="T8" fmla="*/ 1296 w 1392"/>
              <a:gd name="T9" fmla="*/ 144 h 192"/>
              <a:gd name="T10" fmla="*/ 1392 w 1392"/>
              <a:gd name="T11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92" h="192">
                <a:moveTo>
                  <a:pt x="0" y="192"/>
                </a:moveTo>
                <a:cubicBezTo>
                  <a:pt x="28" y="172"/>
                  <a:pt x="74" y="92"/>
                  <a:pt x="168" y="72"/>
                </a:cubicBezTo>
                <a:cubicBezTo>
                  <a:pt x="262" y="52"/>
                  <a:pt x="430" y="58"/>
                  <a:pt x="564" y="72"/>
                </a:cubicBezTo>
                <a:cubicBezTo>
                  <a:pt x="698" y="86"/>
                  <a:pt x="850" y="144"/>
                  <a:pt x="972" y="156"/>
                </a:cubicBezTo>
                <a:cubicBezTo>
                  <a:pt x="1094" y="168"/>
                  <a:pt x="1226" y="170"/>
                  <a:pt x="1296" y="144"/>
                </a:cubicBezTo>
                <a:cubicBezTo>
                  <a:pt x="1366" y="118"/>
                  <a:pt x="1372" y="30"/>
                  <a:pt x="1392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2692400" y="5157788"/>
          <a:ext cx="147478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7" name="Equation" r:id="rId19" imgW="647640" imgH="177480" progId="Equation.DSMT4">
                  <p:embed/>
                </p:oleObj>
              </mc:Choice>
              <mc:Fallback>
                <p:oleObj name="Equation" r:id="rId19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5157788"/>
                        <a:ext cx="1474788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2882900" y="5919788"/>
          <a:ext cx="10414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8" name="Equation" r:id="rId21" imgW="457200" imgH="177480" progId="Equation.DSMT4">
                  <p:embed/>
                </p:oleObj>
              </mc:Choice>
              <mc:Fallback>
                <p:oleObj name="Equation" r:id="rId21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5919788"/>
                        <a:ext cx="10414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5478463" y="4800600"/>
          <a:ext cx="225742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9" name="Equation" r:id="rId23" imgW="990360" imgH="469800" progId="Equation.DSMT4">
                  <p:embed/>
                </p:oleObj>
              </mc:Choice>
              <mc:Fallback>
                <p:oleObj name="Equation" r:id="rId23" imgW="990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463" y="4800600"/>
                        <a:ext cx="2257425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5334000" y="4648200"/>
            <a:ext cx="2514600" cy="129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36525" y="76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76200" y="76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2" name="Object 2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0" name="Equation" r:id="rId25" imgW="190440" imgH="139680" progId="Equation.DSMT4">
                  <p:embed/>
                </p:oleObj>
              </mc:Choice>
              <mc:Fallback>
                <p:oleObj name="Equation" r:id="rId25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642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5" grpId="0" animBg="1"/>
      <p:bldP spid="7182" grpId="0" animBg="1"/>
      <p:bldP spid="71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96733"/>
              </p:ext>
            </p:extLst>
          </p:nvPr>
        </p:nvGraphicFramePr>
        <p:xfrm>
          <a:off x="382588" y="588963"/>
          <a:ext cx="2112962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1" name="Equation" r:id="rId3" imgW="838080" imgH="609480" progId="Equation.DSMT4">
                  <p:embed/>
                </p:oleObj>
              </mc:Choice>
              <mc:Fallback>
                <p:oleObj name="Equation" r:id="rId3" imgW="838080" imgH="609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588963"/>
                        <a:ext cx="2112962" cy="1536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020006"/>
              </p:ext>
            </p:extLst>
          </p:nvPr>
        </p:nvGraphicFramePr>
        <p:xfrm>
          <a:off x="-3629" y="2209800"/>
          <a:ext cx="341947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2" name="Equation" r:id="rId5" imgW="1473120" imgH="444240" progId="Equation.DSMT4">
                  <p:embed/>
                </p:oleObj>
              </mc:Choice>
              <mc:Fallback>
                <p:oleObj name="Equation" r:id="rId5" imgW="147312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29" y="2209800"/>
                        <a:ext cx="3419475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130897"/>
              </p:ext>
            </p:extLst>
          </p:nvPr>
        </p:nvGraphicFramePr>
        <p:xfrm>
          <a:off x="0" y="3276600"/>
          <a:ext cx="280193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3" name="Equation" r:id="rId7" imgW="1206360" imgH="253800" progId="Equation.DSMT4">
                  <p:embed/>
                </p:oleObj>
              </mc:Choice>
              <mc:Fallback>
                <p:oleObj name="Equation" r:id="rId7" imgW="120636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76600"/>
                        <a:ext cx="2801937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236006"/>
              </p:ext>
            </p:extLst>
          </p:nvPr>
        </p:nvGraphicFramePr>
        <p:xfrm>
          <a:off x="0" y="3886200"/>
          <a:ext cx="2392363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4" name="Equation" r:id="rId9" imgW="1028520" imgH="685800" progId="Equation.DSMT4">
                  <p:embed/>
                </p:oleObj>
              </mc:Choice>
              <mc:Fallback>
                <p:oleObj name="Equation" r:id="rId9" imgW="1028520" imgH="685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2392363" cy="159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823899"/>
              </p:ext>
            </p:extLst>
          </p:nvPr>
        </p:nvGraphicFramePr>
        <p:xfrm>
          <a:off x="2743200" y="3725863"/>
          <a:ext cx="1387475" cy="282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5" name="Equation" r:id="rId11" imgW="596880" imgH="1218960" progId="Equation.DSMT4">
                  <p:embed/>
                </p:oleObj>
              </mc:Choice>
              <mc:Fallback>
                <p:oleObj name="Equation" r:id="rId11" imgW="596880" imgH="1218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725863"/>
                        <a:ext cx="1387475" cy="282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152107"/>
              </p:ext>
            </p:extLst>
          </p:nvPr>
        </p:nvGraphicFramePr>
        <p:xfrm>
          <a:off x="5651500" y="1173163"/>
          <a:ext cx="2563813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6" name="Equation" r:id="rId13" imgW="1104840" imgH="787320" progId="Equation.DSMT4">
                  <p:embed/>
                </p:oleObj>
              </mc:Choice>
              <mc:Fallback>
                <p:oleObj name="Equation" r:id="rId13" imgW="1104840" imgH="7873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173163"/>
                        <a:ext cx="2563813" cy="183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132962"/>
              </p:ext>
            </p:extLst>
          </p:nvPr>
        </p:nvGraphicFramePr>
        <p:xfrm>
          <a:off x="4427537" y="2971800"/>
          <a:ext cx="471646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7" name="Equation" r:id="rId15" imgW="1879560" imgH="431640" progId="Equation.DSMT4">
                  <p:embed/>
                </p:oleObj>
              </mc:Choice>
              <mc:Fallback>
                <p:oleObj name="Equation" r:id="rId15" imgW="187956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7" y="2971800"/>
                        <a:ext cx="4716463" cy="1085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1/23/2013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766971"/>
              </p:ext>
            </p:extLst>
          </p:nvPr>
        </p:nvGraphicFramePr>
        <p:xfrm>
          <a:off x="4953000" y="4191000"/>
          <a:ext cx="40798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8" name="Equation" r:id="rId17" imgW="1625400" imgH="393480" progId="Equation.DSMT4">
                  <p:embed/>
                </p:oleObj>
              </mc:Choice>
              <mc:Fallback>
                <p:oleObj name="Equation" r:id="rId17" imgW="162540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191000"/>
                        <a:ext cx="40798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76200" y="76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136525" y="76200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335572"/>
              </p:ext>
            </p:extLst>
          </p:nvPr>
        </p:nvGraphicFramePr>
        <p:xfrm>
          <a:off x="3429000" y="76200"/>
          <a:ext cx="231218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9" name="Equation" r:id="rId19" imgW="685800" imgH="203040" progId="Equation.DSMT4">
                  <p:embed/>
                </p:oleObj>
              </mc:Choice>
              <mc:Fallback>
                <p:oleObj name="Equation" r:id="rId19" imgW="6858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76200"/>
                        <a:ext cx="231218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798513" y="457200"/>
          <a:ext cx="240188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Equation" r:id="rId3" imgW="1054080" imgH="419040" progId="Equation.DSMT4">
                  <p:embed/>
                </p:oleObj>
              </mc:Choice>
              <mc:Fallback>
                <p:oleObj name="Equation" r:id="rId3" imgW="1054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457200"/>
                        <a:ext cx="240188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794125" y="381000"/>
            <a:ext cx="4968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If the degree of the numerator is higher than the degree of the denominator, use long division first.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55613" y="2219325"/>
          <a:ext cx="39639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quation" r:id="rId5" imgW="1739880" imgH="330120" progId="Equation.DSMT4">
                  <p:embed/>
                </p:oleObj>
              </mc:Choice>
              <mc:Fallback>
                <p:oleObj name="Equation" r:id="rId5" imgW="17398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2219325"/>
                        <a:ext cx="396398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505200" y="1905000"/>
          <a:ext cx="4635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Equation" r:id="rId7" imgW="203040" imgH="177480" progId="Equation.DSMT4">
                  <p:embed/>
                </p:oleObj>
              </mc:Choice>
              <mc:Fallback>
                <p:oleObj name="Equation" r:id="rId7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905000"/>
                        <a:ext cx="4635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981200" y="2895600"/>
          <a:ext cx="20574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Equation" r:id="rId9" imgW="901440" imgH="203040" progId="Equation.DSMT4">
                  <p:embed/>
                </p:oleObj>
              </mc:Choice>
              <mc:Fallback>
                <p:oleObj name="Equation" r:id="rId9" imgW="901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95600"/>
                        <a:ext cx="20574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981200" y="3352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521075" y="3429000"/>
          <a:ext cx="8985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Equation" r:id="rId11" imgW="393480" imgH="177480" progId="Equation.DSMT4">
                  <p:embed/>
                </p:oleObj>
              </mc:Choice>
              <mc:Fallback>
                <p:oleObj name="Equation" r:id="rId11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3429000"/>
                        <a:ext cx="8985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914400" y="4175125"/>
          <a:ext cx="22891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13" imgW="1002960" imgH="393480" progId="Equation.DSMT4">
                  <p:embed/>
                </p:oleObj>
              </mc:Choice>
              <mc:Fallback>
                <p:oleObj name="Equation" r:id="rId13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75125"/>
                        <a:ext cx="2289175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866775" y="5372100"/>
          <a:ext cx="2638425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Equation" r:id="rId15" imgW="1155600" imgH="444240" progId="Equation.DSMT4">
                  <p:embed/>
                </p:oleObj>
              </mc:Choice>
              <mc:Fallback>
                <p:oleObj name="Equation" r:id="rId15" imgW="11556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5372100"/>
                        <a:ext cx="2638425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629025" y="5389563"/>
          <a:ext cx="3363913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17" imgW="1473120" imgH="444240" progId="Equation.DSMT4">
                  <p:embed/>
                </p:oleObj>
              </mc:Choice>
              <mc:Fallback>
                <p:oleObj name="Equation" r:id="rId17" imgW="14731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5" y="5389563"/>
                        <a:ext cx="3363913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36525" y="76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76200" y="76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241925" y="4535488"/>
            <a:ext cx="282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(from example one)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3962400" y="5181600"/>
            <a:ext cx="3124200" cy="129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19" imgW="190440" imgH="139680" progId="Equation.DSMT4">
                  <p:embed/>
                </p:oleObj>
              </mc:Choice>
              <mc:Fallback>
                <p:oleObj name="Equation" r:id="rId19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520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9" grpId="0" animBg="1"/>
      <p:bldP spid="8206" grpId="0" autoUpdateAnimBg="0"/>
      <p:bldP spid="82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800225" y="1033463"/>
          <a:ext cx="2227263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3" imgW="977760" imgH="482400" progId="Equation.DSMT4">
                  <p:embed/>
                </p:oleObj>
              </mc:Choice>
              <mc:Fallback>
                <p:oleObj name="Equation" r:id="rId3" imgW="977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1033463"/>
                        <a:ext cx="2227263" cy="110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600200" y="2393950"/>
            <a:ext cx="15938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irreducible</a:t>
            </a:r>
          </a:p>
          <a:p>
            <a:pPr algn="ctr"/>
            <a:r>
              <a:rPr lang="en-US">
                <a:solidFill>
                  <a:srgbClr val="0000FF"/>
                </a:solidFill>
              </a:rPr>
              <a:t>quadratic</a:t>
            </a:r>
          </a:p>
          <a:p>
            <a:pPr algn="ctr"/>
            <a:r>
              <a:rPr lang="en-US">
                <a:solidFill>
                  <a:srgbClr val="0000FF"/>
                </a:solidFill>
              </a:rPr>
              <a:t>factor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2438400" y="2057400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 flipV="1">
            <a:off x="3505200" y="2057400"/>
            <a:ext cx="45720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487738" y="2590800"/>
            <a:ext cx="199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repeated root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4048125" y="1047750"/>
          <a:ext cx="370205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5" imgW="1625400" imgH="469800" progId="Equation.DSMT4">
                  <p:embed/>
                </p:oleObj>
              </mc:Choice>
              <mc:Fallback>
                <p:oleObj name="Equation" r:id="rId5" imgW="16254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1047750"/>
                        <a:ext cx="370205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AutoShape 10"/>
          <p:cNvSpPr>
            <a:spLocks/>
          </p:cNvSpPr>
          <p:nvPr/>
        </p:nvSpPr>
        <p:spPr bwMode="auto">
          <a:xfrm rot="16200000">
            <a:off x="4800600" y="457200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457575" y="304800"/>
            <a:ext cx="318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first degree numerator</a:t>
            </a:r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457200" y="3733800"/>
          <a:ext cx="82296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7" imgW="3454200" imgH="291960" progId="Equation.DSMT4">
                  <p:embed/>
                </p:oleObj>
              </mc:Choice>
              <mc:Fallback>
                <p:oleObj name="Equation" r:id="rId7" imgW="34542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33800"/>
                        <a:ext cx="82296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246063" y="4575175"/>
          <a:ext cx="8593137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tion" r:id="rId9" imgW="3759120" imgH="279360" progId="Equation.DSMT4">
                  <p:embed/>
                </p:oleObj>
              </mc:Choice>
              <mc:Fallback>
                <p:oleObj name="Equation" r:id="rId9" imgW="3759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4575175"/>
                        <a:ext cx="8593137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152400" y="5467350"/>
          <a:ext cx="87630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11" imgW="4559040" imgH="203040" progId="Equation.DSMT4">
                  <p:embed/>
                </p:oleObj>
              </mc:Choice>
              <mc:Fallback>
                <p:oleObj name="Equation" r:id="rId11" imgW="455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467350"/>
                        <a:ext cx="87630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12725" y="168275"/>
            <a:ext cx="2225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 challenging example:</a:t>
            </a: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152400" y="152400"/>
            <a:ext cx="2133600" cy="9144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13" imgW="190440" imgH="139680" progId="Equation.DSMT4">
                  <p:embed/>
                </p:oleObj>
              </mc:Choice>
              <mc:Fallback>
                <p:oleObj name="Equation" r:id="rId13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729084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animBg="1"/>
      <p:bldP spid="9223" grpId="0" animBg="1"/>
      <p:bldP spid="9224" grpId="0" autoUpdateAnimBg="0"/>
      <p:bldP spid="9226" grpId="0" animBg="1"/>
      <p:bldP spid="922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3962400" y="4648200"/>
            <a:ext cx="609600" cy="1828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52400" y="304800"/>
          <a:ext cx="87630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5" name="Equation" r:id="rId3" imgW="4559040" imgH="203040" progId="Equation.DSMT4">
                  <p:embed/>
                </p:oleObj>
              </mc:Choice>
              <mc:Fallback>
                <p:oleObj name="Equation" r:id="rId3" imgW="455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7630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295400" y="6858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410200" y="6858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17500" y="1066800"/>
          <a:ext cx="12954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6" name="Equation" r:id="rId5" imgW="622080" imgH="177480" progId="Equation.DSMT4">
                  <p:embed/>
                </p:oleObj>
              </mc:Choice>
              <mc:Fallback>
                <p:oleObj name="Equation" r:id="rId5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1066800"/>
                        <a:ext cx="12954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2133600" y="685800"/>
            <a:ext cx="457200" cy="76200"/>
            <a:chOff x="1344" y="432"/>
            <a:chExt cx="288" cy="48"/>
          </a:xfrm>
        </p:grpSpPr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344" y="432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1344" y="48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6096000" y="685800"/>
            <a:ext cx="457200" cy="76200"/>
            <a:chOff x="3840" y="432"/>
            <a:chExt cx="288" cy="48"/>
          </a:xfrm>
        </p:grpSpPr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840" y="432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3840" y="48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3505200" y="685800"/>
            <a:ext cx="457200" cy="76200"/>
            <a:chOff x="2208" y="432"/>
            <a:chExt cx="288" cy="48"/>
          </a:xfrm>
        </p:grpSpPr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2208" y="432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2208" y="48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2" name="Group 22"/>
          <p:cNvGrpSpPr>
            <a:grpSpLocks/>
          </p:cNvGrpSpPr>
          <p:nvPr/>
        </p:nvGrpSpPr>
        <p:grpSpPr bwMode="auto">
          <a:xfrm>
            <a:off x="7924800" y="685800"/>
            <a:ext cx="457200" cy="76200"/>
            <a:chOff x="4992" y="432"/>
            <a:chExt cx="288" cy="48"/>
          </a:xfrm>
        </p:grpSpPr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4992" y="432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4992" y="48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1789113" y="1066800"/>
          <a:ext cx="264318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7" name="Equation" r:id="rId7" imgW="1269720" imgH="177480" progId="Equation.DSMT4">
                  <p:embed/>
                </p:oleObj>
              </mc:Choice>
              <mc:Fallback>
                <p:oleObj name="Equation" r:id="rId7" imgW="1269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066800"/>
                        <a:ext cx="264318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2895600" y="685800"/>
            <a:ext cx="457200" cy="152400"/>
            <a:chOff x="1824" y="432"/>
            <a:chExt cx="288" cy="96"/>
          </a:xfrm>
        </p:grpSpPr>
        <p:grpSp>
          <p:nvGrpSpPr>
            <p:cNvPr id="10264" name="Group 24"/>
            <p:cNvGrpSpPr>
              <a:grpSpLocks/>
            </p:cNvGrpSpPr>
            <p:nvPr/>
          </p:nvGrpSpPr>
          <p:grpSpPr bwMode="auto">
            <a:xfrm>
              <a:off x="1824" y="432"/>
              <a:ext cx="288" cy="48"/>
              <a:chOff x="1344" y="432"/>
              <a:chExt cx="288" cy="48"/>
            </a:xfrm>
          </p:grpSpPr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>
                <a:off x="1344" y="43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Line 26"/>
              <p:cNvSpPr>
                <a:spLocks noChangeShapeType="1"/>
              </p:cNvSpPr>
              <p:nvPr/>
            </p:nvSpPr>
            <p:spPr bwMode="auto">
              <a:xfrm>
                <a:off x="1344" y="4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1824" y="528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9" name="Group 29"/>
          <p:cNvGrpSpPr>
            <a:grpSpLocks/>
          </p:cNvGrpSpPr>
          <p:nvPr/>
        </p:nvGrpSpPr>
        <p:grpSpPr bwMode="auto">
          <a:xfrm>
            <a:off x="4267200" y="685800"/>
            <a:ext cx="457200" cy="152400"/>
            <a:chOff x="1824" y="432"/>
            <a:chExt cx="288" cy="96"/>
          </a:xfrm>
        </p:grpSpPr>
        <p:grpSp>
          <p:nvGrpSpPr>
            <p:cNvPr id="10270" name="Group 30"/>
            <p:cNvGrpSpPr>
              <a:grpSpLocks/>
            </p:cNvGrpSpPr>
            <p:nvPr/>
          </p:nvGrpSpPr>
          <p:grpSpPr bwMode="auto">
            <a:xfrm>
              <a:off x="1824" y="432"/>
              <a:ext cx="288" cy="48"/>
              <a:chOff x="1344" y="432"/>
              <a:chExt cx="288" cy="48"/>
            </a:xfrm>
          </p:grpSpPr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1344" y="43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1344" y="4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1824" y="528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4" name="Group 34"/>
          <p:cNvGrpSpPr>
            <a:grpSpLocks/>
          </p:cNvGrpSpPr>
          <p:nvPr/>
        </p:nvGrpSpPr>
        <p:grpSpPr bwMode="auto">
          <a:xfrm>
            <a:off x="6781800" y="685800"/>
            <a:ext cx="457200" cy="152400"/>
            <a:chOff x="1824" y="432"/>
            <a:chExt cx="288" cy="96"/>
          </a:xfrm>
        </p:grpSpPr>
        <p:grpSp>
          <p:nvGrpSpPr>
            <p:cNvPr id="10275" name="Group 35"/>
            <p:cNvGrpSpPr>
              <a:grpSpLocks/>
            </p:cNvGrpSpPr>
            <p:nvPr/>
          </p:nvGrpSpPr>
          <p:grpSpPr bwMode="auto">
            <a:xfrm>
              <a:off x="1824" y="432"/>
              <a:ext cx="288" cy="48"/>
              <a:chOff x="1344" y="432"/>
              <a:chExt cx="288" cy="48"/>
            </a:xfrm>
          </p:grpSpPr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>
                <a:off x="1344" y="43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7" name="Line 37"/>
              <p:cNvSpPr>
                <a:spLocks noChangeShapeType="1"/>
              </p:cNvSpPr>
              <p:nvPr/>
            </p:nvSpPr>
            <p:spPr bwMode="auto">
              <a:xfrm>
                <a:off x="1344" y="4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>
              <a:off x="1824" y="528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79" name="Object 39"/>
          <p:cNvGraphicFramePr>
            <a:graphicFrameLocks noChangeAspect="1"/>
          </p:cNvGraphicFramePr>
          <p:nvPr/>
        </p:nvGraphicFramePr>
        <p:xfrm>
          <a:off x="4643438" y="1066800"/>
          <a:ext cx="21145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name="Equation" r:id="rId9" imgW="1015920" imgH="177480" progId="Equation.DSMT4">
                  <p:embed/>
                </p:oleObj>
              </mc:Choice>
              <mc:Fallback>
                <p:oleObj name="Equation" r:id="rId9" imgW="1015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066800"/>
                        <a:ext cx="211455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0" name="Object 40"/>
          <p:cNvGraphicFramePr>
            <a:graphicFrameLocks noChangeAspect="1"/>
          </p:cNvGraphicFramePr>
          <p:nvPr/>
        </p:nvGraphicFramePr>
        <p:xfrm>
          <a:off x="7015163" y="1066800"/>
          <a:ext cx="182403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Equation" r:id="rId11" imgW="876240" imgH="177480" progId="Equation.DSMT4">
                  <p:embed/>
                </p:oleObj>
              </mc:Choice>
              <mc:Fallback>
                <p:oleObj name="Equation" r:id="rId11" imgW="876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5163" y="1066800"/>
                        <a:ext cx="182403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1" name="Group 41"/>
          <p:cNvGrpSpPr>
            <a:grpSpLocks/>
          </p:cNvGrpSpPr>
          <p:nvPr/>
        </p:nvGrpSpPr>
        <p:grpSpPr bwMode="auto">
          <a:xfrm>
            <a:off x="228600" y="685800"/>
            <a:ext cx="457200" cy="152400"/>
            <a:chOff x="1824" y="432"/>
            <a:chExt cx="288" cy="96"/>
          </a:xfrm>
        </p:grpSpPr>
        <p:grpSp>
          <p:nvGrpSpPr>
            <p:cNvPr id="10282" name="Group 42"/>
            <p:cNvGrpSpPr>
              <a:grpSpLocks/>
            </p:cNvGrpSpPr>
            <p:nvPr/>
          </p:nvGrpSpPr>
          <p:grpSpPr bwMode="auto">
            <a:xfrm>
              <a:off x="1824" y="432"/>
              <a:ext cx="288" cy="48"/>
              <a:chOff x="1344" y="432"/>
              <a:chExt cx="288" cy="48"/>
            </a:xfrm>
          </p:grpSpPr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344" y="43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44" y="4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85" name="Line 45"/>
            <p:cNvSpPr>
              <a:spLocks noChangeShapeType="1"/>
            </p:cNvSpPr>
            <p:nvPr/>
          </p:nvSpPr>
          <p:spPr bwMode="auto">
            <a:xfrm>
              <a:off x="1824" y="528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8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984038"/>
              </p:ext>
            </p:extLst>
          </p:nvPr>
        </p:nvGraphicFramePr>
        <p:xfrm>
          <a:off x="1740725" y="1828800"/>
          <a:ext cx="2819400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Equation" r:id="rId13" imgW="1422360" imgH="888840" progId="Equation.DSMT4">
                  <p:embed/>
                </p:oleObj>
              </mc:Choice>
              <mc:Fallback>
                <p:oleObj name="Equation" r:id="rId13" imgW="142236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0725" y="1828800"/>
                        <a:ext cx="2819400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7" name="Object 57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Equation" r:id="rId15" imgW="190440" imgH="139680" progId="Equation.DSMT4">
                  <p:embed/>
                </p:oleObj>
              </mc:Choice>
              <mc:Fallback>
                <p:oleObj name="Equation" r:id="rId15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091414"/>
              </p:ext>
            </p:extLst>
          </p:nvPr>
        </p:nvGraphicFramePr>
        <p:xfrm>
          <a:off x="985043" y="3886200"/>
          <a:ext cx="549751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Equation" r:id="rId17" imgW="2641320" imgH="203040" progId="Equation.DSMT4">
                  <p:embed/>
                </p:oleObj>
              </mc:Choice>
              <mc:Fallback>
                <p:oleObj name="Equation" r:id="rId17" imgW="2641320" imgH="2030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043" y="3886200"/>
                        <a:ext cx="549751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572"/>
              </p:ext>
            </p:extLst>
          </p:nvPr>
        </p:nvGraphicFramePr>
        <p:xfrm>
          <a:off x="1726272" y="4648200"/>
          <a:ext cx="2820988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3" name="Equation" r:id="rId19" imgW="1422400" imgH="889000" progId="Equation.DSMT4">
                  <p:embed/>
                </p:oleObj>
              </mc:Choice>
              <mc:Fallback>
                <p:oleObj name="Equation" r:id="rId19" imgW="1422400" imgH="889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6272" y="4648200"/>
                        <a:ext cx="2820988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801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10243" grpId="0" animBg="1"/>
      <p:bldP spid="102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824032"/>
              </p:ext>
            </p:extLst>
          </p:nvPr>
        </p:nvGraphicFramePr>
        <p:xfrm>
          <a:off x="1143000" y="1295400"/>
          <a:ext cx="67056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3" imgW="1422360" imgH="431640" progId="Equation.DSMT4">
                  <p:embed/>
                </p:oleObj>
              </mc:Choice>
              <mc:Fallback>
                <p:oleObj name="Equation" r:id="rId3" imgW="142236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67056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643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When to Use Partial Fractions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671157"/>
              </p:ext>
            </p:extLst>
          </p:nvPr>
        </p:nvGraphicFramePr>
        <p:xfrm>
          <a:off x="428625" y="1401763"/>
          <a:ext cx="7712075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3" imgW="3022560" imgH="863280" progId="Equation.DSMT4">
                  <p:embed/>
                </p:oleObj>
              </mc:Choice>
              <mc:Fallback>
                <p:oleObj name="Equation" r:id="rId3" imgW="3022560" imgH="863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401763"/>
                        <a:ext cx="7712075" cy="220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437249"/>
              </p:ext>
            </p:extLst>
          </p:nvPr>
        </p:nvGraphicFramePr>
        <p:xfrm>
          <a:off x="998538" y="4362450"/>
          <a:ext cx="693420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5" imgW="2717640" imgH="609480" progId="Equation.DSMT4">
                  <p:embed/>
                </p:oleObj>
              </mc:Choice>
              <mc:Fallback>
                <p:oleObj name="Equation" r:id="rId5" imgW="2717640" imgH="609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4362450"/>
                        <a:ext cx="6934200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95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2" t="19115" r="4253" b="34253"/>
          <a:stretch/>
        </p:blipFill>
        <p:spPr bwMode="auto">
          <a:xfrm>
            <a:off x="27709" y="1676400"/>
            <a:ext cx="8903261" cy="380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0"/>
            <a:ext cx="8702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Determining the Terms in the partial fraction decomposition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664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57200" y="457200"/>
          <a:ext cx="22860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Equation" r:id="rId3" imgW="1002960" imgH="393480" progId="Equation.DSMT4">
                  <p:embed/>
                </p:oleObj>
              </mc:Choice>
              <mc:Fallback>
                <p:oleObj name="Equation" r:id="rId3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7200"/>
                        <a:ext cx="22860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184525" y="549275"/>
            <a:ext cx="5578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This would be a lot easier if we could</a:t>
            </a:r>
          </a:p>
          <a:p>
            <a:r>
              <a:rPr lang="en-US">
                <a:solidFill>
                  <a:srgbClr val="0000FF"/>
                </a:solidFill>
              </a:rPr>
              <a:t>re-write it as two separate terms.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71488" y="1865313"/>
          <a:ext cx="1966912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5" imgW="863280" imgH="444240" progId="Equation.DSMT4">
                  <p:embed/>
                </p:oleObj>
              </mc:Choice>
              <mc:Fallback>
                <p:oleObj name="Equation" r:id="rId5" imgW="863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1865313"/>
                        <a:ext cx="1966912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590800" y="1905000"/>
          <a:ext cx="202406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7" imgW="888840" imgH="393480" progId="Equation.DSMT4">
                  <p:embed/>
                </p:oleObj>
              </mc:Choice>
              <mc:Fallback>
                <p:oleObj name="Equation" r:id="rId7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05000"/>
                        <a:ext cx="202406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36525" y="76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76200" y="76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Equation" r:id="rId9" imgW="190440" imgH="139680" progId="Equation.DSMT4">
                  <p:embed/>
                </p:oleObj>
              </mc:Choice>
              <mc:Fallback>
                <p:oleObj name="Equation" r:id="rId9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4800600" y="2133600"/>
            <a:ext cx="4206875" cy="822325"/>
            <a:chOff x="2928" y="1344"/>
            <a:chExt cx="2650" cy="518"/>
          </a:xfrm>
        </p:grpSpPr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3264" y="1344"/>
              <a:ext cx="231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These are called non-repeating linear factors.</a:t>
              </a:r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 flipH="1">
              <a:off x="2928" y="1632"/>
              <a:ext cx="33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181600" y="3505200"/>
            <a:ext cx="36734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You may already know a short-cut for this type of problem.  We will get to that in a few minutes.</a:t>
            </a:r>
          </a:p>
        </p:txBody>
      </p:sp>
    </p:spTree>
    <p:extLst>
      <p:ext uri="{BB962C8B-B14F-4D97-AF65-F5344CB8AC3E}">
        <p14:creationId xmlns:p14="http://schemas.microsoft.com/office/powerpoint/2010/main" val="385592174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57200" y="457200"/>
          <a:ext cx="22860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Equation" r:id="rId3" imgW="1002960" imgH="393480" progId="Equation.DSMT4">
                  <p:embed/>
                </p:oleObj>
              </mc:Choice>
              <mc:Fallback>
                <p:oleObj name="Equation" r:id="rId3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7200"/>
                        <a:ext cx="22860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184525" y="549275"/>
            <a:ext cx="5578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This would be a lot easier if we could</a:t>
            </a:r>
          </a:p>
          <a:p>
            <a:r>
              <a:rPr lang="en-US">
                <a:solidFill>
                  <a:srgbClr val="0000FF"/>
                </a:solidFill>
              </a:rPr>
              <a:t>re-write it as two separate terms.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71488" y="1865313"/>
          <a:ext cx="1966912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Equation" r:id="rId5" imgW="863280" imgH="444240" progId="Equation.DSMT4">
                  <p:embed/>
                </p:oleObj>
              </mc:Choice>
              <mc:Fallback>
                <p:oleObj name="Equation" r:id="rId5" imgW="863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1865313"/>
                        <a:ext cx="1966912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590800" y="1905000"/>
          <a:ext cx="202406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3" name="Equation" r:id="rId7" imgW="888840" imgH="393480" progId="Equation.DSMT4">
                  <p:embed/>
                </p:oleObj>
              </mc:Choice>
              <mc:Fallback>
                <p:oleObj name="Equation" r:id="rId7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05000"/>
                        <a:ext cx="202406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105400" y="1981200"/>
            <a:ext cx="365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Multiply by the common denominator.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695325" y="3394075"/>
          <a:ext cx="38766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Equation" r:id="rId9" imgW="1701720" imgH="253800" progId="Equation.DSMT4">
                  <p:embed/>
                </p:oleObj>
              </mc:Choice>
              <mc:Fallback>
                <p:oleObj name="Equation" r:id="rId9" imgW="1701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394075"/>
                        <a:ext cx="387667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742950" y="4384675"/>
          <a:ext cx="37607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Equation" r:id="rId11" imgW="1650960" imgH="177480" progId="Equation.DSMT4">
                  <p:embed/>
                </p:oleObj>
              </mc:Choice>
              <mc:Fallback>
                <p:oleObj name="Equation" r:id="rId11" imgW="1650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4384675"/>
                        <a:ext cx="37607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105400" y="4130675"/>
            <a:ext cx="365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Set like-terms equal to each other.</a:t>
            </a:r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381000" y="5257800"/>
          <a:ext cx="18811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Equation" r:id="rId13" imgW="825480" imgH="177480" progId="Equation.DSMT4">
                  <p:embed/>
                </p:oleObj>
              </mc:Choice>
              <mc:Fallback>
                <p:oleObj name="Equation" r:id="rId13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257800"/>
                        <a:ext cx="18811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2667000" y="5257800"/>
          <a:ext cx="19113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Equation" r:id="rId15" imgW="838080" imgH="177480" progId="Equation.DSMT4">
                  <p:embed/>
                </p:oleObj>
              </mc:Choice>
              <mc:Fallback>
                <p:oleObj name="Equation" r:id="rId15" imgW="838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257800"/>
                        <a:ext cx="19113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627063" y="5995988"/>
          <a:ext cx="13890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Equation" r:id="rId17" imgW="609480" imgH="177480" progId="Equation.DSMT4">
                  <p:embed/>
                </p:oleObj>
              </mc:Choice>
              <mc:Fallback>
                <p:oleObj name="Equation" r:id="rId17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5995988"/>
                        <a:ext cx="1389062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2667000" y="5995988"/>
          <a:ext cx="173831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Equation" r:id="rId19" imgW="761760" imgH="177480" progId="Equation.DSMT4">
                  <p:embed/>
                </p:oleObj>
              </mc:Choice>
              <mc:Fallback>
                <p:oleObj name="Equation" r:id="rId19" imgW="761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995988"/>
                        <a:ext cx="1738313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105400" y="5730875"/>
            <a:ext cx="365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Solve two equations with two unknowns.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36525" y="76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76200" y="76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Equation" r:id="rId21" imgW="190440" imgH="139680" progId="Equation.DSMT4">
                  <p:embed/>
                </p:oleObj>
              </mc:Choice>
              <mc:Fallback>
                <p:oleObj name="Equation" r:id="rId21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14244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utoUpdateAnimBg="0"/>
      <p:bldP spid="15369" grpId="0" autoUpdateAnimBg="0"/>
      <p:bldP spid="1537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7200" y="457200"/>
          <a:ext cx="22860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3" name="Equation" r:id="rId3" imgW="1002960" imgH="393480" progId="Equation.DSMT4">
                  <p:embed/>
                </p:oleObj>
              </mc:Choice>
              <mc:Fallback>
                <p:oleObj name="Equation" r:id="rId3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7200"/>
                        <a:ext cx="22860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71488" y="1865313"/>
          <a:ext cx="1966912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4" name="Equation" r:id="rId5" imgW="863280" imgH="444240" progId="Equation.DSMT4">
                  <p:embed/>
                </p:oleObj>
              </mc:Choice>
              <mc:Fallback>
                <p:oleObj name="Equation" r:id="rId5" imgW="863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1865313"/>
                        <a:ext cx="1966912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590800" y="1905000"/>
          <a:ext cx="202406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5" name="Equation" r:id="rId7" imgW="888840" imgH="393480" progId="Equation.DSMT4">
                  <p:embed/>
                </p:oleObj>
              </mc:Choice>
              <mc:Fallback>
                <p:oleObj name="Equation" r:id="rId7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05000"/>
                        <a:ext cx="202406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695325" y="3394075"/>
          <a:ext cx="38766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6" name="Equation" r:id="rId9" imgW="1701720" imgH="253800" progId="Equation.DSMT4">
                  <p:embed/>
                </p:oleObj>
              </mc:Choice>
              <mc:Fallback>
                <p:oleObj name="Equation" r:id="rId9" imgW="1701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394075"/>
                        <a:ext cx="387667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42950" y="4384675"/>
          <a:ext cx="37607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7" name="Equation" r:id="rId11" imgW="1650960" imgH="177480" progId="Equation.DSMT4">
                  <p:embed/>
                </p:oleObj>
              </mc:Choice>
              <mc:Fallback>
                <p:oleObj name="Equation" r:id="rId11" imgW="1650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4384675"/>
                        <a:ext cx="37607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81000" y="5257800"/>
          <a:ext cx="18811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8" name="Equation" r:id="rId13" imgW="825480" imgH="177480" progId="Equation.DSMT4">
                  <p:embed/>
                </p:oleObj>
              </mc:Choice>
              <mc:Fallback>
                <p:oleObj name="Equation" r:id="rId13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257800"/>
                        <a:ext cx="18811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667000" y="5257800"/>
          <a:ext cx="19113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9" name="Equation" r:id="rId15" imgW="838080" imgH="177480" progId="Equation.DSMT4">
                  <p:embed/>
                </p:oleObj>
              </mc:Choice>
              <mc:Fallback>
                <p:oleObj name="Equation" r:id="rId15" imgW="838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257800"/>
                        <a:ext cx="19113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627063" y="5995988"/>
          <a:ext cx="13890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Equation" r:id="rId17" imgW="609480" imgH="177480" progId="Equation.DSMT4">
                  <p:embed/>
                </p:oleObj>
              </mc:Choice>
              <mc:Fallback>
                <p:oleObj name="Equation" r:id="rId17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5995988"/>
                        <a:ext cx="1389062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2667000" y="5995988"/>
          <a:ext cx="173831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Equation" r:id="rId19" imgW="761760" imgH="177480" progId="Equation.DSMT4">
                  <p:embed/>
                </p:oleObj>
              </mc:Choice>
              <mc:Fallback>
                <p:oleObj name="Equation" r:id="rId19" imgW="761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995988"/>
                        <a:ext cx="1738313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105400" y="5730875"/>
            <a:ext cx="365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Solve two equations with two unknowns.</a:t>
            </a:r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105400" y="228600"/>
          <a:ext cx="13890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Equation" r:id="rId21" imgW="609480" imgH="177480" progId="Equation.DSMT4">
                  <p:embed/>
                </p:oleObj>
              </mc:Choice>
              <mc:Fallback>
                <p:oleObj name="Equation" r:id="rId21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"/>
                        <a:ext cx="13890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7010400" y="228600"/>
          <a:ext cx="173831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Equation" r:id="rId22" imgW="761760" imgH="177480" progId="Equation.DSMT4">
                  <p:embed/>
                </p:oleObj>
              </mc:Choice>
              <mc:Fallback>
                <p:oleObj name="Equation" r:id="rId22" imgW="761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28600"/>
                        <a:ext cx="173831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Freeform 14"/>
          <p:cNvSpPr>
            <a:spLocks/>
          </p:cNvSpPr>
          <p:nvPr/>
        </p:nvSpPr>
        <p:spPr bwMode="auto">
          <a:xfrm>
            <a:off x="4495800" y="400050"/>
            <a:ext cx="495300" cy="5772150"/>
          </a:xfrm>
          <a:custGeom>
            <a:avLst/>
            <a:gdLst>
              <a:gd name="T0" fmla="*/ 0 w 312"/>
              <a:gd name="T1" fmla="*/ 3636 h 3636"/>
              <a:gd name="T2" fmla="*/ 252 w 312"/>
              <a:gd name="T3" fmla="*/ 3396 h 3636"/>
              <a:gd name="T4" fmla="*/ 276 w 312"/>
              <a:gd name="T5" fmla="*/ 2784 h 3636"/>
              <a:gd name="T6" fmla="*/ 216 w 312"/>
              <a:gd name="T7" fmla="*/ 2088 h 3636"/>
              <a:gd name="T8" fmla="*/ 156 w 312"/>
              <a:gd name="T9" fmla="*/ 1332 h 3636"/>
              <a:gd name="T10" fmla="*/ 156 w 312"/>
              <a:gd name="T11" fmla="*/ 288 h 3636"/>
              <a:gd name="T12" fmla="*/ 312 w 312"/>
              <a:gd name="T13" fmla="*/ 0 h 3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2" h="3636">
                <a:moveTo>
                  <a:pt x="0" y="3636"/>
                </a:moveTo>
                <a:cubicBezTo>
                  <a:pt x="42" y="3596"/>
                  <a:pt x="206" y="3538"/>
                  <a:pt x="252" y="3396"/>
                </a:cubicBezTo>
                <a:cubicBezTo>
                  <a:pt x="298" y="3254"/>
                  <a:pt x="282" y="3002"/>
                  <a:pt x="276" y="2784"/>
                </a:cubicBezTo>
                <a:cubicBezTo>
                  <a:pt x="270" y="2566"/>
                  <a:pt x="236" y="2330"/>
                  <a:pt x="216" y="2088"/>
                </a:cubicBezTo>
                <a:cubicBezTo>
                  <a:pt x="196" y="1846"/>
                  <a:pt x="166" y="1632"/>
                  <a:pt x="156" y="1332"/>
                </a:cubicBezTo>
                <a:cubicBezTo>
                  <a:pt x="146" y="1032"/>
                  <a:pt x="130" y="510"/>
                  <a:pt x="156" y="288"/>
                </a:cubicBezTo>
                <a:cubicBezTo>
                  <a:pt x="182" y="66"/>
                  <a:pt x="280" y="60"/>
                  <a:pt x="31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5043488" y="814388"/>
          <a:ext cx="17383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4" name="Equation" r:id="rId23" imgW="761760" imgH="177480" progId="Equation.DSMT4">
                  <p:embed/>
                </p:oleObj>
              </mc:Choice>
              <mc:Fallback>
                <p:oleObj name="Equation" r:id="rId23" imgW="761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8" y="814388"/>
                        <a:ext cx="1738312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105400" y="1295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5105400" y="1423988"/>
          <a:ext cx="101441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5" name="Equation" r:id="rId25" imgW="444240" imgH="177480" progId="Equation.DSMT4">
                  <p:embed/>
                </p:oleObj>
              </mc:Choice>
              <mc:Fallback>
                <p:oleObj name="Equation" r:id="rId25" imgW="444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423988"/>
                        <a:ext cx="1014413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5178425" y="1971675"/>
          <a:ext cx="86836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6" name="Equation" r:id="rId27" imgW="380880" imgH="164880" progId="Equation.DSMT4">
                  <p:embed/>
                </p:oleObj>
              </mc:Choice>
              <mc:Fallback>
                <p:oleObj name="Equation" r:id="rId27" imgW="380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25" y="1971675"/>
                        <a:ext cx="868363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7010400" y="1981200"/>
          <a:ext cx="13319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7" name="Equation" r:id="rId29" imgW="583920" imgH="177480" progId="Equation.DSMT4">
                  <p:embed/>
                </p:oleObj>
              </mc:Choice>
              <mc:Fallback>
                <p:oleObj name="Equation" r:id="rId29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981200"/>
                        <a:ext cx="133191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7256463" y="2641600"/>
          <a:ext cx="83978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8" name="Equation" r:id="rId31" imgW="368280" imgH="177480" progId="Equation.DSMT4">
                  <p:embed/>
                </p:oleObj>
              </mc:Choice>
              <mc:Fallback>
                <p:oleObj name="Equation" r:id="rId31" imgW="368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6463" y="2641600"/>
                        <a:ext cx="83978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5816600" y="3581400"/>
          <a:ext cx="2401888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9" name="Equation" r:id="rId33" imgW="1054080" imgH="393480" progId="Equation.DSMT4">
                  <p:embed/>
                </p:oleObj>
              </mc:Choice>
              <mc:Fallback>
                <p:oleObj name="Equation" r:id="rId33" imgW="1054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3581400"/>
                        <a:ext cx="2401888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5365750" y="4843463"/>
          <a:ext cx="34734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0" name="Equation" r:id="rId35" imgW="1523880" imgH="253800" progId="Equation.DSMT4">
                  <p:embed/>
                </p:oleObj>
              </mc:Choice>
              <mc:Fallback>
                <p:oleObj name="Equation" r:id="rId35" imgW="1523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4843463"/>
                        <a:ext cx="34734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5105400" y="4724400"/>
            <a:ext cx="3962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029200" y="57150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035550" y="5678488"/>
            <a:ext cx="36179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This technique is called</a:t>
            </a:r>
          </a:p>
          <a:p>
            <a:pPr algn="ctr"/>
            <a:r>
              <a:rPr lang="en-US" b="1" u="sng">
                <a:solidFill>
                  <a:srgbClr val="0000FF"/>
                </a:solidFill>
              </a:rPr>
              <a:t>Partial Fractions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36525" y="76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172" name="Oval 28"/>
          <p:cNvSpPr>
            <a:spLocks noChangeArrowheads="1"/>
          </p:cNvSpPr>
          <p:nvPr/>
        </p:nvSpPr>
        <p:spPr bwMode="auto">
          <a:xfrm>
            <a:off x="76200" y="76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6553200" y="457200"/>
            <a:ext cx="1066800" cy="1447800"/>
          </a:xfrm>
          <a:custGeom>
            <a:avLst/>
            <a:gdLst>
              <a:gd name="T0" fmla="*/ 0 w 672"/>
              <a:gd name="T1" fmla="*/ 0 h 912"/>
              <a:gd name="T2" fmla="*/ 144 w 672"/>
              <a:gd name="T3" fmla="*/ 48 h 912"/>
              <a:gd name="T4" fmla="*/ 306 w 672"/>
              <a:gd name="T5" fmla="*/ 138 h 912"/>
              <a:gd name="T6" fmla="*/ 426 w 672"/>
              <a:gd name="T7" fmla="*/ 246 h 912"/>
              <a:gd name="T8" fmla="*/ 528 w 672"/>
              <a:gd name="T9" fmla="*/ 378 h 912"/>
              <a:gd name="T10" fmla="*/ 606 w 672"/>
              <a:gd name="T11" fmla="*/ 534 h 912"/>
              <a:gd name="T12" fmla="*/ 648 w 672"/>
              <a:gd name="T13" fmla="*/ 678 h 912"/>
              <a:gd name="T14" fmla="*/ 666 w 672"/>
              <a:gd name="T15" fmla="*/ 804 h 912"/>
              <a:gd name="T16" fmla="*/ 672 w 672"/>
              <a:gd name="T17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72" h="912">
                <a:moveTo>
                  <a:pt x="0" y="0"/>
                </a:moveTo>
                <a:cubicBezTo>
                  <a:pt x="48" y="12"/>
                  <a:pt x="93" y="25"/>
                  <a:pt x="144" y="48"/>
                </a:cubicBezTo>
                <a:cubicBezTo>
                  <a:pt x="195" y="71"/>
                  <a:pt x="259" y="105"/>
                  <a:pt x="306" y="138"/>
                </a:cubicBezTo>
                <a:cubicBezTo>
                  <a:pt x="353" y="171"/>
                  <a:pt x="389" y="206"/>
                  <a:pt x="426" y="246"/>
                </a:cubicBezTo>
                <a:cubicBezTo>
                  <a:pt x="463" y="286"/>
                  <a:pt x="498" y="330"/>
                  <a:pt x="528" y="378"/>
                </a:cubicBezTo>
                <a:cubicBezTo>
                  <a:pt x="558" y="426"/>
                  <a:pt x="586" y="484"/>
                  <a:pt x="606" y="534"/>
                </a:cubicBezTo>
                <a:cubicBezTo>
                  <a:pt x="626" y="584"/>
                  <a:pt x="638" y="633"/>
                  <a:pt x="648" y="678"/>
                </a:cubicBezTo>
                <a:cubicBezTo>
                  <a:pt x="658" y="723"/>
                  <a:pt x="662" y="765"/>
                  <a:pt x="666" y="804"/>
                </a:cubicBezTo>
                <a:cubicBezTo>
                  <a:pt x="670" y="843"/>
                  <a:pt x="671" y="890"/>
                  <a:pt x="672" y="91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74" name="Object 3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1" name="Equation" r:id="rId37" imgW="190440" imgH="139680" progId="Equation.DSMT4">
                  <p:embed/>
                </p:oleObj>
              </mc:Choice>
              <mc:Fallback>
                <p:oleObj name="Equation" r:id="rId37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74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  <p:bldP spid="6160" grpId="0" animBg="1"/>
      <p:bldP spid="6167" grpId="0" animBg="1"/>
      <p:bldP spid="6168" grpId="0" animBg="1" autoUpdateAnimBg="0"/>
      <p:bldP spid="6170" grpId="0" autoUpdateAnimBg="0"/>
      <p:bldP spid="61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57200" y="457200"/>
          <a:ext cx="22860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Equation" r:id="rId3" imgW="1002960" imgH="393480" progId="Equation.DSMT4">
                  <p:embed/>
                </p:oleObj>
              </mc:Choice>
              <mc:Fallback>
                <p:oleObj name="Equation" r:id="rId3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7200"/>
                        <a:ext cx="22860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184525" y="549275"/>
            <a:ext cx="5578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short-cut for this type of problem is called the </a:t>
            </a:r>
            <a:r>
              <a:rPr lang="en-US" u="sng">
                <a:solidFill>
                  <a:srgbClr val="FF0000"/>
                </a:solidFill>
              </a:rPr>
              <a:t>Heaviside Method</a:t>
            </a:r>
            <a:r>
              <a:rPr lang="en-US">
                <a:solidFill>
                  <a:srgbClr val="FF0000"/>
                </a:solidFill>
              </a:rPr>
              <a:t>, after English engineer Oliver Heaviside.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71488" y="1865313"/>
          <a:ext cx="1966912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Equation" r:id="rId5" imgW="863280" imgH="444240" progId="Equation.DSMT4">
                  <p:embed/>
                </p:oleObj>
              </mc:Choice>
              <mc:Fallback>
                <p:oleObj name="Equation" r:id="rId5" imgW="863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1865313"/>
                        <a:ext cx="1966912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590800" y="1905000"/>
          <a:ext cx="202406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Equation" r:id="rId7" imgW="888840" imgH="393480" progId="Equation.DSMT4">
                  <p:embed/>
                </p:oleObj>
              </mc:Choice>
              <mc:Fallback>
                <p:oleObj name="Equation" r:id="rId7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05000"/>
                        <a:ext cx="202406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105400" y="1981200"/>
            <a:ext cx="365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Multiply by the common denominator.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95325" y="3394075"/>
          <a:ext cx="38766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Equation" r:id="rId9" imgW="1701720" imgH="253800" progId="Equation.DSMT4">
                  <p:embed/>
                </p:oleObj>
              </mc:Choice>
              <mc:Fallback>
                <p:oleObj name="Equation" r:id="rId9" imgW="1701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394075"/>
                        <a:ext cx="387667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392238" y="4114800"/>
          <a:ext cx="24606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Equation" r:id="rId11" imgW="1079280" imgH="177480" progId="Equation.DSMT4">
                  <p:embed/>
                </p:oleObj>
              </mc:Choice>
              <mc:Fallback>
                <p:oleObj name="Equation" r:id="rId11" imgW="1079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4114800"/>
                        <a:ext cx="24606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36525" y="76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76200" y="76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4" name="Equation" r:id="rId13" imgW="190440" imgH="139680" progId="Equation.DSMT4">
                  <p:embed/>
                </p:oleObj>
              </mc:Choice>
              <mc:Fallback>
                <p:oleObj name="Equation" r:id="rId13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165725" y="3419475"/>
            <a:ext cx="169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Let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=  - 1</a:t>
            </a: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2133600" y="4214813"/>
            <a:ext cx="685800" cy="228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1558925" y="4600575"/>
          <a:ext cx="86836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Equation" r:id="rId15" imgW="380880" imgH="164880" progId="Equation.DSMT4">
                  <p:embed/>
                </p:oleObj>
              </mc:Choice>
              <mc:Fallback>
                <p:oleObj name="Equation" r:id="rId15" imgW="380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4600575"/>
                        <a:ext cx="868363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1276350" y="5257800"/>
          <a:ext cx="2489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6" name="Equation" r:id="rId17" imgW="1091880" imgH="253800" progId="Equation.DSMT4">
                  <p:embed/>
                </p:oleObj>
              </mc:Choice>
              <mc:Fallback>
                <p:oleObj name="Equation" r:id="rId17" imgW="1091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5257800"/>
                        <a:ext cx="2489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479925" y="5181600"/>
            <a:ext cx="1514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Let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=  3</a:t>
            </a:r>
          </a:p>
        </p:txBody>
      </p:sp>
      <p:graphicFrame>
        <p:nvGraphicFramePr>
          <p:cNvPr id="17432" name="Object 24"/>
          <p:cNvGraphicFramePr>
            <a:graphicFrameLocks noChangeAspect="1"/>
          </p:cNvGraphicFramePr>
          <p:nvPr/>
        </p:nvGraphicFramePr>
        <p:xfrm>
          <a:off x="1473200" y="5815013"/>
          <a:ext cx="838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Equation" r:id="rId19" imgW="368280" imgH="177480" progId="Equation.DSMT4">
                  <p:embed/>
                </p:oleObj>
              </mc:Choice>
              <mc:Fallback>
                <p:oleObj name="Equation" r:id="rId19" imgW="368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5815013"/>
                        <a:ext cx="838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3" name="Line 25"/>
          <p:cNvSpPr>
            <a:spLocks noChangeShapeType="1"/>
          </p:cNvSpPr>
          <p:nvPr/>
        </p:nvSpPr>
        <p:spPr bwMode="auto">
          <a:xfrm flipV="1">
            <a:off x="3124200" y="5410200"/>
            <a:ext cx="685800" cy="228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05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4" grpId="0" autoUpdateAnimBg="0"/>
      <p:bldP spid="17427" grpId="0"/>
      <p:bldP spid="17428" grpId="0" animBg="1"/>
      <p:bldP spid="17431" grpId="0"/>
      <p:bldP spid="174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57200" y="457200"/>
          <a:ext cx="22860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Equation" r:id="rId3" imgW="1002960" imgH="393480" progId="Equation.DSMT4">
                  <p:embed/>
                </p:oleObj>
              </mc:Choice>
              <mc:Fallback>
                <p:oleObj name="Equation" r:id="rId3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7200"/>
                        <a:ext cx="22860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184525" y="549275"/>
            <a:ext cx="5578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short-cut for this type of problem is called the </a:t>
            </a:r>
            <a:r>
              <a:rPr lang="en-US" u="sng">
                <a:solidFill>
                  <a:srgbClr val="FF0000"/>
                </a:solidFill>
              </a:rPr>
              <a:t>Heaviside Method</a:t>
            </a:r>
            <a:r>
              <a:rPr lang="en-US">
                <a:solidFill>
                  <a:srgbClr val="FF0000"/>
                </a:solidFill>
              </a:rPr>
              <a:t>, after English engineer Oliver Heaviside.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71488" y="1865313"/>
          <a:ext cx="1966912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4" name="Equation" r:id="rId5" imgW="863280" imgH="444240" progId="Equation.DSMT4">
                  <p:embed/>
                </p:oleObj>
              </mc:Choice>
              <mc:Fallback>
                <p:oleObj name="Equation" r:id="rId5" imgW="863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1865313"/>
                        <a:ext cx="1966912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590800" y="1905000"/>
          <a:ext cx="202406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" name="Equation" r:id="rId7" imgW="888840" imgH="393480" progId="Equation.DSMT4">
                  <p:embed/>
                </p:oleObj>
              </mc:Choice>
              <mc:Fallback>
                <p:oleObj name="Equation" r:id="rId7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05000"/>
                        <a:ext cx="202406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695325" y="3394075"/>
          <a:ext cx="38766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Equation" r:id="rId9" imgW="1701720" imgH="253800" progId="Equation.DSMT4">
                  <p:embed/>
                </p:oleObj>
              </mc:Choice>
              <mc:Fallback>
                <p:oleObj name="Equation" r:id="rId9" imgW="1701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394075"/>
                        <a:ext cx="387667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392238" y="4114800"/>
          <a:ext cx="24606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Equation" r:id="rId11" imgW="1079280" imgH="177480" progId="Equation.DSMT4">
                  <p:embed/>
                </p:oleObj>
              </mc:Choice>
              <mc:Fallback>
                <p:oleObj name="Equation" r:id="rId11" imgW="1079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4114800"/>
                        <a:ext cx="24606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36525" y="76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76200" y="76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8" name="Equation" r:id="rId13" imgW="190440" imgH="139680" progId="Equation.DSMT4">
                  <p:embed/>
                </p:oleObj>
              </mc:Choice>
              <mc:Fallback>
                <p:oleObj name="Equation" r:id="rId13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2209800" y="4214813"/>
            <a:ext cx="685800" cy="228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1558925" y="4600575"/>
          <a:ext cx="86836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9" name="Equation" r:id="rId15" imgW="380880" imgH="164880" progId="Equation.DSMT4">
                  <p:embed/>
                </p:oleObj>
              </mc:Choice>
              <mc:Fallback>
                <p:oleObj name="Equation" r:id="rId15" imgW="380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4600575"/>
                        <a:ext cx="868363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1276350" y="5257800"/>
          <a:ext cx="2489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0" name="Equation" r:id="rId17" imgW="1091880" imgH="253800" progId="Equation.DSMT4">
                  <p:embed/>
                </p:oleObj>
              </mc:Choice>
              <mc:Fallback>
                <p:oleObj name="Equation" r:id="rId17" imgW="1091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5257800"/>
                        <a:ext cx="2489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1473200" y="5815013"/>
          <a:ext cx="838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Equation" r:id="rId19" imgW="368280" imgH="177480" progId="Equation.DSMT4">
                  <p:embed/>
                </p:oleObj>
              </mc:Choice>
              <mc:Fallback>
                <p:oleObj name="Equation" r:id="rId19" imgW="368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5815013"/>
                        <a:ext cx="838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5175250" y="4224338"/>
          <a:ext cx="2401888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Equation" r:id="rId21" imgW="1054080" imgH="393480" progId="Equation.DSMT4">
                  <p:embed/>
                </p:oleObj>
              </mc:Choice>
              <mc:Fallback>
                <p:oleObj name="Equation" r:id="rId21" imgW="1054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4224338"/>
                        <a:ext cx="2401888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4724400" y="5486400"/>
          <a:ext cx="34734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Equation" r:id="rId23" imgW="1523880" imgH="253800" progId="Equation.DSMT4">
                  <p:embed/>
                </p:oleObj>
              </mc:Choice>
              <mc:Fallback>
                <p:oleObj name="Equation" r:id="rId23" imgW="1523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486400"/>
                        <a:ext cx="34734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4495800" y="5334000"/>
            <a:ext cx="3962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3124200" y="5410200"/>
            <a:ext cx="685800" cy="228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010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3400" y="1447800"/>
            <a:ext cx="8229600" cy="21336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76600" y="609600"/>
            <a:ext cx="2551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Good News!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The AP Exam only requires non-repeating linear factors!</a:t>
            </a:r>
          </a:p>
          <a:p>
            <a:endParaRPr lang="en-US" dirty="0"/>
          </a:p>
          <a:p>
            <a:r>
              <a:rPr lang="en-US" dirty="0"/>
              <a:t>The more complicated methods of partial fractions are good to know, and you might see them in college, but they will not be on the AP </a:t>
            </a:r>
            <a:r>
              <a:rPr lang="en-US" dirty="0" smtClean="0"/>
              <a:t>exam.</a:t>
            </a:r>
            <a:endParaRPr lang="en-US" dirty="0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3" imgW="190440" imgH="139680" progId="Equation.DSMT4">
                  <p:embed/>
                </p:oleObj>
              </mc:Choice>
              <mc:Fallback>
                <p:oleObj name="Equation" r:id="rId3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838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F7E157B-7917-44B0-9F5A-47333C9C4560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64599FB-47F5-445B-B0BE-AE6D7527D0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455694-8B3D-4B7B-B3BD-E4C7364F00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265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MathType 6.0 Equation</vt:lpstr>
      <vt:lpstr>Equation</vt:lpstr>
      <vt:lpstr>MathType 5.0 Equation</vt:lpstr>
      <vt:lpstr>PowerPoint Presentation</vt:lpstr>
      <vt:lpstr>When to Use Partial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by Parts</dc:title>
  <dc:creator>Qayumi, Enayat</dc:creator>
  <cp:lastModifiedBy>Qayumi, Enayat</cp:lastModifiedBy>
  <cp:revision>54</cp:revision>
  <dcterms:created xsi:type="dcterms:W3CDTF">2006-08-16T00:00:00Z</dcterms:created>
  <dcterms:modified xsi:type="dcterms:W3CDTF">2013-01-23T18:31:23Z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