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9" r:id="rId4"/>
    <p:sldId id="270" r:id="rId5"/>
    <p:sldId id="271" r:id="rId6"/>
    <p:sldId id="272" r:id="rId7"/>
    <p:sldId id="266" r:id="rId8"/>
    <p:sldId id="257" r:id="rId9"/>
    <p:sldId id="258" r:id="rId10"/>
    <p:sldId id="273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FFFF99"/>
    <a:srgbClr val="0000FF"/>
    <a:srgbClr val="292929"/>
    <a:srgbClr val="4D4D4D"/>
    <a:srgbClr val="99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4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5.wmf"/><Relationship Id="rId10" Type="http://schemas.openxmlformats.org/officeDocument/2006/relationships/image" Target="../media/image52.wmf"/><Relationship Id="rId4" Type="http://schemas.openxmlformats.org/officeDocument/2006/relationships/image" Target="../media/image33.wmf"/><Relationship Id="rId9" Type="http://schemas.openxmlformats.org/officeDocument/2006/relationships/image" Target="../media/image51.wmf"/><Relationship Id="rId1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4.wmf"/><Relationship Id="rId7" Type="http://schemas.openxmlformats.org/officeDocument/2006/relationships/image" Target="../media/image5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5" Type="http://schemas.openxmlformats.org/officeDocument/2006/relationships/image" Target="../media/image45.wmf"/><Relationship Id="rId10" Type="http://schemas.openxmlformats.org/officeDocument/2006/relationships/image" Target="../media/image57.wmf"/><Relationship Id="rId4" Type="http://schemas.openxmlformats.org/officeDocument/2006/relationships/image" Target="../media/image33.wmf"/><Relationship Id="rId9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19.wmf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27.wmf"/><Relationship Id="rId5" Type="http://schemas.openxmlformats.org/officeDocument/2006/relationships/image" Target="../media/image41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33.wmf"/><Relationship Id="rId9" Type="http://schemas.openxmlformats.org/officeDocument/2006/relationships/image" Target="../media/image49.wmf"/><Relationship Id="rId1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F4BBF-D39B-40B8-9DC2-3BC4A826FE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940B-4CCA-4152-8512-12C9AF2EC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8D019-DF1D-40CE-A852-E03B045FC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5A534-4E27-4B1B-9DC9-85021E6C6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1562-D0C4-4AEA-9226-0779F6FF1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2983-A0A4-4A58-BCAF-8D053EDD6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D017C-64A7-4018-9F19-DB676AF95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EABE9-4761-411F-AA2D-A3BEC7230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A73C1-F0F7-418C-A506-25ACFAC5C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F0523-9F06-460E-BDBB-30271718A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96B9-3BF6-4867-AB25-F3E9A4668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4F8E923-DE88-4142-81BD-1E7026A748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37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53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55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27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10886"/>
            <a:ext cx="5334000" cy="1076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6.5 </a:t>
            </a:r>
            <a:endParaRPr lang="en-US" sz="3200" b="1" dirty="0"/>
          </a:p>
          <a:p>
            <a:pPr algn="ctr"/>
            <a:r>
              <a:rPr lang="en-US" sz="2800" b="1" dirty="0"/>
              <a:t>Work</a:t>
            </a:r>
            <a:r>
              <a:rPr lang="en-US" sz="3200" b="1" dirty="0"/>
              <a:t> and Pumping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HW : p. 456 #’s 1-8, 9-17 odd, 21, 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37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320675" y="1143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01675" y="1143000"/>
            <a:ext cx="1981200" cy="1981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701675" y="914400"/>
            <a:ext cx="1981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701675" y="2895600"/>
            <a:ext cx="1981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706438" y="3133725"/>
            <a:ext cx="1981200" cy="220663"/>
          </a:xfrm>
          <a:custGeom>
            <a:avLst/>
            <a:gdLst>
              <a:gd name="T0" fmla="*/ 0 w 1248"/>
              <a:gd name="T1" fmla="*/ 9 h 139"/>
              <a:gd name="T2" fmla="*/ 30 w 1248"/>
              <a:gd name="T3" fmla="*/ 36 h 139"/>
              <a:gd name="T4" fmla="*/ 96 w 1248"/>
              <a:gd name="T5" fmla="*/ 72 h 139"/>
              <a:gd name="T6" fmla="*/ 171 w 1248"/>
              <a:gd name="T7" fmla="*/ 96 h 139"/>
              <a:gd name="T8" fmla="*/ 264 w 1248"/>
              <a:gd name="T9" fmla="*/ 114 h 139"/>
              <a:gd name="T10" fmla="*/ 354 w 1248"/>
              <a:gd name="T11" fmla="*/ 123 h 139"/>
              <a:gd name="T12" fmla="*/ 444 w 1248"/>
              <a:gd name="T13" fmla="*/ 132 h 139"/>
              <a:gd name="T14" fmla="*/ 573 w 1248"/>
              <a:gd name="T15" fmla="*/ 138 h 139"/>
              <a:gd name="T16" fmla="*/ 669 w 1248"/>
              <a:gd name="T17" fmla="*/ 138 h 139"/>
              <a:gd name="T18" fmla="*/ 765 w 1248"/>
              <a:gd name="T19" fmla="*/ 138 h 139"/>
              <a:gd name="T20" fmla="*/ 846 w 1248"/>
              <a:gd name="T21" fmla="*/ 129 h 139"/>
              <a:gd name="T22" fmla="*/ 921 w 1248"/>
              <a:gd name="T23" fmla="*/ 120 h 139"/>
              <a:gd name="T24" fmla="*/ 1008 w 1248"/>
              <a:gd name="T25" fmla="*/ 108 h 139"/>
              <a:gd name="T26" fmla="*/ 1131 w 1248"/>
              <a:gd name="T27" fmla="*/ 78 h 139"/>
              <a:gd name="T28" fmla="*/ 1209 w 1248"/>
              <a:gd name="T29" fmla="*/ 36 h 139"/>
              <a:gd name="T30" fmla="*/ 1248 w 1248"/>
              <a:gd name="T3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8" h="139">
                <a:moveTo>
                  <a:pt x="0" y="9"/>
                </a:moveTo>
                <a:cubicBezTo>
                  <a:pt x="5" y="14"/>
                  <a:pt x="14" y="26"/>
                  <a:pt x="30" y="36"/>
                </a:cubicBezTo>
                <a:cubicBezTo>
                  <a:pt x="46" y="46"/>
                  <a:pt x="72" y="62"/>
                  <a:pt x="96" y="72"/>
                </a:cubicBezTo>
                <a:cubicBezTo>
                  <a:pt x="120" y="82"/>
                  <a:pt x="143" y="89"/>
                  <a:pt x="171" y="96"/>
                </a:cubicBezTo>
                <a:cubicBezTo>
                  <a:pt x="199" y="103"/>
                  <a:pt x="234" y="110"/>
                  <a:pt x="264" y="114"/>
                </a:cubicBezTo>
                <a:cubicBezTo>
                  <a:pt x="294" y="118"/>
                  <a:pt x="324" y="120"/>
                  <a:pt x="354" y="123"/>
                </a:cubicBezTo>
                <a:cubicBezTo>
                  <a:pt x="384" y="126"/>
                  <a:pt x="408" y="130"/>
                  <a:pt x="444" y="132"/>
                </a:cubicBezTo>
                <a:cubicBezTo>
                  <a:pt x="480" y="134"/>
                  <a:pt x="536" y="137"/>
                  <a:pt x="573" y="138"/>
                </a:cubicBezTo>
                <a:cubicBezTo>
                  <a:pt x="610" y="139"/>
                  <a:pt x="637" y="138"/>
                  <a:pt x="669" y="138"/>
                </a:cubicBezTo>
                <a:cubicBezTo>
                  <a:pt x="701" y="138"/>
                  <a:pt x="736" y="139"/>
                  <a:pt x="765" y="138"/>
                </a:cubicBezTo>
                <a:cubicBezTo>
                  <a:pt x="794" y="137"/>
                  <a:pt x="820" y="132"/>
                  <a:pt x="846" y="129"/>
                </a:cubicBezTo>
                <a:cubicBezTo>
                  <a:pt x="872" y="126"/>
                  <a:pt x="894" y="123"/>
                  <a:pt x="921" y="120"/>
                </a:cubicBezTo>
                <a:cubicBezTo>
                  <a:pt x="948" y="117"/>
                  <a:pt x="973" y="115"/>
                  <a:pt x="1008" y="108"/>
                </a:cubicBezTo>
                <a:cubicBezTo>
                  <a:pt x="1043" y="101"/>
                  <a:pt x="1098" y="90"/>
                  <a:pt x="1131" y="78"/>
                </a:cubicBezTo>
                <a:cubicBezTo>
                  <a:pt x="1164" y="66"/>
                  <a:pt x="1189" y="49"/>
                  <a:pt x="1209" y="36"/>
                </a:cubicBezTo>
                <a:cubicBezTo>
                  <a:pt x="1229" y="23"/>
                  <a:pt x="1240" y="7"/>
                  <a:pt x="1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682875" y="3048000"/>
            <a:ext cx="228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973388" y="371475"/>
            <a:ext cx="76200" cy="26511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890838" y="2971800"/>
            <a:ext cx="2286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973388" y="371475"/>
            <a:ext cx="228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982913" y="407988"/>
            <a:ext cx="63500" cy="460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3175000" y="371475"/>
            <a:ext cx="55563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692275" y="68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920875" y="533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05000" y="471488"/>
            <a:ext cx="54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5 ft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92075" y="1981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19415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10 ft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3368675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3368675" y="45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3597275" y="45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368675" y="6858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368675" y="6096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4 ft</a:t>
            </a:r>
          </a:p>
        </p:txBody>
      </p: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701675" y="3962400"/>
            <a:ext cx="1985963" cy="2439988"/>
            <a:chOff x="442" y="2496"/>
            <a:chExt cx="1251" cy="1537"/>
          </a:xfrm>
        </p:grpSpPr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442" y="2640"/>
              <a:ext cx="124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442" y="2496"/>
              <a:ext cx="124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442" y="3744"/>
              <a:ext cx="124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445" y="3894"/>
              <a:ext cx="1248" cy="139"/>
            </a:xfrm>
            <a:custGeom>
              <a:avLst/>
              <a:gdLst>
                <a:gd name="T0" fmla="*/ 0 w 1248"/>
                <a:gd name="T1" fmla="*/ 9 h 139"/>
                <a:gd name="T2" fmla="*/ 30 w 1248"/>
                <a:gd name="T3" fmla="*/ 36 h 139"/>
                <a:gd name="T4" fmla="*/ 96 w 1248"/>
                <a:gd name="T5" fmla="*/ 72 h 139"/>
                <a:gd name="T6" fmla="*/ 171 w 1248"/>
                <a:gd name="T7" fmla="*/ 96 h 139"/>
                <a:gd name="T8" fmla="*/ 264 w 1248"/>
                <a:gd name="T9" fmla="*/ 114 h 139"/>
                <a:gd name="T10" fmla="*/ 354 w 1248"/>
                <a:gd name="T11" fmla="*/ 123 h 139"/>
                <a:gd name="T12" fmla="*/ 444 w 1248"/>
                <a:gd name="T13" fmla="*/ 132 h 139"/>
                <a:gd name="T14" fmla="*/ 573 w 1248"/>
                <a:gd name="T15" fmla="*/ 138 h 139"/>
                <a:gd name="T16" fmla="*/ 669 w 1248"/>
                <a:gd name="T17" fmla="*/ 138 h 139"/>
                <a:gd name="T18" fmla="*/ 765 w 1248"/>
                <a:gd name="T19" fmla="*/ 138 h 139"/>
                <a:gd name="T20" fmla="*/ 846 w 1248"/>
                <a:gd name="T21" fmla="*/ 129 h 139"/>
                <a:gd name="T22" fmla="*/ 921 w 1248"/>
                <a:gd name="T23" fmla="*/ 120 h 139"/>
                <a:gd name="T24" fmla="*/ 1008 w 1248"/>
                <a:gd name="T25" fmla="*/ 108 h 139"/>
                <a:gd name="T26" fmla="*/ 1131 w 1248"/>
                <a:gd name="T27" fmla="*/ 78 h 139"/>
                <a:gd name="T28" fmla="*/ 1209 w 1248"/>
                <a:gd name="T29" fmla="*/ 36 h 139"/>
                <a:gd name="T30" fmla="*/ 1248 w 1248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8" h="139">
                  <a:moveTo>
                    <a:pt x="0" y="9"/>
                  </a:moveTo>
                  <a:cubicBezTo>
                    <a:pt x="5" y="14"/>
                    <a:pt x="14" y="26"/>
                    <a:pt x="30" y="36"/>
                  </a:cubicBezTo>
                  <a:cubicBezTo>
                    <a:pt x="46" y="46"/>
                    <a:pt x="72" y="62"/>
                    <a:pt x="96" y="72"/>
                  </a:cubicBezTo>
                  <a:cubicBezTo>
                    <a:pt x="120" y="82"/>
                    <a:pt x="143" y="89"/>
                    <a:pt x="171" y="96"/>
                  </a:cubicBezTo>
                  <a:cubicBezTo>
                    <a:pt x="199" y="103"/>
                    <a:pt x="234" y="110"/>
                    <a:pt x="264" y="114"/>
                  </a:cubicBezTo>
                  <a:cubicBezTo>
                    <a:pt x="294" y="118"/>
                    <a:pt x="324" y="120"/>
                    <a:pt x="354" y="123"/>
                  </a:cubicBezTo>
                  <a:cubicBezTo>
                    <a:pt x="384" y="126"/>
                    <a:pt x="408" y="130"/>
                    <a:pt x="444" y="132"/>
                  </a:cubicBezTo>
                  <a:cubicBezTo>
                    <a:pt x="480" y="134"/>
                    <a:pt x="536" y="137"/>
                    <a:pt x="573" y="138"/>
                  </a:cubicBezTo>
                  <a:cubicBezTo>
                    <a:pt x="610" y="139"/>
                    <a:pt x="637" y="138"/>
                    <a:pt x="669" y="138"/>
                  </a:cubicBezTo>
                  <a:cubicBezTo>
                    <a:pt x="701" y="138"/>
                    <a:pt x="736" y="139"/>
                    <a:pt x="765" y="138"/>
                  </a:cubicBezTo>
                  <a:cubicBezTo>
                    <a:pt x="794" y="137"/>
                    <a:pt x="820" y="132"/>
                    <a:pt x="846" y="129"/>
                  </a:cubicBezTo>
                  <a:cubicBezTo>
                    <a:pt x="872" y="126"/>
                    <a:pt x="894" y="123"/>
                    <a:pt x="921" y="120"/>
                  </a:cubicBezTo>
                  <a:cubicBezTo>
                    <a:pt x="948" y="117"/>
                    <a:pt x="973" y="115"/>
                    <a:pt x="1008" y="108"/>
                  </a:cubicBezTo>
                  <a:cubicBezTo>
                    <a:pt x="1043" y="101"/>
                    <a:pt x="1098" y="90"/>
                    <a:pt x="1131" y="78"/>
                  </a:cubicBezTo>
                  <a:cubicBezTo>
                    <a:pt x="1164" y="66"/>
                    <a:pt x="1189" y="49"/>
                    <a:pt x="1209" y="36"/>
                  </a:cubicBezTo>
                  <a:cubicBezTo>
                    <a:pt x="1229" y="23"/>
                    <a:pt x="1240" y="7"/>
                    <a:pt x="124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0" y="3505200"/>
            <a:ext cx="3470275" cy="3287713"/>
            <a:chOff x="0" y="2208"/>
            <a:chExt cx="2186" cy="2071"/>
          </a:xfrm>
        </p:grpSpPr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1066" y="41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1210" y="4080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200" y="4048"/>
              <a:ext cx="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5 ft</a:t>
              </a:r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0" y="324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10 ft</a:t>
              </a:r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1728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1910" y="3767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10</a:t>
              </a:r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>
              <a:off x="172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1872" y="254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0</a:t>
              </a:r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>
              <a:off x="1728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>
              <a:off x="1872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auto">
            <a:xfrm>
              <a:off x="1728" y="235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1728" y="2304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4 ft</a:t>
              </a:r>
            </a:p>
          </p:txBody>
        </p:sp>
      </p:grpSp>
      <p:grpSp>
        <p:nvGrpSpPr>
          <p:cNvPr id="6185" name="Group 41"/>
          <p:cNvGrpSpPr>
            <a:grpSpLocks/>
          </p:cNvGrpSpPr>
          <p:nvPr/>
        </p:nvGrpSpPr>
        <p:grpSpPr bwMode="auto">
          <a:xfrm>
            <a:off x="693738" y="5029200"/>
            <a:ext cx="1981200" cy="533400"/>
            <a:chOff x="432" y="3168"/>
            <a:chExt cx="1248" cy="336"/>
          </a:xfrm>
        </p:grpSpPr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432" y="3216"/>
              <a:ext cx="1248" cy="2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auto">
            <a:xfrm>
              <a:off x="432" y="3312"/>
              <a:ext cx="1248" cy="4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auto">
            <a:xfrm>
              <a:off x="432" y="3168"/>
              <a:ext cx="1248" cy="2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1680" y="33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>
              <a:off x="432" y="33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2724150" y="5029200"/>
            <a:ext cx="400050" cy="823913"/>
            <a:chOff x="1716" y="3168"/>
            <a:chExt cx="252" cy="519"/>
          </a:xfrm>
        </p:grpSpPr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1728" y="3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172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50"/>
            <p:cNvSpPr>
              <a:spLocks noChangeShapeType="1"/>
            </p:cNvSpPr>
            <p:nvPr/>
          </p:nvSpPr>
          <p:spPr bwMode="auto">
            <a:xfrm flipV="1">
              <a:off x="182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>
              <a:off x="1824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Text Box 52"/>
            <p:cNvSpPr txBox="1">
              <a:spLocks noChangeArrowheads="1"/>
            </p:cNvSpPr>
            <p:nvPr/>
          </p:nvSpPr>
          <p:spPr bwMode="auto">
            <a:xfrm>
              <a:off x="1716" y="3456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latin typeface="Times New Roman" pitchFamily="18" charset="0"/>
                </a:rPr>
                <a:t>dx</a:t>
              </a:r>
            </a:p>
          </p:txBody>
        </p:sp>
      </p:grp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4327525" y="268288"/>
            <a:ext cx="4816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I want to pump the water out of this tank.  How much work is done?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4267200" y="228600"/>
            <a:ext cx="4648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09" name="Object 65"/>
          <p:cNvGraphicFramePr>
            <a:graphicFrameLocks noChangeAspect="1"/>
          </p:cNvGraphicFramePr>
          <p:nvPr/>
        </p:nvGraphicFramePr>
        <p:xfrm>
          <a:off x="4129088" y="2870200"/>
          <a:ext cx="37798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3" imgW="1625600" imgH="330200" progId="Equation.DSMT4">
                  <p:embed/>
                </p:oleObj>
              </mc:Choice>
              <mc:Fallback>
                <p:oleObj name="Equation" r:id="rId3" imgW="1625600" imgH="3302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70200"/>
                        <a:ext cx="3779837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0" name="Object 66"/>
          <p:cNvGraphicFramePr>
            <a:graphicFrameLocks noChangeAspect="1"/>
          </p:cNvGraphicFramePr>
          <p:nvPr/>
        </p:nvGraphicFramePr>
        <p:xfrm>
          <a:off x="4100513" y="3702050"/>
          <a:ext cx="3810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5" imgW="1637589" imgH="482391" progId="Equation.DSMT4">
                  <p:embed/>
                </p:oleObj>
              </mc:Choice>
              <mc:Fallback>
                <p:oleObj name="Equation" r:id="rId5" imgW="1637589" imgH="482391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3702050"/>
                        <a:ext cx="381000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1" name="Object 67"/>
          <p:cNvGraphicFramePr>
            <a:graphicFrameLocks noChangeAspect="1"/>
          </p:cNvGraphicFramePr>
          <p:nvPr/>
        </p:nvGraphicFramePr>
        <p:xfrm>
          <a:off x="4114800" y="5010150"/>
          <a:ext cx="3219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7" imgW="1384300" imgH="254000" progId="Equation.DSMT4">
                  <p:embed/>
                </p:oleObj>
              </mc:Choice>
              <mc:Fallback>
                <p:oleObj name="Equation" r:id="rId7" imgW="1384300" imgH="2540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10150"/>
                        <a:ext cx="32194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2" name="Object 68"/>
          <p:cNvGraphicFramePr>
            <a:graphicFrameLocks noChangeAspect="1"/>
          </p:cNvGraphicFramePr>
          <p:nvPr/>
        </p:nvGraphicFramePr>
        <p:xfrm>
          <a:off x="4410075" y="5868988"/>
          <a:ext cx="2628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9" imgW="1129810" imgH="203112" progId="Equation.DSMT4">
                  <p:embed/>
                </p:oleObj>
              </mc:Choice>
              <mc:Fallback>
                <p:oleObj name="Equation" r:id="rId9" imgW="1129810" imgH="203112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5868988"/>
                        <a:ext cx="26289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3" name="AutoShape 69"/>
          <p:cNvSpPr>
            <a:spLocks noChangeArrowheads="1"/>
          </p:cNvSpPr>
          <p:nvPr/>
        </p:nvSpPr>
        <p:spPr bwMode="auto">
          <a:xfrm>
            <a:off x="4267200" y="5715000"/>
            <a:ext cx="2971800" cy="762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90488" y="3505200"/>
            <a:ext cx="3581400" cy="3171825"/>
            <a:chOff x="57" y="2208"/>
            <a:chExt cx="2256" cy="1998"/>
          </a:xfrm>
        </p:grpSpPr>
        <p:sp>
          <p:nvSpPr>
            <p:cNvPr id="6214" name="Rectangle 70"/>
            <p:cNvSpPr>
              <a:spLocks noChangeArrowheads="1"/>
            </p:cNvSpPr>
            <p:nvPr/>
          </p:nvSpPr>
          <p:spPr bwMode="auto">
            <a:xfrm>
              <a:off x="57" y="2208"/>
              <a:ext cx="2256" cy="19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16" name="Text Box 72"/>
            <p:cNvSpPr txBox="1">
              <a:spLocks noChangeArrowheads="1"/>
            </p:cNvSpPr>
            <p:nvPr/>
          </p:nvSpPr>
          <p:spPr bwMode="auto">
            <a:xfrm>
              <a:off x="192" y="2640"/>
              <a:ext cx="2074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 1 horsepower pump, rated at 550 ft-lb/sec, could empty the tank in just under 14 minutes!</a:t>
              </a:r>
            </a:p>
          </p:txBody>
        </p:sp>
      </p:grpSp>
      <p:graphicFrame>
        <p:nvGraphicFramePr>
          <p:cNvPr id="6218" name="Object 74"/>
          <p:cNvGraphicFramePr>
            <a:graphicFrameLocks noChangeAspect="1"/>
          </p:cNvGraphicFramePr>
          <p:nvPr/>
        </p:nvGraphicFramePr>
        <p:xfrm>
          <a:off x="4048125" y="1325563"/>
          <a:ext cx="38100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11" imgW="1637589" imgH="253890" progId="Equation.DSMT4">
                  <p:embed/>
                </p:oleObj>
              </mc:Choice>
              <mc:Fallback>
                <p:oleObj name="Equation" r:id="rId11" imgW="1637589" imgH="25389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1325563"/>
                        <a:ext cx="3810000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9" name="AutoShape 75"/>
          <p:cNvSpPr>
            <a:spLocks/>
          </p:cNvSpPr>
          <p:nvPr/>
        </p:nvSpPr>
        <p:spPr bwMode="auto">
          <a:xfrm rot="-5400000">
            <a:off x="5524500" y="1638300"/>
            <a:ext cx="304800" cy="838200"/>
          </a:xfrm>
          <a:prstGeom prst="leftBrace">
            <a:avLst>
              <a:gd name="adj1" fmla="val 2291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AutoShape 76"/>
          <p:cNvSpPr>
            <a:spLocks/>
          </p:cNvSpPr>
          <p:nvPr/>
        </p:nvSpPr>
        <p:spPr bwMode="auto">
          <a:xfrm rot="-5400000">
            <a:off x="6858000" y="12192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6629400" y="22098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force</a:t>
            </a:r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5029200" y="2209800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distance</a:t>
            </a:r>
          </a:p>
        </p:txBody>
      </p:sp>
      <p:graphicFrame>
        <p:nvGraphicFramePr>
          <p:cNvPr id="6223" name="Object 79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13" imgW="190417" imgH="139639" progId="Equation.DSMT4">
                  <p:embed/>
                </p:oleObj>
              </mc:Choice>
              <mc:Fallback>
                <p:oleObj name="Equation" r:id="rId13" imgW="190417" imgH="139639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Freeform 31"/>
          <p:cNvSpPr>
            <a:spLocks/>
          </p:cNvSpPr>
          <p:nvPr/>
        </p:nvSpPr>
        <p:spPr bwMode="auto">
          <a:xfrm>
            <a:off x="1077913" y="4572000"/>
            <a:ext cx="1654175" cy="42863"/>
          </a:xfrm>
          <a:custGeom>
            <a:avLst/>
            <a:gdLst>
              <a:gd name="T0" fmla="*/ 0 w 1042"/>
              <a:gd name="T1" fmla="*/ 0 h 27"/>
              <a:gd name="T2" fmla="*/ 1042 w 1042"/>
              <a:gd name="T3" fmla="*/ 0 h 27"/>
              <a:gd name="T4" fmla="*/ 1025 w 1042"/>
              <a:gd name="T5" fmla="*/ 27 h 27"/>
              <a:gd name="T6" fmla="*/ 14 w 1042"/>
              <a:gd name="T7" fmla="*/ 27 h 27"/>
              <a:gd name="T8" fmla="*/ 0 w 1042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27">
                <a:moveTo>
                  <a:pt x="0" y="0"/>
                </a:moveTo>
                <a:lnTo>
                  <a:pt x="1042" y="0"/>
                </a:lnTo>
                <a:lnTo>
                  <a:pt x="1025" y="27"/>
                </a:lnTo>
                <a:lnTo>
                  <a:pt x="14" y="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889000" y="990600"/>
            <a:ext cx="2032000" cy="2051050"/>
            <a:chOff x="560" y="624"/>
            <a:chExt cx="1280" cy="1292"/>
          </a:xfrm>
        </p:grpSpPr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60" y="668"/>
              <a:ext cx="1280" cy="1248"/>
            </a:xfrm>
            <a:custGeom>
              <a:avLst/>
              <a:gdLst>
                <a:gd name="T0" fmla="*/ 0 w 1280"/>
                <a:gd name="T1" fmla="*/ 8 h 1248"/>
                <a:gd name="T2" fmla="*/ 1280 w 1280"/>
                <a:gd name="T3" fmla="*/ 0 h 1248"/>
                <a:gd name="T4" fmla="*/ 640 w 1280"/>
                <a:gd name="T5" fmla="*/ 1248 h 1248"/>
                <a:gd name="T6" fmla="*/ 0 w 1280"/>
                <a:gd name="T7" fmla="*/ 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0" h="1248">
                  <a:moveTo>
                    <a:pt x="0" y="8"/>
                  </a:moveTo>
                  <a:lnTo>
                    <a:pt x="1280" y="0"/>
                  </a:lnTo>
                  <a:lnTo>
                    <a:pt x="640" y="12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570" y="624"/>
              <a:ext cx="1255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" name="Freeform 5"/>
          <p:cNvSpPr>
            <a:spLocks/>
          </p:cNvSpPr>
          <p:nvPr/>
        </p:nvSpPr>
        <p:spPr bwMode="auto">
          <a:xfrm>
            <a:off x="685800" y="685800"/>
            <a:ext cx="2438400" cy="2362200"/>
          </a:xfrm>
          <a:custGeom>
            <a:avLst/>
            <a:gdLst>
              <a:gd name="T0" fmla="*/ 0 w 1536"/>
              <a:gd name="T1" fmla="*/ 0 h 1488"/>
              <a:gd name="T2" fmla="*/ 768 w 1536"/>
              <a:gd name="T3" fmla="*/ 1488 h 1488"/>
              <a:gd name="T4" fmla="*/ 1536 w 1536"/>
              <a:gd name="T5" fmla="*/ 0 h 1488"/>
              <a:gd name="T6" fmla="*/ 0 w 1536"/>
              <a:gd name="T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488">
                <a:moveTo>
                  <a:pt x="0" y="0"/>
                </a:moveTo>
                <a:lnTo>
                  <a:pt x="768" y="1488"/>
                </a:lnTo>
                <a:lnTo>
                  <a:pt x="153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685800" y="3810000"/>
            <a:ext cx="2438400" cy="2362200"/>
          </a:xfrm>
          <a:custGeom>
            <a:avLst/>
            <a:gdLst>
              <a:gd name="T0" fmla="*/ 0 w 1536"/>
              <a:gd name="T1" fmla="*/ 0 h 1488"/>
              <a:gd name="T2" fmla="*/ 768 w 1536"/>
              <a:gd name="T3" fmla="*/ 1488 h 1488"/>
              <a:gd name="T4" fmla="*/ 1536 w 1536"/>
              <a:gd name="T5" fmla="*/ 0 h 1488"/>
              <a:gd name="T6" fmla="*/ 0 w 1536"/>
              <a:gd name="T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488">
                <a:moveTo>
                  <a:pt x="0" y="0"/>
                </a:moveTo>
                <a:lnTo>
                  <a:pt x="768" y="1488"/>
                </a:lnTo>
                <a:lnTo>
                  <a:pt x="153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85800" y="533400"/>
            <a:ext cx="243205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28600" y="68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3048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57200" y="685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1687513"/>
            <a:ext cx="676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 ft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3200400" y="304800"/>
            <a:ext cx="685800" cy="1143000"/>
            <a:chOff x="2016" y="192"/>
            <a:chExt cx="432" cy="720"/>
          </a:xfrm>
        </p:grpSpPr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016" y="4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2016" y="6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2054" y="439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 ft</a:t>
              </a: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2208" y="6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V="1">
              <a:off x="2208" y="1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685800" y="22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3124200" y="22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85800" y="381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600200" y="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600200" y="152400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 ft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038600" y="3968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 conical tank is filled to within 2 ft of the top with salad oil weighing 57 lb/ft</a:t>
            </a:r>
            <a:r>
              <a:rPr lang="en-US" baseline="30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038600" y="13112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How much work is required to pump the oil to the rim?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4022725" y="2401888"/>
            <a:ext cx="420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Consider one slice (slab) first: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57200" y="6172200"/>
            <a:ext cx="297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1905000" y="3429000"/>
            <a:ext cx="0" cy="304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02" name="Object 34"/>
          <p:cNvGraphicFramePr>
            <a:graphicFrameLocks noChangeAspect="1"/>
          </p:cNvGraphicFramePr>
          <p:nvPr/>
        </p:nvGraphicFramePr>
        <p:xfrm>
          <a:off x="2590800" y="5121275"/>
          <a:ext cx="914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3" imgW="482391" imgH="393529" progId="Equation.DSMT4">
                  <p:embed/>
                </p:oleObj>
              </mc:Choice>
              <mc:Fallback>
                <p:oleObj name="Equation" r:id="rId3" imgW="482391" imgH="393529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21275"/>
                        <a:ext cx="9144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3" name="Object 35"/>
          <p:cNvGraphicFramePr>
            <a:graphicFrameLocks noChangeAspect="1"/>
          </p:cNvGraphicFramePr>
          <p:nvPr/>
        </p:nvGraphicFramePr>
        <p:xfrm>
          <a:off x="3200400" y="3557588"/>
          <a:ext cx="7953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tion" r:id="rId5" imgW="418918" imgH="253890" progId="Equation.DSMT4">
                  <p:embed/>
                </p:oleObj>
              </mc:Choice>
              <mc:Fallback>
                <p:oleObj name="Equation" r:id="rId5" imgW="418918" imgH="25389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57588"/>
                        <a:ext cx="79533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0" y="3810000"/>
            <a:ext cx="846138" cy="762000"/>
            <a:chOff x="0" y="2400"/>
            <a:chExt cx="533" cy="480"/>
          </a:xfrm>
        </p:grpSpPr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H="1">
              <a:off x="144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288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0" y="2592"/>
              <a:ext cx="52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08" name="Object 40"/>
            <p:cNvGraphicFramePr>
              <a:graphicFrameLocks noChangeAspect="1"/>
            </p:cNvGraphicFramePr>
            <p:nvPr/>
          </p:nvGraphicFramePr>
          <p:xfrm>
            <a:off x="48" y="2544"/>
            <a:ext cx="485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6" name="Equation" r:id="rId7" imgW="406048" imgH="203024" progId="Equation.DSMT4">
                    <p:embed/>
                  </p:oleObj>
                </mc:Choice>
                <mc:Fallback>
                  <p:oleObj name="Equation" r:id="rId7" imgW="406048" imgH="203024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44"/>
                          <a:ext cx="485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25" name="Group 57"/>
          <p:cNvGrpSpPr>
            <a:grpSpLocks/>
          </p:cNvGrpSpPr>
          <p:nvPr/>
        </p:nvGrpSpPr>
        <p:grpSpPr bwMode="auto">
          <a:xfrm>
            <a:off x="228600" y="4572000"/>
            <a:ext cx="685800" cy="1600200"/>
            <a:chOff x="144" y="2880"/>
            <a:chExt cx="432" cy="1008"/>
          </a:xfrm>
        </p:grpSpPr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 flipH="1">
              <a:off x="1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V="1">
              <a:off x="432" y="28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288" y="3216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11" name="Object 43"/>
            <p:cNvGraphicFramePr>
              <a:graphicFrameLocks noChangeAspect="1"/>
            </p:cNvGraphicFramePr>
            <p:nvPr/>
          </p:nvGraphicFramePr>
          <p:xfrm>
            <a:off x="362" y="3284"/>
            <a:ext cx="16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7"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" y="3284"/>
                          <a:ext cx="166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30" name="Group 62"/>
          <p:cNvGrpSpPr>
            <a:grpSpLocks/>
          </p:cNvGrpSpPr>
          <p:nvPr/>
        </p:nvGrpSpPr>
        <p:grpSpPr bwMode="auto">
          <a:xfrm>
            <a:off x="1905000" y="4114800"/>
            <a:ext cx="809625" cy="473075"/>
            <a:chOff x="1200" y="2592"/>
            <a:chExt cx="510" cy="298"/>
          </a:xfrm>
        </p:grpSpPr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 flipV="1">
              <a:off x="1710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1200" y="278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1354" y="2592"/>
              <a:ext cx="23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16" name="Object 48"/>
            <p:cNvGraphicFramePr>
              <a:graphicFrameLocks noChangeAspect="1"/>
            </p:cNvGraphicFramePr>
            <p:nvPr/>
          </p:nvGraphicFramePr>
          <p:xfrm>
            <a:off x="1399" y="27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8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27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17" name="Object 49"/>
          <p:cNvGraphicFramePr>
            <a:graphicFrameLocks noChangeAspect="1"/>
          </p:cNvGraphicFramePr>
          <p:nvPr/>
        </p:nvGraphicFramePr>
        <p:xfrm>
          <a:off x="4495800" y="3048000"/>
          <a:ext cx="1752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13" imgW="723586" imgH="253890" progId="Equation.DSMT4">
                  <p:embed/>
                </p:oleObj>
              </mc:Choice>
              <mc:Fallback>
                <p:oleObj name="Equation" r:id="rId13" imgW="723586" imgH="25389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48000"/>
                        <a:ext cx="17526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8" name="Object 50"/>
          <p:cNvGraphicFramePr>
            <a:graphicFrameLocks noChangeAspect="1"/>
          </p:cNvGraphicFramePr>
          <p:nvPr/>
        </p:nvGraphicFramePr>
        <p:xfrm>
          <a:off x="4114800" y="3657600"/>
          <a:ext cx="47974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Equation" r:id="rId15" imgW="1981200" imgH="254000" progId="Equation.DSMT4">
                  <p:embed/>
                </p:oleObj>
              </mc:Choice>
              <mc:Fallback>
                <p:oleObj name="Equation" r:id="rId15" imgW="1981200" imgH="2540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7974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" name="Object 51"/>
          <p:cNvGraphicFramePr>
            <a:graphicFrameLocks noChangeAspect="1"/>
          </p:cNvGraphicFramePr>
          <p:nvPr/>
        </p:nvGraphicFramePr>
        <p:xfrm>
          <a:off x="4330700" y="5715000"/>
          <a:ext cx="41211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Equation" r:id="rId17" imgW="1701800" imgH="393700" progId="Equation.DSMT4">
                  <p:embed/>
                </p:oleObj>
              </mc:Choice>
              <mc:Fallback>
                <p:oleObj name="Equation" r:id="rId17" imgW="1701800" imgH="3937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715000"/>
                        <a:ext cx="412115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0" name="Line 52"/>
          <p:cNvSpPr>
            <a:spLocks noChangeShapeType="1"/>
          </p:cNvSpPr>
          <p:nvPr/>
        </p:nvSpPr>
        <p:spPr bwMode="auto">
          <a:xfrm flipH="1">
            <a:off x="5334000" y="4114800"/>
            <a:ext cx="1524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AutoShape 53"/>
          <p:cNvSpPr>
            <a:spLocks/>
          </p:cNvSpPr>
          <p:nvPr/>
        </p:nvSpPr>
        <p:spPr bwMode="auto">
          <a:xfrm rot="-5400000">
            <a:off x="6477000" y="3200400"/>
            <a:ext cx="228600" cy="1905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32" name="Group 64"/>
          <p:cNvGrpSpPr>
            <a:grpSpLocks/>
          </p:cNvGrpSpPr>
          <p:nvPr/>
        </p:nvGrpSpPr>
        <p:grpSpPr bwMode="auto">
          <a:xfrm>
            <a:off x="7696200" y="4057650"/>
            <a:ext cx="990600" cy="590550"/>
            <a:chOff x="4848" y="2556"/>
            <a:chExt cx="624" cy="372"/>
          </a:xfrm>
        </p:grpSpPr>
        <p:sp>
          <p:nvSpPr>
            <p:cNvPr id="7222" name="AutoShape 54"/>
            <p:cNvSpPr>
              <a:spLocks/>
            </p:cNvSpPr>
            <p:nvPr/>
          </p:nvSpPr>
          <p:spPr bwMode="auto">
            <a:xfrm rot="-5400000">
              <a:off x="5088" y="2544"/>
              <a:ext cx="144" cy="624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5159" y="2556"/>
              <a:ext cx="1" cy="204"/>
            </a:xfrm>
            <a:custGeom>
              <a:avLst/>
              <a:gdLst>
                <a:gd name="T0" fmla="*/ 0 w 1"/>
                <a:gd name="T1" fmla="*/ 0 h 204"/>
                <a:gd name="T2" fmla="*/ 0 w 1"/>
                <a:gd name="T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4">
                  <a:moveTo>
                    <a:pt x="0" y="0"/>
                  </a:moveTo>
                  <a:lnTo>
                    <a:pt x="0" y="204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26" name="Object 58"/>
          <p:cNvGraphicFramePr>
            <a:graphicFrameLocks noChangeAspect="1"/>
          </p:cNvGraphicFramePr>
          <p:nvPr/>
        </p:nvGraphicFramePr>
        <p:xfrm>
          <a:off x="4044950" y="4648200"/>
          <a:ext cx="984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Equation" r:id="rId19" imgW="406048" imgH="253780" progId="Equation.DSMT4">
                  <p:embed/>
                </p:oleObj>
              </mc:Choice>
              <mc:Fallback>
                <p:oleObj name="Equation" r:id="rId19" imgW="406048" imgH="25378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4648200"/>
                        <a:ext cx="9842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7" name="Object 59"/>
          <p:cNvGraphicFramePr>
            <a:graphicFrameLocks noChangeAspect="1"/>
          </p:cNvGraphicFramePr>
          <p:nvPr/>
        </p:nvGraphicFramePr>
        <p:xfrm>
          <a:off x="5070475" y="4724400"/>
          <a:ext cx="492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Equation" r:id="rId21" imgW="202936" imgH="177569" progId="Equation.DSMT4">
                  <p:embed/>
                </p:oleObj>
              </mc:Choice>
              <mc:Fallback>
                <p:oleObj name="Equation" r:id="rId21" imgW="202936" imgH="177569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724400"/>
                        <a:ext cx="4921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8" name="Object 60"/>
          <p:cNvGraphicFramePr>
            <a:graphicFrameLocks noChangeAspect="1"/>
          </p:cNvGraphicFramePr>
          <p:nvPr/>
        </p:nvGraphicFramePr>
        <p:xfrm>
          <a:off x="5543550" y="4275138"/>
          <a:ext cx="21526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" name="Equation" r:id="rId23" imgW="888614" imgH="533169" progId="Equation.DSMT4">
                  <p:embed/>
                </p:oleObj>
              </mc:Choice>
              <mc:Fallback>
                <p:oleObj name="Equation" r:id="rId23" imgW="888614" imgH="533169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275138"/>
                        <a:ext cx="2152650" cy="128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" name="Object 61"/>
          <p:cNvGraphicFramePr>
            <a:graphicFrameLocks noChangeAspect="1"/>
          </p:cNvGraphicFramePr>
          <p:nvPr/>
        </p:nvGraphicFramePr>
        <p:xfrm>
          <a:off x="7577138" y="4648200"/>
          <a:ext cx="1262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" name="Equation" r:id="rId25" imgW="520474" imgH="253890" progId="Equation.DSMT4">
                  <p:embed/>
                </p:oleObj>
              </mc:Choice>
              <mc:Fallback>
                <p:oleObj name="Equation" r:id="rId25" imgW="520474" imgH="25389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4648200"/>
                        <a:ext cx="12620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5" name="Object 67"/>
          <p:cNvGraphicFramePr>
            <a:graphicFrameLocks noChangeAspect="1"/>
          </p:cNvGraphicFramePr>
          <p:nvPr/>
        </p:nvGraphicFramePr>
        <p:xfrm>
          <a:off x="2855913" y="4643438"/>
          <a:ext cx="8413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Equation" r:id="rId27" imgW="444307" imgH="203112" progId="Equation.DSMT4">
                  <p:embed/>
                </p:oleObj>
              </mc:Choice>
              <mc:Fallback>
                <p:oleObj name="Equation" r:id="rId27" imgW="444307" imgH="203112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643438"/>
                        <a:ext cx="8413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6" name="Object 68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Equation" r:id="rId29" imgW="190417" imgH="139639" progId="Equation.DSMT4">
                  <p:embed/>
                </p:oleObj>
              </mc:Choice>
              <mc:Fallback>
                <p:oleObj name="Equation" r:id="rId29" imgW="190417" imgH="139639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 animBg="1"/>
      <p:bldP spid="7174" grpId="0" animBg="1"/>
      <p:bldP spid="7197" grpId="0" autoUpdateAnimBg="0"/>
      <p:bldP spid="7198" grpId="0" autoUpdateAnimBg="0"/>
      <p:bldP spid="7200" grpId="0" animBg="1"/>
      <p:bldP spid="7201" grpId="0" animBg="1"/>
      <p:bldP spid="7220" grpId="0" animBg="1"/>
      <p:bldP spid="7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1077913" y="4572000"/>
            <a:ext cx="1654175" cy="42863"/>
          </a:xfrm>
          <a:custGeom>
            <a:avLst/>
            <a:gdLst>
              <a:gd name="T0" fmla="*/ 0 w 1042"/>
              <a:gd name="T1" fmla="*/ 0 h 27"/>
              <a:gd name="T2" fmla="*/ 1042 w 1042"/>
              <a:gd name="T3" fmla="*/ 0 h 27"/>
              <a:gd name="T4" fmla="*/ 1025 w 1042"/>
              <a:gd name="T5" fmla="*/ 27 h 27"/>
              <a:gd name="T6" fmla="*/ 14 w 1042"/>
              <a:gd name="T7" fmla="*/ 27 h 27"/>
              <a:gd name="T8" fmla="*/ 0 w 1042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27">
                <a:moveTo>
                  <a:pt x="0" y="0"/>
                </a:moveTo>
                <a:lnTo>
                  <a:pt x="1042" y="0"/>
                </a:lnTo>
                <a:lnTo>
                  <a:pt x="1025" y="27"/>
                </a:lnTo>
                <a:lnTo>
                  <a:pt x="14" y="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89000" y="990600"/>
            <a:ext cx="2032000" cy="2051050"/>
            <a:chOff x="560" y="624"/>
            <a:chExt cx="1280" cy="1292"/>
          </a:xfrm>
        </p:grpSpPr>
        <p:sp>
          <p:nvSpPr>
            <p:cNvPr id="8196" name="Freeform 4"/>
            <p:cNvSpPr>
              <a:spLocks/>
            </p:cNvSpPr>
            <p:nvPr/>
          </p:nvSpPr>
          <p:spPr bwMode="auto">
            <a:xfrm>
              <a:off x="560" y="668"/>
              <a:ext cx="1280" cy="1248"/>
            </a:xfrm>
            <a:custGeom>
              <a:avLst/>
              <a:gdLst>
                <a:gd name="T0" fmla="*/ 0 w 1280"/>
                <a:gd name="T1" fmla="*/ 8 h 1248"/>
                <a:gd name="T2" fmla="*/ 1280 w 1280"/>
                <a:gd name="T3" fmla="*/ 0 h 1248"/>
                <a:gd name="T4" fmla="*/ 640 w 1280"/>
                <a:gd name="T5" fmla="*/ 1248 h 1248"/>
                <a:gd name="T6" fmla="*/ 0 w 1280"/>
                <a:gd name="T7" fmla="*/ 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0" h="1248">
                  <a:moveTo>
                    <a:pt x="0" y="8"/>
                  </a:moveTo>
                  <a:lnTo>
                    <a:pt x="1280" y="0"/>
                  </a:lnTo>
                  <a:lnTo>
                    <a:pt x="640" y="12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570" y="624"/>
              <a:ext cx="1255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Freeform 6"/>
          <p:cNvSpPr>
            <a:spLocks/>
          </p:cNvSpPr>
          <p:nvPr/>
        </p:nvSpPr>
        <p:spPr bwMode="auto">
          <a:xfrm>
            <a:off x="685800" y="685800"/>
            <a:ext cx="2438400" cy="2362200"/>
          </a:xfrm>
          <a:custGeom>
            <a:avLst/>
            <a:gdLst>
              <a:gd name="T0" fmla="*/ 0 w 1536"/>
              <a:gd name="T1" fmla="*/ 0 h 1488"/>
              <a:gd name="T2" fmla="*/ 768 w 1536"/>
              <a:gd name="T3" fmla="*/ 1488 h 1488"/>
              <a:gd name="T4" fmla="*/ 1536 w 1536"/>
              <a:gd name="T5" fmla="*/ 0 h 1488"/>
              <a:gd name="T6" fmla="*/ 0 w 1536"/>
              <a:gd name="T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488">
                <a:moveTo>
                  <a:pt x="0" y="0"/>
                </a:moveTo>
                <a:lnTo>
                  <a:pt x="768" y="1488"/>
                </a:lnTo>
                <a:lnTo>
                  <a:pt x="153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685800" y="3810000"/>
            <a:ext cx="2438400" cy="2362200"/>
          </a:xfrm>
          <a:custGeom>
            <a:avLst/>
            <a:gdLst>
              <a:gd name="T0" fmla="*/ 0 w 1536"/>
              <a:gd name="T1" fmla="*/ 0 h 1488"/>
              <a:gd name="T2" fmla="*/ 768 w 1536"/>
              <a:gd name="T3" fmla="*/ 1488 h 1488"/>
              <a:gd name="T4" fmla="*/ 1536 w 1536"/>
              <a:gd name="T5" fmla="*/ 0 h 1488"/>
              <a:gd name="T6" fmla="*/ 0 w 1536"/>
              <a:gd name="T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488">
                <a:moveTo>
                  <a:pt x="0" y="0"/>
                </a:moveTo>
                <a:lnTo>
                  <a:pt x="768" y="1488"/>
                </a:lnTo>
                <a:lnTo>
                  <a:pt x="153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85800" y="533400"/>
            <a:ext cx="243205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28600" y="68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3048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57200" y="685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2400" y="1687513"/>
            <a:ext cx="676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 ft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3200400" y="304800"/>
            <a:ext cx="685800" cy="1143000"/>
            <a:chOff x="2016" y="192"/>
            <a:chExt cx="432" cy="720"/>
          </a:xfrm>
        </p:grpSpPr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016" y="4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2016" y="6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2054" y="439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 ft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208" y="6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V="1">
              <a:off x="2208" y="1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685800" y="22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3124200" y="22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85800" y="381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600200" y="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600200" y="152400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 ft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038600" y="3968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 conical tank if filled to within 2 ft of the top with salad oil weighing 57 lb/ft</a:t>
            </a:r>
            <a:r>
              <a:rPr lang="en-US" baseline="30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038600" y="13112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How much work is required to pump the oil to the rim?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457200" y="6172200"/>
            <a:ext cx="297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1905000" y="3429000"/>
            <a:ext cx="0" cy="304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2590800" y="5121275"/>
          <a:ext cx="914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3" imgW="482391" imgH="393529" progId="Equation.DSMT4">
                  <p:embed/>
                </p:oleObj>
              </mc:Choice>
              <mc:Fallback>
                <p:oleObj name="Equation" r:id="rId3" imgW="482391" imgH="393529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21275"/>
                        <a:ext cx="9144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3200400" y="3557588"/>
          <a:ext cx="7953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5" imgW="418918" imgH="253890" progId="Equation.DSMT4">
                  <p:embed/>
                </p:oleObj>
              </mc:Choice>
              <mc:Fallback>
                <p:oleObj name="Equation" r:id="rId5" imgW="418918" imgH="25389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57588"/>
                        <a:ext cx="79533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23" name="Group 31"/>
          <p:cNvGrpSpPr>
            <a:grpSpLocks/>
          </p:cNvGrpSpPr>
          <p:nvPr/>
        </p:nvGrpSpPr>
        <p:grpSpPr bwMode="auto">
          <a:xfrm>
            <a:off x="0" y="3810000"/>
            <a:ext cx="846138" cy="762000"/>
            <a:chOff x="0" y="2400"/>
            <a:chExt cx="533" cy="480"/>
          </a:xfrm>
        </p:grpSpPr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>
              <a:off x="144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288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0" y="2592"/>
              <a:ext cx="52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27" name="Object 35"/>
            <p:cNvGraphicFramePr>
              <a:graphicFrameLocks noChangeAspect="1"/>
            </p:cNvGraphicFramePr>
            <p:nvPr/>
          </p:nvGraphicFramePr>
          <p:xfrm>
            <a:off x="48" y="2544"/>
            <a:ext cx="485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0" name="Equation" r:id="rId7" imgW="406048" imgH="203024" progId="Equation.DSMT4">
                    <p:embed/>
                  </p:oleObj>
                </mc:Choice>
                <mc:Fallback>
                  <p:oleObj name="Equation" r:id="rId7" imgW="406048" imgH="203024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44"/>
                          <a:ext cx="485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228600" y="4572000"/>
            <a:ext cx="685800" cy="1600200"/>
            <a:chOff x="144" y="2880"/>
            <a:chExt cx="432" cy="1008"/>
          </a:xfrm>
        </p:grpSpPr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 flipH="1">
              <a:off x="1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V="1">
              <a:off x="432" y="28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288" y="3216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32" name="Object 40"/>
            <p:cNvGraphicFramePr>
              <a:graphicFrameLocks noChangeAspect="1"/>
            </p:cNvGraphicFramePr>
            <p:nvPr/>
          </p:nvGraphicFramePr>
          <p:xfrm>
            <a:off x="362" y="3284"/>
            <a:ext cx="16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1"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" y="3284"/>
                          <a:ext cx="166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1905000" y="4114800"/>
            <a:ext cx="809625" cy="473075"/>
            <a:chOff x="1200" y="2592"/>
            <a:chExt cx="510" cy="298"/>
          </a:xfrm>
        </p:grpSpPr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V="1">
              <a:off x="1710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1200" y="278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1354" y="2592"/>
              <a:ext cx="23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37" name="Object 45"/>
            <p:cNvGraphicFramePr>
              <a:graphicFrameLocks noChangeAspect="1"/>
            </p:cNvGraphicFramePr>
            <p:nvPr/>
          </p:nvGraphicFramePr>
          <p:xfrm>
            <a:off x="1399" y="27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2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27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40" name="Object 48"/>
          <p:cNvGraphicFramePr>
            <a:graphicFrameLocks noChangeAspect="1"/>
          </p:cNvGraphicFramePr>
          <p:nvPr/>
        </p:nvGraphicFramePr>
        <p:xfrm>
          <a:off x="4330700" y="3573463"/>
          <a:ext cx="41211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13" imgW="1701800" imgH="393700" progId="Equation.DSMT4">
                  <p:embed/>
                </p:oleObj>
              </mc:Choice>
              <mc:Fallback>
                <p:oleObj name="Equation" r:id="rId13" imgW="1701800" imgH="3937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573463"/>
                        <a:ext cx="4121150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6" name="Object 54"/>
          <p:cNvGraphicFramePr>
            <a:graphicFrameLocks noChangeAspect="1"/>
          </p:cNvGraphicFramePr>
          <p:nvPr/>
        </p:nvGraphicFramePr>
        <p:xfrm>
          <a:off x="4044950" y="2506663"/>
          <a:ext cx="984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15" imgW="406048" imgH="253780" progId="Equation.DSMT4">
                  <p:embed/>
                </p:oleObj>
              </mc:Choice>
              <mc:Fallback>
                <p:oleObj name="Equation" r:id="rId15" imgW="406048" imgH="25378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2506663"/>
                        <a:ext cx="9842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5070475" y="2582863"/>
          <a:ext cx="492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17" imgW="202936" imgH="177569" progId="Equation.DSMT4">
                  <p:embed/>
                </p:oleObj>
              </mc:Choice>
              <mc:Fallback>
                <p:oleObj name="Equation" r:id="rId17" imgW="202936" imgH="177569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82863"/>
                        <a:ext cx="4921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8" name="Object 56"/>
          <p:cNvGraphicFramePr>
            <a:graphicFrameLocks noChangeAspect="1"/>
          </p:cNvGraphicFramePr>
          <p:nvPr/>
        </p:nvGraphicFramePr>
        <p:xfrm>
          <a:off x="5543550" y="2133600"/>
          <a:ext cx="21526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19" imgW="888614" imgH="533169" progId="Equation.DSMT4">
                  <p:embed/>
                </p:oleObj>
              </mc:Choice>
              <mc:Fallback>
                <p:oleObj name="Equation" r:id="rId19" imgW="888614" imgH="533169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133600"/>
                        <a:ext cx="2152650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9" name="Object 57"/>
          <p:cNvGraphicFramePr>
            <a:graphicFrameLocks noChangeAspect="1"/>
          </p:cNvGraphicFramePr>
          <p:nvPr/>
        </p:nvGraphicFramePr>
        <p:xfrm>
          <a:off x="7577138" y="2506663"/>
          <a:ext cx="1262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21" imgW="520474" imgH="253890" progId="Equation.DSMT4">
                  <p:embed/>
                </p:oleObj>
              </mc:Choice>
              <mc:Fallback>
                <p:oleObj name="Equation" r:id="rId21" imgW="520474" imgH="25389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2506663"/>
                        <a:ext cx="12620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0" name="Object 58"/>
          <p:cNvGraphicFramePr>
            <a:graphicFrameLocks noChangeAspect="1"/>
          </p:cNvGraphicFramePr>
          <p:nvPr/>
        </p:nvGraphicFramePr>
        <p:xfrm>
          <a:off x="2855913" y="4643438"/>
          <a:ext cx="8413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23" imgW="444307" imgH="203112" progId="Equation.DSMT4">
                  <p:embed/>
                </p:oleObj>
              </mc:Choice>
              <mc:Fallback>
                <p:oleObj name="Equation" r:id="rId23" imgW="444307" imgH="203112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643438"/>
                        <a:ext cx="8413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1" name="Object 59"/>
          <p:cNvGraphicFramePr>
            <a:graphicFrameLocks noChangeAspect="1"/>
          </p:cNvGraphicFramePr>
          <p:nvPr/>
        </p:nvGraphicFramePr>
        <p:xfrm>
          <a:off x="4543425" y="4611688"/>
          <a:ext cx="37211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25" imgW="1536033" imgH="393529" progId="Equation.DSMT4">
                  <p:embed/>
                </p:oleObj>
              </mc:Choice>
              <mc:Fallback>
                <p:oleObj name="Equation" r:id="rId25" imgW="1536033" imgH="393529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611688"/>
                        <a:ext cx="3721100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2" name="Object 60"/>
          <p:cNvGraphicFramePr>
            <a:graphicFrameLocks noChangeAspect="1"/>
          </p:cNvGraphicFramePr>
          <p:nvPr/>
        </p:nvGraphicFramePr>
        <p:xfrm>
          <a:off x="4572000" y="5540375"/>
          <a:ext cx="35067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27" imgW="1447800" imgH="508000" progId="Equation.DSMT4">
                  <p:embed/>
                </p:oleObj>
              </mc:Choice>
              <mc:Fallback>
                <p:oleObj name="Equation" r:id="rId27" imgW="1447800" imgH="5080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40375"/>
                        <a:ext cx="3506788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3" name="Object 61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29" imgW="190417" imgH="139639" progId="Equation.DSMT4">
                  <p:embed/>
                </p:oleObj>
              </mc:Choice>
              <mc:Fallback>
                <p:oleObj name="Equation" r:id="rId29" imgW="190417" imgH="139639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1077913" y="4572000"/>
            <a:ext cx="1654175" cy="42863"/>
          </a:xfrm>
          <a:custGeom>
            <a:avLst/>
            <a:gdLst>
              <a:gd name="T0" fmla="*/ 0 w 1042"/>
              <a:gd name="T1" fmla="*/ 0 h 27"/>
              <a:gd name="T2" fmla="*/ 1042 w 1042"/>
              <a:gd name="T3" fmla="*/ 0 h 27"/>
              <a:gd name="T4" fmla="*/ 1025 w 1042"/>
              <a:gd name="T5" fmla="*/ 27 h 27"/>
              <a:gd name="T6" fmla="*/ 14 w 1042"/>
              <a:gd name="T7" fmla="*/ 27 h 27"/>
              <a:gd name="T8" fmla="*/ 0 w 1042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27">
                <a:moveTo>
                  <a:pt x="0" y="0"/>
                </a:moveTo>
                <a:lnTo>
                  <a:pt x="1042" y="0"/>
                </a:lnTo>
                <a:lnTo>
                  <a:pt x="1025" y="27"/>
                </a:lnTo>
                <a:lnTo>
                  <a:pt x="14" y="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89000" y="990600"/>
            <a:ext cx="2032000" cy="2051050"/>
            <a:chOff x="560" y="624"/>
            <a:chExt cx="1280" cy="1292"/>
          </a:xfrm>
        </p:grpSpPr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560" y="668"/>
              <a:ext cx="1280" cy="1248"/>
            </a:xfrm>
            <a:custGeom>
              <a:avLst/>
              <a:gdLst>
                <a:gd name="T0" fmla="*/ 0 w 1280"/>
                <a:gd name="T1" fmla="*/ 8 h 1248"/>
                <a:gd name="T2" fmla="*/ 1280 w 1280"/>
                <a:gd name="T3" fmla="*/ 0 h 1248"/>
                <a:gd name="T4" fmla="*/ 640 w 1280"/>
                <a:gd name="T5" fmla="*/ 1248 h 1248"/>
                <a:gd name="T6" fmla="*/ 0 w 1280"/>
                <a:gd name="T7" fmla="*/ 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0" h="1248">
                  <a:moveTo>
                    <a:pt x="0" y="8"/>
                  </a:moveTo>
                  <a:lnTo>
                    <a:pt x="1280" y="0"/>
                  </a:lnTo>
                  <a:lnTo>
                    <a:pt x="640" y="12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570" y="624"/>
              <a:ext cx="1255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Freeform 6"/>
          <p:cNvSpPr>
            <a:spLocks/>
          </p:cNvSpPr>
          <p:nvPr/>
        </p:nvSpPr>
        <p:spPr bwMode="auto">
          <a:xfrm>
            <a:off x="685800" y="685800"/>
            <a:ext cx="2438400" cy="2362200"/>
          </a:xfrm>
          <a:custGeom>
            <a:avLst/>
            <a:gdLst>
              <a:gd name="T0" fmla="*/ 0 w 1536"/>
              <a:gd name="T1" fmla="*/ 0 h 1488"/>
              <a:gd name="T2" fmla="*/ 768 w 1536"/>
              <a:gd name="T3" fmla="*/ 1488 h 1488"/>
              <a:gd name="T4" fmla="*/ 1536 w 1536"/>
              <a:gd name="T5" fmla="*/ 0 h 1488"/>
              <a:gd name="T6" fmla="*/ 0 w 1536"/>
              <a:gd name="T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488">
                <a:moveTo>
                  <a:pt x="0" y="0"/>
                </a:moveTo>
                <a:lnTo>
                  <a:pt x="768" y="1488"/>
                </a:lnTo>
                <a:lnTo>
                  <a:pt x="153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685800" y="3810000"/>
            <a:ext cx="2438400" cy="2362200"/>
          </a:xfrm>
          <a:custGeom>
            <a:avLst/>
            <a:gdLst>
              <a:gd name="T0" fmla="*/ 0 w 1536"/>
              <a:gd name="T1" fmla="*/ 0 h 1488"/>
              <a:gd name="T2" fmla="*/ 768 w 1536"/>
              <a:gd name="T3" fmla="*/ 1488 h 1488"/>
              <a:gd name="T4" fmla="*/ 1536 w 1536"/>
              <a:gd name="T5" fmla="*/ 0 h 1488"/>
              <a:gd name="T6" fmla="*/ 0 w 1536"/>
              <a:gd name="T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488">
                <a:moveTo>
                  <a:pt x="0" y="0"/>
                </a:moveTo>
                <a:lnTo>
                  <a:pt x="768" y="1488"/>
                </a:lnTo>
                <a:lnTo>
                  <a:pt x="153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685800" y="533400"/>
            <a:ext cx="243205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28600" y="68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3048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57200" y="685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2400" y="1687513"/>
            <a:ext cx="676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 ft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304800"/>
            <a:ext cx="685800" cy="1143000"/>
            <a:chOff x="2016" y="192"/>
            <a:chExt cx="432" cy="720"/>
          </a:xfrm>
        </p:grpSpPr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016" y="4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2016" y="6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054" y="439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 ft</a:t>
              </a: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2208" y="6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V="1">
              <a:off x="2208" y="1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85800" y="22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3124200" y="22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685800" y="381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600200" y="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600200" y="152400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 ft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038600" y="3968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 conical tank if filled to within 2 ft of the top with salad oil weighing 57 lb/ft</a:t>
            </a:r>
            <a:r>
              <a:rPr lang="en-US" baseline="30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038600" y="13112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How much work is required to pump the oil to the rim?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57200" y="6172200"/>
            <a:ext cx="297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905000" y="3429000"/>
            <a:ext cx="0" cy="304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2590800" y="5121275"/>
          <a:ext cx="914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Equation" r:id="rId3" imgW="482391" imgH="393529" progId="Equation.DSMT4">
                  <p:embed/>
                </p:oleObj>
              </mc:Choice>
              <mc:Fallback>
                <p:oleObj name="Equation" r:id="rId3" imgW="482391" imgH="39352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21275"/>
                        <a:ext cx="9144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3200400" y="3557588"/>
          <a:ext cx="7953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5" imgW="418918" imgH="253890" progId="Equation.DSMT4">
                  <p:embed/>
                </p:oleObj>
              </mc:Choice>
              <mc:Fallback>
                <p:oleObj name="Equation" r:id="rId5" imgW="418918" imgH="25389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57588"/>
                        <a:ext cx="79533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0" y="3810000"/>
            <a:ext cx="846138" cy="762000"/>
            <a:chOff x="0" y="2400"/>
            <a:chExt cx="533" cy="480"/>
          </a:xfrm>
        </p:grpSpPr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>
              <a:off x="144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288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0" y="2592"/>
              <a:ext cx="52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50" name="Object 34"/>
            <p:cNvGraphicFramePr>
              <a:graphicFrameLocks noChangeAspect="1"/>
            </p:cNvGraphicFramePr>
            <p:nvPr/>
          </p:nvGraphicFramePr>
          <p:xfrm>
            <a:off x="48" y="2544"/>
            <a:ext cx="485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5" name="Equation" r:id="rId7" imgW="406048" imgH="203024" progId="Equation.DSMT4">
                    <p:embed/>
                  </p:oleObj>
                </mc:Choice>
                <mc:Fallback>
                  <p:oleObj name="Equation" r:id="rId7" imgW="406048" imgH="203024" progId="Equation.DSMT4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44"/>
                          <a:ext cx="485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1" name="Group 35"/>
          <p:cNvGrpSpPr>
            <a:grpSpLocks/>
          </p:cNvGrpSpPr>
          <p:nvPr/>
        </p:nvGrpSpPr>
        <p:grpSpPr bwMode="auto">
          <a:xfrm>
            <a:off x="228600" y="4572000"/>
            <a:ext cx="685800" cy="1600200"/>
            <a:chOff x="144" y="2880"/>
            <a:chExt cx="432" cy="1008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 flipH="1">
              <a:off x="1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flipV="1">
              <a:off x="432" y="28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288" y="3216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55" name="Object 39"/>
            <p:cNvGraphicFramePr>
              <a:graphicFrameLocks noChangeAspect="1"/>
            </p:cNvGraphicFramePr>
            <p:nvPr/>
          </p:nvGraphicFramePr>
          <p:xfrm>
            <a:off x="362" y="3284"/>
            <a:ext cx="16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6"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" y="3284"/>
                          <a:ext cx="166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1905000" y="4114800"/>
            <a:ext cx="809625" cy="473075"/>
            <a:chOff x="1200" y="2592"/>
            <a:chExt cx="510" cy="298"/>
          </a:xfrm>
        </p:grpSpPr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 flipV="1">
              <a:off x="1710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1200" y="278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1354" y="2592"/>
              <a:ext cx="23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60" name="Object 44"/>
            <p:cNvGraphicFramePr>
              <a:graphicFrameLocks noChangeAspect="1"/>
            </p:cNvGraphicFramePr>
            <p:nvPr/>
          </p:nvGraphicFramePr>
          <p:xfrm>
            <a:off x="1399" y="27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7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27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66" name="Object 50"/>
          <p:cNvGraphicFramePr>
            <a:graphicFrameLocks noChangeAspect="1"/>
          </p:cNvGraphicFramePr>
          <p:nvPr/>
        </p:nvGraphicFramePr>
        <p:xfrm>
          <a:off x="2855913" y="4643438"/>
          <a:ext cx="8413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13" imgW="444307" imgH="203112" progId="Equation.DSMT4">
                  <p:embed/>
                </p:oleObj>
              </mc:Choice>
              <mc:Fallback>
                <p:oleObj name="Equation" r:id="rId13" imgW="444307" imgH="203112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643438"/>
                        <a:ext cx="8413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" name="Object 51"/>
          <p:cNvGraphicFramePr>
            <a:graphicFrameLocks noChangeAspect="1"/>
          </p:cNvGraphicFramePr>
          <p:nvPr/>
        </p:nvGraphicFramePr>
        <p:xfrm>
          <a:off x="4543425" y="2133600"/>
          <a:ext cx="37211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15" imgW="1536033" imgH="393529" progId="Equation.DSMT4">
                  <p:embed/>
                </p:oleObj>
              </mc:Choice>
              <mc:Fallback>
                <p:oleObj name="Equation" r:id="rId15" imgW="1536033" imgH="39352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133600"/>
                        <a:ext cx="37211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" name="Object 52"/>
          <p:cNvGraphicFramePr>
            <a:graphicFrameLocks noChangeAspect="1"/>
          </p:cNvGraphicFramePr>
          <p:nvPr/>
        </p:nvGraphicFramePr>
        <p:xfrm>
          <a:off x="4572000" y="3062288"/>
          <a:ext cx="350678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7" imgW="1447800" imgH="508000" progId="Equation.DSMT4">
                  <p:embed/>
                </p:oleObj>
              </mc:Choice>
              <mc:Fallback>
                <p:oleObj name="Equation" r:id="rId17" imgW="1447800" imgH="5080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62288"/>
                        <a:ext cx="3506788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9" name="Object 53"/>
          <p:cNvGraphicFramePr>
            <a:graphicFrameLocks noChangeAspect="1"/>
          </p:cNvGraphicFramePr>
          <p:nvPr/>
        </p:nvGraphicFramePr>
        <p:xfrm>
          <a:off x="4449763" y="4503738"/>
          <a:ext cx="37528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19" imgW="1548728" imgH="431613" progId="Equation.DSMT4">
                  <p:embed/>
                </p:oleObj>
              </mc:Choice>
              <mc:Fallback>
                <p:oleObj name="Equation" r:id="rId19" imgW="1548728" imgH="431613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503738"/>
                        <a:ext cx="3752850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0" name="Object 54"/>
          <p:cNvGraphicFramePr>
            <a:graphicFrameLocks noChangeAspect="1"/>
          </p:cNvGraphicFramePr>
          <p:nvPr/>
        </p:nvGraphicFramePr>
        <p:xfrm>
          <a:off x="5095875" y="5862638"/>
          <a:ext cx="25527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21" imgW="1054100" imgH="203200" progId="Equation.DSMT4">
                  <p:embed/>
                </p:oleObj>
              </mc:Choice>
              <mc:Fallback>
                <p:oleObj name="Equation" r:id="rId21" imgW="1054100" imgH="2032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5862638"/>
                        <a:ext cx="255270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1" name="AutoShape 55"/>
          <p:cNvSpPr>
            <a:spLocks noChangeArrowheads="1"/>
          </p:cNvSpPr>
          <p:nvPr/>
        </p:nvSpPr>
        <p:spPr bwMode="auto">
          <a:xfrm>
            <a:off x="4953000" y="5715000"/>
            <a:ext cx="2819400" cy="762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8686800" y="62785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 animBg="1"/>
      <p:bldP spid="92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10200" y="6613525"/>
            <a:ext cx="3308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Greg Kelly, Hanford High School, Richland, Washington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192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Hoover Dam Powerhouse</a:t>
            </a:r>
          </a:p>
          <a:p>
            <a:r>
              <a:rPr lang="en-US" sz="1200">
                <a:solidFill>
                  <a:schemeClr val="bg1"/>
                </a:solidFill>
              </a:rPr>
              <a:t>Nevada &amp; Arizona</a:t>
            </a:r>
          </a:p>
        </p:txBody>
      </p:sp>
      <p:pic>
        <p:nvPicPr>
          <p:cNvPr id="16391" name="Picture 7" descr="HooverPower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586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451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51880"/>
              </p:ext>
            </p:extLst>
          </p:nvPr>
        </p:nvGraphicFramePr>
        <p:xfrm>
          <a:off x="381000" y="1295400"/>
          <a:ext cx="692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3" imgW="2768400" imgH="203040" progId="Equation.DSMT4">
                  <p:embed/>
                </p:oleObj>
              </mc:Choice>
              <mc:Fallback>
                <p:oleObj name="Equation" r:id="rId3" imgW="2768400" imgH="20304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6921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775285"/>
              </p:ext>
            </p:extLst>
          </p:nvPr>
        </p:nvGraphicFramePr>
        <p:xfrm>
          <a:off x="228600" y="2057400"/>
          <a:ext cx="8794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5" imgW="3517560" imgH="431640" progId="Equation.DSMT4">
                  <p:embed/>
                </p:oleObj>
              </mc:Choice>
              <mc:Fallback>
                <p:oleObj name="Equation" r:id="rId5" imgW="3517560" imgH="43164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87947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22282"/>
              </p:ext>
            </p:extLst>
          </p:nvPr>
        </p:nvGraphicFramePr>
        <p:xfrm>
          <a:off x="381000" y="3429000"/>
          <a:ext cx="444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7" imgW="1777680" imgH="203040" progId="Equation.DSMT4">
                  <p:embed/>
                </p:oleObj>
              </mc:Choice>
              <mc:Fallback>
                <p:oleObj name="Equation" r:id="rId7" imgW="1777680" imgH="20304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4445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21980"/>
              </p:ext>
            </p:extLst>
          </p:nvPr>
        </p:nvGraphicFramePr>
        <p:xfrm>
          <a:off x="304800" y="4267200"/>
          <a:ext cx="349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9" imgW="1396800" imgH="203040" progId="Equation.DSMT4">
                  <p:embed/>
                </p:oleObj>
              </mc:Choice>
              <mc:Fallback>
                <p:oleObj name="Equation" r:id="rId9" imgW="1396800" imgH="20304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3492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59353"/>
              </p:ext>
            </p:extLst>
          </p:nvPr>
        </p:nvGraphicFramePr>
        <p:xfrm>
          <a:off x="349250" y="5105400"/>
          <a:ext cx="3079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11" imgW="1231560" imgH="203040" progId="Equation.DSMT4">
                  <p:embed/>
                </p:oleObj>
              </mc:Choice>
              <mc:Fallback>
                <p:oleObj name="Equation" r:id="rId11" imgW="1231560" imgH="20304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105400"/>
                        <a:ext cx="30797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34973"/>
              </p:ext>
            </p:extLst>
          </p:nvPr>
        </p:nvGraphicFramePr>
        <p:xfrm>
          <a:off x="381000" y="5943600"/>
          <a:ext cx="3270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13" imgW="1307880" imgH="203040" progId="Equation.DSMT4">
                  <p:embed/>
                </p:oleObj>
              </mc:Choice>
              <mc:Fallback>
                <p:oleObj name="Equation" r:id="rId13" imgW="1307880" imgH="20304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43600"/>
                        <a:ext cx="3270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3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02461"/>
              </p:ext>
            </p:extLst>
          </p:nvPr>
        </p:nvGraphicFramePr>
        <p:xfrm>
          <a:off x="349250" y="722399"/>
          <a:ext cx="3079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3" imgW="1231560" imgH="406080" progId="Equation.DSMT4">
                  <p:embed/>
                </p:oleObj>
              </mc:Choice>
              <mc:Fallback>
                <p:oleObj name="Equation" r:id="rId3" imgW="1231560" imgH="4060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722399"/>
                        <a:ext cx="30797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451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 Done by a Constant Force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57155"/>
              </p:ext>
            </p:extLst>
          </p:nvPr>
        </p:nvGraphicFramePr>
        <p:xfrm>
          <a:off x="231775" y="1828800"/>
          <a:ext cx="838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5" imgW="3352680" imgH="253800" progId="Equation.DSMT4">
                  <p:embed/>
                </p:oleObj>
              </mc:Choice>
              <mc:Fallback>
                <p:oleObj name="Equation" r:id="rId5" imgW="3352680" imgH="253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828800"/>
                        <a:ext cx="8382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91475"/>
              </p:ext>
            </p:extLst>
          </p:nvPr>
        </p:nvGraphicFramePr>
        <p:xfrm>
          <a:off x="184150" y="2590800"/>
          <a:ext cx="8794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7" imgW="3517560" imgH="431640" progId="Equation.DSMT4">
                  <p:embed/>
                </p:oleObj>
              </mc:Choice>
              <mc:Fallback>
                <p:oleObj name="Equation" r:id="rId7" imgW="3517560" imgH="43164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590800"/>
                        <a:ext cx="87947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221138"/>
              </p:ext>
            </p:extLst>
          </p:nvPr>
        </p:nvGraphicFramePr>
        <p:xfrm>
          <a:off x="152400" y="3733800"/>
          <a:ext cx="8783139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9" imgW="3771720" imgH="888840" progId="Equation.DSMT4">
                  <p:embed/>
                </p:oleObj>
              </mc:Choice>
              <mc:Fallback>
                <p:oleObj name="Equation" r:id="rId9" imgW="3771720" imgH="88884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8783139" cy="207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25499"/>
              </p:ext>
            </p:extLst>
          </p:nvPr>
        </p:nvGraphicFramePr>
        <p:xfrm>
          <a:off x="152400" y="6019800"/>
          <a:ext cx="422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11" imgW="1688760" imgH="228600" progId="Equation.DSMT4">
                  <p:embed/>
                </p:oleObj>
              </mc:Choice>
              <mc:Fallback>
                <p:oleObj name="Equation" r:id="rId11" imgW="1688760" imgH="2286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19800"/>
                        <a:ext cx="4222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7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451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345415"/>
              </p:ext>
            </p:extLst>
          </p:nvPr>
        </p:nvGraphicFramePr>
        <p:xfrm>
          <a:off x="187325" y="1066800"/>
          <a:ext cx="8921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3" imgW="3568680" imgH="203040" progId="Equation.DSMT4">
                  <p:embed/>
                </p:oleObj>
              </mc:Choice>
              <mc:Fallback>
                <p:oleObj name="Equation" r:id="rId3" imgW="3568680" imgH="2030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066800"/>
                        <a:ext cx="89217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71263"/>
              </p:ext>
            </p:extLst>
          </p:nvPr>
        </p:nvGraphicFramePr>
        <p:xfrm>
          <a:off x="3346450" y="1828800"/>
          <a:ext cx="1301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5" imgW="520560" imgH="177480" progId="Equation.DSMT4">
                  <p:embed/>
                </p:oleObj>
              </mc:Choice>
              <mc:Fallback>
                <p:oleObj name="Equation" r:id="rId5" imgW="520560" imgH="177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828800"/>
                        <a:ext cx="13017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28545"/>
              </p:ext>
            </p:extLst>
          </p:nvPr>
        </p:nvGraphicFramePr>
        <p:xfrm>
          <a:off x="3276600" y="2667000"/>
          <a:ext cx="161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161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31014"/>
              </p:ext>
            </p:extLst>
          </p:nvPr>
        </p:nvGraphicFramePr>
        <p:xfrm>
          <a:off x="5191125" y="2667000"/>
          <a:ext cx="2190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9" imgW="876240" imgH="203040" progId="Equation.DSMT4">
                  <p:embed/>
                </p:oleObj>
              </mc:Choice>
              <mc:Fallback>
                <p:oleObj name="Equation" r:id="rId9" imgW="876240" imgH="20304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2667000"/>
                        <a:ext cx="21907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1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51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 Done by a Variable Force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29440"/>
              </p:ext>
            </p:extLst>
          </p:nvPr>
        </p:nvGraphicFramePr>
        <p:xfrm>
          <a:off x="789296" y="5562600"/>
          <a:ext cx="7334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3" imgW="2933640" imgH="431640" progId="Equation.DSMT4">
                  <p:embed/>
                </p:oleObj>
              </mc:Choice>
              <mc:Fallback>
                <p:oleObj name="Equation" r:id="rId3" imgW="2933640" imgH="4316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96" y="5562600"/>
                        <a:ext cx="73342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1219200"/>
            <a:ext cx="76200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8363" y="1219200"/>
            <a:ext cx="7513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Over a very short distance, even a non-constant force doesn’t change much, so work becomes: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295400" y="3200400"/>
            <a:ext cx="6629400" cy="1905000"/>
            <a:chOff x="672" y="2016"/>
            <a:chExt cx="4176" cy="12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72" y="2016"/>
              <a:ext cx="4176" cy="12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19" y="2089"/>
              <a:ext cx="4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If we add up all these small bits of work we get:</a:t>
              </a:r>
            </a:p>
          </p:txBody>
        </p:sp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1981" y="2611"/>
            <a:ext cx="1608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0" name="Equation" r:id="rId5" imgW="1016000" imgH="330200" progId="Equation.DSMT4">
                    <p:embed/>
                  </p:oleObj>
                </mc:Choice>
                <mc:Fallback>
                  <p:oleObj name="Equation" r:id="rId5" imgW="1016000" imgH="3302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" y="2611"/>
                          <a:ext cx="1608" cy="5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010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Rectangle 1047"/>
          <p:cNvSpPr>
            <a:spLocks noChangeArrowheads="1"/>
          </p:cNvSpPr>
          <p:nvPr/>
        </p:nvSpPr>
        <p:spPr bwMode="auto">
          <a:xfrm>
            <a:off x="4419600" y="5943600"/>
            <a:ext cx="3886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043"/>
          <p:cNvSpPr>
            <a:spLocks noChangeArrowheads="1"/>
          </p:cNvSpPr>
          <p:nvPr/>
        </p:nvSpPr>
        <p:spPr bwMode="auto">
          <a:xfrm>
            <a:off x="4343400" y="2158621"/>
            <a:ext cx="4495800" cy="533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auto">
          <a:xfrm>
            <a:off x="3886200" y="3124200"/>
            <a:ext cx="14478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4351361" y="2196721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Review: Hooke’s Law:</a:t>
            </a:r>
          </a:p>
        </p:txBody>
      </p:sp>
      <p:graphicFrame>
        <p:nvGraphicFramePr>
          <p:cNvPr id="1433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03083"/>
              </p:ext>
            </p:extLst>
          </p:nvPr>
        </p:nvGraphicFramePr>
        <p:xfrm>
          <a:off x="7503355" y="2224206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3" imgW="457002" imgH="177723" progId="Equation.DSMT4">
                  <p:embed/>
                </p:oleObj>
              </mc:Choice>
              <mc:Fallback>
                <p:oleObj name="Equation" r:id="rId3" imgW="457002" imgH="177723" progId="Equation.DSMT4">
                  <p:embed/>
                  <p:pic>
                    <p:nvPicPr>
                      <p:cNvPr id="0" name="Picture 1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355" y="2224206"/>
                        <a:ext cx="1143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99468" y="722399"/>
            <a:ext cx="63728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 spring has a natural length of </a:t>
            </a:r>
            <a:r>
              <a:rPr lang="en-US" sz="2800" dirty="0">
                <a:latin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</a:rPr>
              <a:t>m</a:t>
            </a:r>
            <a:r>
              <a:rPr lang="en-US" dirty="0"/>
              <a:t>.</a:t>
            </a:r>
          </a:p>
          <a:p>
            <a:r>
              <a:rPr lang="en-US" dirty="0"/>
              <a:t>A force of </a:t>
            </a:r>
            <a:r>
              <a:rPr lang="en-US" sz="2800" dirty="0">
                <a:latin typeface="Times New Roman" pitchFamily="18" charset="0"/>
              </a:rPr>
              <a:t>24</a:t>
            </a:r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</a:rPr>
              <a:t>N</a:t>
            </a:r>
            <a:r>
              <a:rPr lang="en-US" dirty="0"/>
              <a:t> stretches the spring to </a:t>
            </a:r>
            <a:r>
              <a:rPr lang="en-US" sz="2800" dirty="0">
                <a:latin typeface="Times New Roman" pitchFamily="18" charset="0"/>
              </a:rPr>
              <a:t>1.8 m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Find the force equation of the spring.</a:t>
            </a:r>
            <a:endParaRPr lang="en-US" dirty="0"/>
          </a:p>
        </p:txBody>
      </p:sp>
      <p:grpSp>
        <p:nvGrpSpPr>
          <p:cNvPr id="14356" name="Group 1044"/>
          <p:cNvGrpSpPr>
            <a:grpSpLocks/>
          </p:cNvGrpSpPr>
          <p:nvPr/>
        </p:nvGrpSpPr>
        <p:grpSpPr bwMode="auto">
          <a:xfrm>
            <a:off x="517525" y="2047875"/>
            <a:ext cx="1441450" cy="519113"/>
            <a:chOff x="326" y="1290"/>
            <a:chExt cx="908" cy="327"/>
          </a:xfrm>
        </p:grpSpPr>
        <p:sp>
          <p:nvSpPr>
            <p:cNvPr id="14341" name="Text Box 1029"/>
            <p:cNvSpPr txBox="1">
              <a:spLocks noChangeArrowheads="1"/>
            </p:cNvSpPr>
            <p:nvPr/>
          </p:nvSpPr>
          <p:spPr bwMode="auto">
            <a:xfrm>
              <a:off x="326" y="1290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  Find </a:t>
              </a:r>
              <a:r>
                <a:rPr lang="en-US" sz="2800" i="1">
                  <a:latin typeface="Times New Roman" pitchFamily="18" charset="0"/>
                </a:rPr>
                <a:t>k</a:t>
              </a:r>
              <a:r>
                <a:rPr lang="en-US"/>
                <a:t>:</a:t>
              </a:r>
            </a:p>
          </p:txBody>
        </p:sp>
        <p:sp>
          <p:nvSpPr>
            <p:cNvPr id="14342" name="Freeform 1030"/>
            <p:cNvSpPr>
              <a:spLocks/>
            </p:cNvSpPr>
            <p:nvPr/>
          </p:nvSpPr>
          <p:spPr bwMode="auto">
            <a:xfrm>
              <a:off x="336" y="1344"/>
              <a:ext cx="192" cy="240"/>
            </a:xfrm>
            <a:custGeom>
              <a:avLst/>
              <a:gdLst>
                <a:gd name="T0" fmla="*/ 0 w 192"/>
                <a:gd name="T1" fmla="*/ 240 h 240"/>
                <a:gd name="T2" fmla="*/ 192 w 192"/>
                <a:gd name="T3" fmla="*/ 240 h 240"/>
                <a:gd name="T4" fmla="*/ 192 w 19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240">
                  <a:moveTo>
                    <a:pt x="0" y="240"/>
                  </a:moveTo>
                  <a:lnTo>
                    <a:pt x="192" y="240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43" name="Object 1031"/>
          <p:cNvGraphicFramePr>
            <a:graphicFrameLocks noChangeAspect="1"/>
          </p:cNvGraphicFramePr>
          <p:nvPr/>
        </p:nvGraphicFramePr>
        <p:xfrm>
          <a:off x="2057400" y="2133600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5" imgW="457002" imgH="177723" progId="Equation.DSMT4">
                  <p:embed/>
                </p:oleObj>
              </mc:Choice>
              <mc:Fallback>
                <p:oleObj name="Equation" r:id="rId5" imgW="457002" imgH="177723" progId="Equation.DSMT4">
                  <p:embed/>
                  <p:pic>
                    <p:nvPicPr>
                      <p:cNvPr id="0" name="Picture 1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1143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032"/>
          <p:cNvGraphicFramePr>
            <a:graphicFrameLocks noChangeAspect="1"/>
          </p:cNvGraphicFramePr>
          <p:nvPr/>
        </p:nvGraphicFramePr>
        <p:xfrm>
          <a:off x="1981200" y="2508250"/>
          <a:ext cx="1682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6" imgW="672808" imgH="253890" progId="Equation.DSMT4">
                  <p:embed/>
                </p:oleObj>
              </mc:Choice>
              <mc:Fallback>
                <p:oleObj name="Equation" r:id="rId6" imgW="672808" imgH="253890" progId="Equation.DSMT4">
                  <p:embed/>
                  <p:pic>
                    <p:nvPicPr>
                      <p:cNvPr id="0" name="Picture 1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08250"/>
                        <a:ext cx="16827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1033"/>
          <p:cNvGraphicFramePr>
            <a:graphicFrameLocks noChangeAspect="1"/>
          </p:cNvGraphicFramePr>
          <p:nvPr/>
        </p:nvGraphicFramePr>
        <p:xfrm>
          <a:off x="1981200" y="3213100"/>
          <a:ext cx="107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8" imgW="431425" imgH="177646" progId="Equation.DSMT4">
                  <p:embed/>
                </p:oleObj>
              </mc:Choice>
              <mc:Fallback>
                <p:oleObj name="Equation" r:id="rId8" imgW="431425" imgH="177646" progId="Equation.DSMT4">
                  <p:embed/>
                  <p:pic>
                    <p:nvPicPr>
                      <p:cNvPr id="0" name="Picture 1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13100"/>
                        <a:ext cx="1079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34"/>
          <p:cNvGraphicFramePr>
            <a:graphicFrameLocks noChangeAspect="1"/>
          </p:cNvGraphicFramePr>
          <p:nvPr/>
        </p:nvGraphicFramePr>
        <p:xfrm>
          <a:off x="3959225" y="3200400"/>
          <a:ext cx="1365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10" imgW="545626" imgH="177646" progId="Equation.DSMT4">
                  <p:embed/>
                </p:oleObj>
              </mc:Choice>
              <mc:Fallback>
                <p:oleObj name="Equation" r:id="rId10" imgW="545626" imgH="177646" progId="Equation.DSMT4">
                  <p:embed/>
                  <p:pic>
                    <p:nvPicPr>
                      <p:cNvPr id="0" name="Picture 1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3200400"/>
                        <a:ext cx="13652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7" name="Group 1045"/>
          <p:cNvGrpSpPr>
            <a:grpSpLocks/>
          </p:cNvGrpSpPr>
          <p:nvPr/>
        </p:nvGrpSpPr>
        <p:grpSpPr bwMode="auto">
          <a:xfrm>
            <a:off x="533400" y="4025900"/>
            <a:ext cx="8382000" cy="1231900"/>
            <a:chOff x="336" y="2536"/>
            <a:chExt cx="5280" cy="776"/>
          </a:xfrm>
        </p:grpSpPr>
        <p:sp>
          <p:nvSpPr>
            <p:cNvPr id="14348" name="Text Box 1036"/>
            <p:cNvSpPr txBox="1">
              <a:spLocks noChangeArrowheads="1"/>
            </p:cNvSpPr>
            <p:nvPr/>
          </p:nvSpPr>
          <p:spPr bwMode="auto">
            <a:xfrm>
              <a:off x="336" y="2536"/>
              <a:ext cx="5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4349" name="Freeform 1037"/>
            <p:cNvSpPr>
              <a:spLocks/>
            </p:cNvSpPr>
            <p:nvPr/>
          </p:nvSpPr>
          <p:spPr bwMode="auto">
            <a:xfrm>
              <a:off x="346" y="2559"/>
              <a:ext cx="192" cy="240"/>
            </a:xfrm>
            <a:custGeom>
              <a:avLst/>
              <a:gdLst>
                <a:gd name="T0" fmla="*/ 0 w 192"/>
                <a:gd name="T1" fmla="*/ 240 h 240"/>
                <a:gd name="T2" fmla="*/ 192 w 192"/>
                <a:gd name="T3" fmla="*/ 240 h 240"/>
                <a:gd name="T4" fmla="*/ 192 w 19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240">
                  <a:moveTo>
                    <a:pt x="0" y="240"/>
                  </a:moveTo>
                  <a:lnTo>
                    <a:pt x="192" y="240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038"/>
            <p:cNvSpPr txBox="1">
              <a:spLocks noChangeArrowheads="1"/>
            </p:cNvSpPr>
            <p:nvPr/>
          </p:nvSpPr>
          <p:spPr bwMode="auto">
            <a:xfrm>
              <a:off x="576" y="2564"/>
              <a:ext cx="504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How much work would be needed to stretch the spring 3m beyond its natural length?</a:t>
              </a:r>
            </a:p>
            <a:p>
              <a:endParaRPr lang="en-US" dirty="0"/>
            </a:p>
          </p:txBody>
        </p:sp>
      </p:grpSp>
      <p:graphicFrame>
        <p:nvGraphicFramePr>
          <p:cNvPr id="14351" name="Object 1039"/>
          <p:cNvGraphicFramePr>
            <a:graphicFrameLocks noChangeAspect="1"/>
          </p:cNvGraphicFramePr>
          <p:nvPr/>
        </p:nvGraphicFramePr>
        <p:xfrm>
          <a:off x="965200" y="4914900"/>
          <a:ext cx="254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2" imgW="1016000" imgH="330200" progId="Equation.DSMT4">
                  <p:embed/>
                </p:oleObj>
              </mc:Choice>
              <mc:Fallback>
                <p:oleObj name="Equation" r:id="rId12" imgW="1016000" imgH="330200" progId="Equation.DSMT4">
                  <p:embed/>
                  <p:pic>
                    <p:nvPicPr>
                      <p:cNvPr id="0" name="Picture 1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914900"/>
                        <a:ext cx="2540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040"/>
          <p:cNvGraphicFramePr>
            <a:graphicFrameLocks noChangeAspect="1"/>
          </p:cNvGraphicFramePr>
          <p:nvPr/>
        </p:nvGraphicFramePr>
        <p:xfrm>
          <a:off x="990600" y="5803900"/>
          <a:ext cx="2254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14" imgW="901309" imgH="330057" progId="Equation.DSMT4">
                  <p:embed/>
                </p:oleObj>
              </mc:Choice>
              <mc:Fallback>
                <p:oleObj name="Equation" r:id="rId14" imgW="901309" imgH="330057" progId="Equation.DSMT4">
                  <p:embed/>
                  <p:pic>
                    <p:nvPicPr>
                      <p:cNvPr id="0" name="Picture 1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803900"/>
                        <a:ext cx="22542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041"/>
          <p:cNvGraphicFramePr>
            <a:graphicFrameLocks noChangeAspect="1"/>
          </p:cNvGraphicFramePr>
          <p:nvPr/>
        </p:nvGraphicFramePr>
        <p:xfrm>
          <a:off x="4568825" y="4889500"/>
          <a:ext cx="171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Equation" r:id="rId16" imgW="685800" imgH="330200" progId="Equation.DSMT4">
                  <p:embed/>
                </p:oleObj>
              </mc:Choice>
              <mc:Fallback>
                <p:oleObj name="Equation" r:id="rId16" imgW="685800" imgH="330200" progId="Equation.DSMT4">
                  <p:embed/>
                  <p:pic>
                    <p:nvPicPr>
                      <p:cNvPr id="0" name="Picture 1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889500"/>
                        <a:ext cx="171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042"/>
          <p:cNvGraphicFramePr>
            <a:graphicFrameLocks noChangeAspect="1"/>
          </p:cNvGraphicFramePr>
          <p:nvPr/>
        </p:nvGraphicFramePr>
        <p:xfrm>
          <a:off x="4518025" y="5994400"/>
          <a:ext cx="3714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Equation" r:id="rId18" imgW="1485255" imgH="177723" progId="Equation.DSMT4">
                  <p:embed/>
                </p:oleObj>
              </mc:Choice>
              <mc:Fallback>
                <p:oleObj name="Equation" r:id="rId18" imgW="1485255" imgH="177723" progId="Equation.DSMT4">
                  <p:embed/>
                  <p:pic>
                    <p:nvPicPr>
                      <p:cNvPr id="0" name="Picture 1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5994400"/>
                        <a:ext cx="37147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1048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Equation" r:id="rId20" imgW="190417" imgH="139639" progId="Equation.DSMT4">
                  <p:embed/>
                </p:oleObj>
              </mc:Choice>
              <mc:Fallback>
                <p:oleObj name="Equation" r:id="rId20" imgW="190417" imgH="139639" progId="Equation.DSMT4">
                  <p:embed/>
                  <p:pic>
                    <p:nvPicPr>
                      <p:cNvPr id="0" name="Picture 1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9050" y="14513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Compressing a Spring</a:t>
            </a:r>
            <a:endParaRPr lang="en-US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4355" grpId="0" animBg="1"/>
      <p:bldP spid="14347" grpId="0" animBg="1"/>
      <p:bldP spid="14338" grpId="0"/>
      <p:bldP spid="143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20675" y="1143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01675" y="1143000"/>
            <a:ext cx="1981200" cy="1981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701675" y="914400"/>
            <a:ext cx="1981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01675" y="2895600"/>
            <a:ext cx="1981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706438" y="3133725"/>
            <a:ext cx="1981200" cy="220663"/>
          </a:xfrm>
          <a:custGeom>
            <a:avLst/>
            <a:gdLst>
              <a:gd name="T0" fmla="*/ 0 w 1248"/>
              <a:gd name="T1" fmla="*/ 9 h 139"/>
              <a:gd name="T2" fmla="*/ 30 w 1248"/>
              <a:gd name="T3" fmla="*/ 36 h 139"/>
              <a:gd name="T4" fmla="*/ 96 w 1248"/>
              <a:gd name="T5" fmla="*/ 72 h 139"/>
              <a:gd name="T6" fmla="*/ 171 w 1248"/>
              <a:gd name="T7" fmla="*/ 96 h 139"/>
              <a:gd name="T8" fmla="*/ 264 w 1248"/>
              <a:gd name="T9" fmla="*/ 114 h 139"/>
              <a:gd name="T10" fmla="*/ 354 w 1248"/>
              <a:gd name="T11" fmla="*/ 123 h 139"/>
              <a:gd name="T12" fmla="*/ 444 w 1248"/>
              <a:gd name="T13" fmla="*/ 132 h 139"/>
              <a:gd name="T14" fmla="*/ 573 w 1248"/>
              <a:gd name="T15" fmla="*/ 138 h 139"/>
              <a:gd name="T16" fmla="*/ 669 w 1248"/>
              <a:gd name="T17" fmla="*/ 138 h 139"/>
              <a:gd name="T18" fmla="*/ 765 w 1248"/>
              <a:gd name="T19" fmla="*/ 138 h 139"/>
              <a:gd name="T20" fmla="*/ 846 w 1248"/>
              <a:gd name="T21" fmla="*/ 129 h 139"/>
              <a:gd name="T22" fmla="*/ 921 w 1248"/>
              <a:gd name="T23" fmla="*/ 120 h 139"/>
              <a:gd name="T24" fmla="*/ 1008 w 1248"/>
              <a:gd name="T25" fmla="*/ 108 h 139"/>
              <a:gd name="T26" fmla="*/ 1131 w 1248"/>
              <a:gd name="T27" fmla="*/ 78 h 139"/>
              <a:gd name="T28" fmla="*/ 1209 w 1248"/>
              <a:gd name="T29" fmla="*/ 36 h 139"/>
              <a:gd name="T30" fmla="*/ 1248 w 1248"/>
              <a:gd name="T3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8" h="139">
                <a:moveTo>
                  <a:pt x="0" y="9"/>
                </a:moveTo>
                <a:cubicBezTo>
                  <a:pt x="5" y="14"/>
                  <a:pt x="14" y="26"/>
                  <a:pt x="30" y="36"/>
                </a:cubicBezTo>
                <a:cubicBezTo>
                  <a:pt x="46" y="46"/>
                  <a:pt x="72" y="62"/>
                  <a:pt x="96" y="72"/>
                </a:cubicBezTo>
                <a:cubicBezTo>
                  <a:pt x="120" y="82"/>
                  <a:pt x="143" y="89"/>
                  <a:pt x="171" y="96"/>
                </a:cubicBezTo>
                <a:cubicBezTo>
                  <a:pt x="199" y="103"/>
                  <a:pt x="234" y="110"/>
                  <a:pt x="264" y="114"/>
                </a:cubicBezTo>
                <a:cubicBezTo>
                  <a:pt x="294" y="118"/>
                  <a:pt x="324" y="120"/>
                  <a:pt x="354" y="123"/>
                </a:cubicBezTo>
                <a:cubicBezTo>
                  <a:pt x="384" y="126"/>
                  <a:pt x="408" y="130"/>
                  <a:pt x="444" y="132"/>
                </a:cubicBezTo>
                <a:cubicBezTo>
                  <a:pt x="480" y="134"/>
                  <a:pt x="536" y="137"/>
                  <a:pt x="573" y="138"/>
                </a:cubicBezTo>
                <a:cubicBezTo>
                  <a:pt x="610" y="139"/>
                  <a:pt x="637" y="138"/>
                  <a:pt x="669" y="138"/>
                </a:cubicBezTo>
                <a:cubicBezTo>
                  <a:pt x="701" y="138"/>
                  <a:pt x="736" y="139"/>
                  <a:pt x="765" y="138"/>
                </a:cubicBezTo>
                <a:cubicBezTo>
                  <a:pt x="794" y="137"/>
                  <a:pt x="820" y="132"/>
                  <a:pt x="846" y="129"/>
                </a:cubicBezTo>
                <a:cubicBezTo>
                  <a:pt x="872" y="126"/>
                  <a:pt x="894" y="123"/>
                  <a:pt x="921" y="120"/>
                </a:cubicBezTo>
                <a:cubicBezTo>
                  <a:pt x="948" y="117"/>
                  <a:pt x="973" y="115"/>
                  <a:pt x="1008" y="108"/>
                </a:cubicBezTo>
                <a:cubicBezTo>
                  <a:pt x="1043" y="101"/>
                  <a:pt x="1098" y="90"/>
                  <a:pt x="1131" y="78"/>
                </a:cubicBezTo>
                <a:cubicBezTo>
                  <a:pt x="1164" y="66"/>
                  <a:pt x="1189" y="49"/>
                  <a:pt x="1209" y="36"/>
                </a:cubicBezTo>
                <a:cubicBezTo>
                  <a:pt x="1229" y="23"/>
                  <a:pt x="1240" y="7"/>
                  <a:pt x="1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682875" y="3048000"/>
            <a:ext cx="228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973388" y="371475"/>
            <a:ext cx="76200" cy="26511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890838" y="2971800"/>
            <a:ext cx="2286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73388" y="371475"/>
            <a:ext cx="228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82913" y="407988"/>
            <a:ext cx="63500" cy="460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175000" y="371475"/>
            <a:ext cx="55563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692275" y="68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20875" y="533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905000" y="471488"/>
            <a:ext cx="54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5 ft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92075" y="1981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19415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10 ft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368675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3368675" y="45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597275" y="45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3368675" y="6858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368675" y="6096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4 ft</a:t>
            </a:r>
          </a:p>
        </p:txBody>
      </p:sp>
      <p:grpSp>
        <p:nvGrpSpPr>
          <p:cNvPr id="4171" name="Group 75"/>
          <p:cNvGrpSpPr>
            <a:grpSpLocks/>
          </p:cNvGrpSpPr>
          <p:nvPr/>
        </p:nvGrpSpPr>
        <p:grpSpPr bwMode="auto">
          <a:xfrm>
            <a:off x="701675" y="3962400"/>
            <a:ext cx="1985963" cy="2439988"/>
            <a:chOff x="442" y="2496"/>
            <a:chExt cx="1251" cy="1537"/>
          </a:xfrm>
        </p:grpSpPr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442" y="2640"/>
              <a:ext cx="124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42" y="2496"/>
              <a:ext cx="124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42" y="3744"/>
              <a:ext cx="124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45" y="3894"/>
              <a:ext cx="1248" cy="139"/>
            </a:xfrm>
            <a:custGeom>
              <a:avLst/>
              <a:gdLst>
                <a:gd name="T0" fmla="*/ 0 w 1248"/>
                <a:gd name="T1" fmla="*/ 9 h 139"/>
                <a:gd name="T2" fmla="*/ 30 w 1248"/>
                <a:gd name="T3" fmla="*/ 36 h 139"/>
                <a:gd name="T4" fmla="*/ 96 w 1248"/>
                <a:gd name="T5" fmla="*/ 72 h 139"/>
                <a:gd name="T6" fmla="*/ 171 w 1248"/>
                <a:gd name="T7" fmla="*/ 96 h 139"/>
                <a:gd name="T8" fmla="*/ 264 w 1248"/>
                <a:gd name="T9" fmla="*/ 114 h 139"/>
                <a:gd name="T10" fmla="*/ 354 w 1248"/>
                <a:gd name="T11" fmla="*/ 123 h 139"/>
                <a:gd name="T12" fmla="*/ 444 w 1248"/>
                <a:gd name="T13" fmla="*/ 132 h 139"/>
                <a:gd name="T14" fmla="*/ 573 w 1248"/>
                <a:gd name="T15" fmla="*/ 138 h 139"/>
                <a:gd name="T16" fmla="*/ 669 w 1248"/>
                <a:gd name="T17" fmla="*/ 138 h 139"/>
                <a:gd name="T18" fmla="*/ 765 w 1248"/>
                <a:gd name="T19" fmla="*/ 138 h 139"/>
                <a:gd name="T20" fmla="*/ 846 w 1248"/>
                <a:gd name="T21" fmla="*/ 129 h 139"/>
                <a:gd name="T22" fmla="*/ 921 w 1248"/>
                <a:gd name="T23" fmla="*/ 120 h 139"/>
                <a:gd name="T24" fmla="*/ 1008 w 1248"/>
                <a:gd name="T25" fmla="*/ 108 h 139"/>
                <a:gd name="T26" fmla="*/ 1131 w 1248"/>
                <a:gd name="T27" fmla="*/ 78 h 139"/>
                <a:gd name="T28" fmla="*/ 1209 w 1248"/>
                <a:gd name="T29" fmla="*/ 36 h 139"/>
                <a:gd name="T30" fmla="*/ 1248 w 1248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8" h="139">
                  <a:moveTo>
                    <a:pt x="0" y="9"/>
                  </a:moveTo>
                  <a:cubicBezTo>
                    <a:pt x="5" y="14"/>
                    <a:pt x="14" y="26"/>
                    <a:pt x="30" y="36"/>
                  </a:cubicBezTo>
                  <a:cubicBezTo>
                    <a:pt x="46" y="46"/>
                    <a:pt x="72" y="62"/>
                    <a:pt x="96" y="72"/>
                  </a:cubicBezTo>
                  <a:cubicBezTo>
                    <a:pt x="120" y="82"/>
                    <a:pt x="143" y="89"/>
                    <a:pt x="171" y="96"/>
                  </a:cubicBezTo>
                  <a:cubicBezTo>
                    <a:pt x="199" y="103"/>
                    <a:pt x="234" y="110"/>
                    <a:pt x="264" y="114"/>
                  </a:cubicBezTo>
                  <a:cubicBezTo>
                    <a:pt x="294" y="118"/>
                    <a:pt x="324" y="120"/>
                    <a:pt x="354" y="123"/>
                  </a:cubicBezTo>
                  <a:cubicBezTo>
                    <a:pt x="384" y="126"/>
                    <a:pt x="408" y="130"/>
                    <a:pt x="444" y="132"/>
                  </a:cubicBezTo>
                  <a:cubicBezTo>
                    <a:pt x="480" y="134"/>
                    <a:pt x="536" y="137"/>
                    <a:pt x="573" y="138"/>
                  </a:cubicBezTo>
                  <a:cubicBezTo>
                    <a:pt x="610" y="139"/>
                    <a:pt x="637" y="138"/>
                    <a:pt x="669" y="138"/>
                  </a:cubicBezTo>
                  <a:cubicBezTo>
                    <a:pt x="701" y="138"/>
                    <a:pt x="736" y="139"/>
                    <a:pt x="765" y="138"/>
                  </a:cubicBezTo>
                  <a:cubicBezTo>
                    <a:pt x="794" y="137"/>
                    <a:pt x="820" y="132"/>
                    <a:pt x="846" y="129"/>
                  </a:cubicBezTo>
                  <a:cubicBezTo>
                    <a:pt x="872" y="126"/>
                    <a:pt x="894" y="123"/>
                    <a:pt x="921" y="120"/>
                  </a:cubicBezTo>
                  <a:cubicBezTo>
                    <a:pt x="948" y="117"/>
                    <a:pt x="973" y="115"/>
                    <a:pt x="1008" y="108"/>
                  </a:cubicBezTo>
                  <a:cubicBezTo>
                    <a:pt x="1043" y="101"/>
                    <a:pt x="1098" y="90"/>
                    <a:pt x="1131" y="78"/>
                  </a:cubicBezTo>
                  <a:cubicBezTo>
                    <a:pt x="1164" y="66"/>
                    <a:pt x="1189" y="49"/>
                    <a:pt x="1209" y="36"/>
                  </a:cubicBezTo>
                  <a:cubicBezTo>
                    <a:pt x="1229" y="23"/>
                    <a:pt x="1240" y="7"/>
                    <a:pt x="124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2" name="Group 76"/>
          <p:cNvGrpSpPr>
            <a:grpSpLocks/>
          </p:cNvGrpSpPr>
          <p:nvPr/>
        </p:nvGrpSpPr>
        <p:grpSpPr bwMode="auto">
          <a:xfrm>
            <a:off x="0" y="3505200"/>
            <a:ext cx="3470275" cy="3287713"/>
            <a:chOff x="0" y="2208"/>
            <a:chExt cx="2186" cy="2071"/>
          </a:xfrm>
        </p:grpSpPr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1066" y="41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210" y="4080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38"/>
            <p:cNvSpPr txBox="1">
              <a:spLocks noChangeArrowheads="1"/>
            </p:cNvSpPr>
            <p:nvPr/>
          </p:nvSpPr>
          <p:spPr bwMode="auto">
            <a:xfrm>
              <a:off x="1200" y="4048"/>
              <a:ext cx="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5 ft</a:t>
              </a:r>
            </a:p>
          </p:txBody>
        </p:sp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0" y="324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10 ft</a:t>
              </a:r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1728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1910" y="3767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10</a:t>
              </a:r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172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Text Box 49"/>
            <p:cNvSpPr txBox="1">
              <a:spLocks noChangeArrowheads="1"/>
            </p:cNvSpPr>
            <p:nvPr/>
          </p:nvSpPr>
          <p:spPr bwMode="auto">
            <a:xfrm>
              <a:off x="1872" y="254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0</a:t>
              </a:r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1728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>
              <a:off x="1872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1728" y="235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1728" y="2304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4 ft</a:t>
              </a:r>
            </a:p>
          </p:txBody>
        </p:sp>
      </p:grpSp>
      <p:grpSp>
        <p:nvGrpSpPr>
          <p:cNvPr id="4156" name="Group 60"/>
          <p:cNvGrpSpPr>
            <a:grpSpLocks/>
          </p:cNvGrpSpPr>
          <p:nvPr/>
        </p:nvGrpSpPr>
        <p:grpSpPr bwMode="auto">
          <a:xfrm>
            <a:off x="693738" y="5029200"/>
            <a:ext cx="1981200" cy="533400"/>
            <a:chOff x="432" y="3168"/>
            <a:chExt cx="1248" cy="336"/>
          </a:xfrm>
        </p:grpSpPr>
        <p:sp>
          <p:nvSpPr>
            <p:cNvPr id="4150" name="Oval 54"/>
            <p:cNvSpPr>
              <a:spLocks noChangeArrowheads="1"/>
            </p:cNvSpPr>
            <p:nvPr/>
          </p:nvSpPr>
          <p:spPr bwMode="auto">
            <a:xfrm>
              <a:off x="432" y="3216"/>
              <a:ext cx="1248" cy="2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32" y="3312"/>
              <a:ext cx="1248" cy="4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auto">
            <a:xfrm>
              <a:off x="432" y="3168"/>
              <a:ext cx="1248" cy="2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1680" y="33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432" y="33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2724150" y="5029200"/>
            <a:ext cx="403225" cy="827088"/>
            <a:chOff x="1716" y="3168"/>
            <a:chExt cx="254" cy="521"/>
          </a:xfrm>
        </p:grpSpPr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>
              <a:off x="1728" y="3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172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 flipV="1">
              <a:off x="182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>
              <a:off x="1824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Text Box 70"/>
            <p:cNvSpPr txBox="1">
              <a:spLocks noChangeArrowheads="1"/>
            </p:cNvSpPr>
            <p:nvPr/>
          </p:nvSpPr>
          <p:spPr bwMode="auto">
            <a:xfrm>
              <a:off x="1716" y="3456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latin typeface="Times New Roman" pitchFamily="18" charset="0"/>
                </a:rPr>
                <a:t>dy</a:t>
              </a:r>
              <a:endParaRPr lang="en-US" sz="1800" i="1" dirty="0">
                <a:latin typeface="Times New Roman" pitchFamily="18" charset="0"/>
              </a:endParaRPr>
            </a:p>
          </p:txBody>
        </p:sp>
      </p:grp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4327525" y="268288"/>
            <a:ext cx="48164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I want to pump the water out of this tank.  How much work is </a:t>
            </a:r>
            <a:r>
              <a:rPr lang="en-US" dirty="0" smtClean="0">
                <a:latin typeface="Times New Roman" pitchFamily="18" charset="0"/>
              </a:rPr>
              <a:t>done if a full tank of water, 62.5 </a:t>
            </a:r>
            <a:r>
              <a:rPr lang="en-US" dirty="0" err="1" smtClean="0">
                <a:latin typeface="Times New Roman" pitchFamily="18" charset="0"/>
              </a:rPr>
              <a:t>lbs</a:t>
            </a:r>
            <a:r>
              <a:rPr lang="en-US" dirty="0" smtClean="0">
                <a:latin typeface="Times New Roman" pitchFamily="18" charset="0"/>
              </a:rPr>
              <a:t> per cubic foot, is pumped to the ground level?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4267200" y="228600"/>
            <a:ext cx="4648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38402"/>
              </p:ext>
            </p:extLst>
          </p:nvPr>
        </p:nvGraphicFramePr>
        <p:xfrm>
          <a:off x="4710112" y="3573439"/>
          <a:ext cx="3184525" cy="94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3" imgW="1549080" imgH="457200" progId="Equation.DSMT4">
                  <p:embed/>
                </p:oleObj>
              </mc:Choice>
              <mc:Fallback>
                <p:oleObj name="Equation" r:id="rId3" imgW="1549080" imgH="4572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2" y="3573439"/>
                        <a:ext cx="3184525" cy="941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749675" y="1981556"/>
            <a:ext cx="510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force is the weight of the water.  The water at the bottom of the tank must be moved further than the water at the top.</a:t>
            </a:r>
          </a:p>
        </p:txBody>
      </p:sp>
      <p:graphicFrame>
        <p:nvGraphicFramePr>
          <p:cNvPr id="417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78231"/>
              </p:ext>
            </p:extLst>
          </p:nvPr>
        </p:nvGraphicFramePr>
        <p:xfrm>
          <a:off x="4921250" y="4483100"/>
          <a:ext cx="28051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5" imgW="1206360" imgH="279360" progId="Equation.DSMT4">
                  <p:embed/>
                </p:oleObj>
              </mc:Choice>
              <mc:Fallback>
                <p:oleObj name="Equation" r:id="rId5" imgW="1206360" imgH="27936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4483100"/>
                        <a:ext cx="280511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73344"/>
              </p:ext>
            </p:extLst>
          </p:nvPr>
        </p:nvGraphicFramePr>
        <p:xfrm>
          <a:off x="5572125" y="5745163"/>
          <a:ext cx="2038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7" imgW="876240" imgH="203040" progId="Equation.DSMT4">
                  <p:embed/>
                </p:oleObj>
              </mc:Choice>
              <mc:Fallback>
                <p:oleObj name="Equation" r:id="rId7" imgW="876240" imgH="20304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745163"/>
                        <a:ext cx="203835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78034"/>
              </p:ext>
            </p:extLst>
          </p:nvPr>
        </p:nvGraphicFramePr>
        <p:xfrm>
          <a:off x="4727575" y="6299200"/>
          <a:ext cx="3148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9" imgW="1358640" imgH="203040" progId="Equation.DSMT4">
                  <p:embed/>
                </p:oleObj>
              </mc:Choice>
              <mc:Fallback>
                <p:oleObj name="Equation" r:id="rId9" imgW="1358640" imgH="20304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6299200"/>
                        <a:ext cx="31480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9" name="Object 83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11" imgW="190417" imgH="139639" progId="Equation.DSMT4">
                  <p:embed/>
                </p:oleObj>
              </mc:Choice>
              <mc:Fallback>
                <p:oleObj name="Equation" r:id="rId11" imgW="190417" imgH="13963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940980"/>
              </p:ext>
            </p:extLst>
          </p:nvPr>
        </p:nvGraphicFramePr>
        <p:xfrm>
          <a:off x="4191000" y="5029200"/>
          <a:ext cx="422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13" imgW="1815840" imgH="279360" progId="Equation.DSMT4">
                  <p:embed/>
                </p:oleObj>
              </mc:Choice>
              <mc:Fallback>
                <p:oleObj name="Equation" r:id="rId13" imgW="1815840" imgH="27936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029200"/>
                        <a:ext cx="42227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36"/>
          <p:cNvGrpSpPr>
            <a:grpSpLocks/>
          </p:cNvGrpSpPr>
          <p:nvPr/>
        </p:nvGrpSpPr>
        <p:grpSpPr bwMode="auto">
          <a:xfrm>
            <a:off x="1219200" y="5486400"/>
            <a:ext cx="685800" cy="914400"/>
            <a:chOff x="144" y="2880"/>
            <a:chExt cx="432" cy="1008"/>
          </a:xfrm>
        </p:grpSpPr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H="1">
              <a:off x="1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432" y="28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288" y="3216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6" name="Object 40"/>
            <p:cNvGraphicFramePr>
              <a:graphicFrameLocks noChangeAspect="1"/>
            </p:cNvGraphicFramePr>
            <p:nvPr/>
          </p:nvGraphicFramePr>
          <p:xfrm>
            <a:off x="362" y="3284"/>
            <a:ext cx="16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15" imgW="139579" imgH="164957" progId="Equation.DSMT4">
                    <p:embed/>
                  </p:oleObj>
                </mc:Choice>
                <mc:Fallback>
                  <p:oleObj name="Equation" r:id="rId15" imgW="139579" imgH="164957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" y="3284"/>
                          <a:ext cx="166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20675" y="1143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01675" y="1143000"/>
            <a:ext cx="1981200" cy="1981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01675" y="914400"/>
            <a:ext cx="1981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01675" y="2895600"/>
            <a:ext cx="1981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706438" y="3133725"/>
            <a:ext cx="1981200" cy="220663"/>
          </a:xfrm>
          <a:custGeom>
            <a:avLst/>
            <a:gdLst>
              <a:gd name="T0" fmla="*/ 0 w 1248"/>
              <a:gd name="T1" fmla="*/ 9 h 139"/>
              <a:gd name="T2" fmla="*/ 30 w 1248"/>
              <a:gd name="T3" fmla="*/ 36 h 139"/>
              <a:gd name="T4" fmla="*/ 96 w 1248"/>
              <a:gd name="T5" fmla="*/ 72 h 139"/>
              <a:gd name="T6" fmla="*/ 171 w 1248"/>
              <a:gd name="T7" fmla="*/ 96 h 139"/>
              <a:gd name="T8" fmla="*/ 264 w 1248"/>
              <a:gd name="T9" fmla="*/ 114 h 139"/>
              <a:gd name="T10" fmla="*/ 354 w 1248"/>
              <a:gd name="T11" fmla="*/ 123 h 139"/>
              <a:gd name="T12" fmla="*/ 444 w 1248"/>
              <a:gd name="T13" fmla="*/ 132 h 139"/>
              <a:gd name="T14" fmla="*/ 573 w 1248"/>
              <a:gd name="T15" fmla="*/ 138 h 139"/>
              <a:gd name="T16" fmla="*/ 669 w 1248"/>
              <a:gd name="T17" fmla="*/ 138 h 139"/>
              <a:gd name="T18" fmla="*/ 765 w 1248"/>
              <a:gd name="T19" fmla="*/ 138 h 139"/>
              <a:gd name="T20" fmla="*/ 846 w 1248"/>
              <a:gd name="T21" fmla="*/ 129 h 139"/>
              <a:gd name="T22" fmla="*/ 921 w 1248"/>
              <a:gd name="T23" fmla="*/ 120 h 139"/>
              <a:gd name="T24" fmla="*/ 1008 w 1248"/>
              <a:gd name="T25" fmla="*/ 108 h 139"/>
              <a:gd name="T26" fmla="*/ 1131 w 1248"/>
              <a:gd name="T27" fmla="*/ 78 h 139"/>
              <a:gd name="T28" fmla="*/ 1209 w 1248"/>
              <a:gd name="T29" fmla="*/ 36 h 139"/>
              <a:gd name="T30" fmla="*/ 1248 w 1248"/>
              <a:gd name="T3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8" h="139">
                <a:moveTo>
                  <a:pt x="0" y="9"/>
                </a:moveTo>
                <a:cubicBezTo>
                  <a:pt x="5" y="14"/>
                  <a:pt x="14" y="26"/>
                  <a:pt x="30" y="36"/>
                </a:cubicBezTo>
                <a:cubicBezTo>
                  <a:pt x="46" y="46"/>
                  <a:pt x="72" y="62"/>
                  <a:pt x="96" y="72"/>
                </a:cubicBezTo>
                <a:cubicBezTo>
                  <a:pt x="120" y="82"/>
                  <a:pt x="143" y="89"/>
                  <a:pt x="171" y="96"/>
                </a:cubicBezTo>
                <a:cubicBezTo>
                  <a:pt x="199" y="103"/>
                  <a:pt x="234" y="110"/>
                  <a:pt x="264" y="114"/>
                </a:cubicBezTo>
                <a:cubicBezTo>
                  <a:pt x="294" y="118"/>
                  <a:pt x="324" y="120"/>
                  <a:pt x="354" y="123"/>
                </a:cubicBezTo>
                <a:cubicBezTo>
                  <a:pt x="384" y="126"/>
                  <a:pt x="408" y="130"/>
                  <a:pt x="444" y="132"/>
                </a:cubicBezTo>
                <a:cubicBezTo>
                  <a:pt x="480" y="134"/>
                  <a:pt x="536" y="137"/>
                  <a:pt x="573" y="138"/>
                </a:cubicBezTo>
                <a:cubicBezTo>
                  <a:pt x="610" y="139"/>
                  <a:pt x="637" y="138"/>
                  <a:pt x="669" y="138"/>
                </a:cubicBezTo>
                <a:cubicBezTo>
                  <a:pt x="701" y="138"/>
                  <a:pt x="736" y="139"/>
                  <a:pt x="765" y="138"/>
                </a:cubicBezTo>
                <a:cubicBezTo>
                  <a:pt x="794" y="137"/>
                  <a:pt x="820" y="132"/>
                  <a:pt x="846" y="129"/>
                </a:cubicBezTo>
                <a:cubicBezTo>
                  <a:pt x="872" y="126"/>
                  <a:pt x="894" y="123"/>
                  <a:pt x="921" y="120"/>
                </a:cubicBezTo>
                <a:cubicBezTo>
                  <a:pt x="948" y="117"/>
                  <a:pt x="973" y="115"/>
                  <a:pt x="1008" y="108"/>
                </a:cubicBezTo>
                <a:cubicBezTo>
                  <a:pt x="1043" y="101"/>
                  <a:pt x="1098" y="90"/>
                  <a:pt x="1131" y="78"/>
                </a:cubicBezTo>
                <a:cubicBezTo>
                  <a:pt x="1164" y="66"/>
                  <a:pt x="1189" y="49"/>
                  <a:pt x="1209" y="36"/>
                </a:cubicBezTo>
                <a:cubicBezTo>
                  <a:pt x="1229" y="23"/>
                  <a:pt x="1240" y="7"/>
                  <a:pt x="1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682875" y="3048000"/>
            <a:ext cx="228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973388" y="371475"/>
            <a:ext cx="76200" cy="26511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890838" y="2971800"/>
            <a:ext cx="2286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973388" y="371475"/>
            <a:ext cx="228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82913" y="407988"/>
            <a:ext cx="63500" cy="460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175000" y="371475"/>
            <a:ext cx="55563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692275" y="68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920875" y="533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905000" y="471488"/>
            <a:ext cx="54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5 ft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92075" y="1981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0" y="19415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10 ft</a:t>
            </a: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368675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368675" y="45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3597275" y="45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368675" y="6858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368675" y="6096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4 ft</a:t>
            </a:r>
          </a:p>
        </p:txBody>
      </p: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701675" y="3962400"/>
            <a:ext cx="1985963" cy="2439988"/>
            <a:chOff x="442" y="2496"/>
            <a:chExt cx="1251" cy="1537"/>
          </a:xfrm>
        </p:grpSpPr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442" y="2640"/>
              <a:ext cx="124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42" y="2496"/>
              <a:ext cx="124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42" y="3744"/>
              <a:ext cx="124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45" y="3894"/>
              <a:ext cx="1248" cy="139"/>
            </a:xfrm>
            <a:custGeom>
              <a:avLst/>
              <a:gdLst>
                <a:gd name="T0" fmla="*/ 0 w 1248"/>
                <a:gd name="T1" fmla="*/ 9 h 139"/>
                <a:gd name="T2" fmla="*/ 30 w 1248"/>
                <a:gd name="T3" fmla="*/ 36 h 139"/>
                <a:gd name="T4" fmla="*/ 96 w 1248"/>
                <a:gd name="T5" fmla="*/ 72 h 139"/>
                <a:gd name="T6" fmla="*/ 171 w 1248"/>
                <a:gd name="T7" fmla="*/ 96 h 139"/>
                <a:gd name="T8" fmla="*/ 264 w 1248"/>
                <a:gd name="T9" fmla="*/ 114 h 139"/>
                <a:gd name="T10" fmla="*/ 354 w 1248"/>
                <a:gd name="T11" fmla="*/ 123 h 139"/>
                <a:gd name="T12" fmla="*/ 444 w 1248"/>
                <a:gd name="T13" fmla="*/ 132 h 139"/>
                <a:gd name="T14" fmla="*/ 573 w 1248"/>
                <a:gd name="T15" fmla="*/ 138 h 139"/>
                <a:gd name="T16" fmla="*/ 669 w 1248"/>
                <a:gd name="T17" fmla="*/ 138 h 139"/>
                <a:gd name="T18" fmla="*/ 765 w 1248"/>
                <a:gd name="T19" fmla="*/ 138 h 139"/>
                <a:gd name="T20" fmla="*/ 846 w 1248"/>
                <a:gd name="T21" fmla="*/ 129 h 139"/>
                <a:gd name="T22" fmla="*/ 921 w 1248"/>
                <a:gd name="T23" fmla="*/ 120 h 139"/>
                <a:gd name="T24" fmla="*/ 1008 w 1248"/>
                <a:gd name="T25" fmla="*/ 108 h 139"/>
                <a:gd name="T26" fmla="*/ 1131 w 1248"/>
                <a:gd name="T27" fmla="*/ 78 h 139"/>
                <a:gd name="T28" fmla="*/ 1209 w 1248"/>
                <a:gd name="T29" fmla="*/ 36 h 139"/>
                <a:gd name="T30" fmla="*/ 1248 w 1248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8" h="139">
                  <a:moveTo>
                    <a:pt x="0" y="9"/>
                  </a:moveTo>
                  <a:cubicBezTo>
                    <a:pt x="5" y="14"/>
                    <a:pt x="14" y="26"/>
                    <a:pt x="30" y="36"/>
                  </a:cubicBezTo>
                  <a:cubicBezTo>
                    <a:pt x="46" y="46"/>
                    <a:pt x="72" y="62"/>
                    <a:pt x="96" y="72"/>
                  </a:cubicBezTo>
                  <a:cubicBezTo>
                    <a:pt x="120" y="82"/>
                    <a:pt x="143" y="89"/>
                    <a:pt x="171" y="96"/>
                  </a:cubicBezTo>
                  <a:cubicBezTo>
                    <a:pt x="199" y="103"/>
                    <a:pt x="234" y="110"/>
                    <a:pt x="264" y="114"/>
                  </a:cubicBezTo>
                  <a:cubicBezTo>
                    <a:pt x="294" y="118"/>
                    <a:pt x="324" y="120"/>
                    <a:pt x="354" y="123"/>
                  </a:cubicBezTo>
                  <a:cubicBezTo>
                    <a:pt x="384" y="126"/>
                    <a:pt x="408" y="130"/>
                    <a:pt x="444" y="132"/>
                  </a:cubicBezTo>
                  <a:cubicBezTo>
                    <a:pt x="480" y="134"/>
                    <a:pt x="536" y="137"/>
                    <a:pt x="573" y="138"/>
                  </a:cubicBezTo>
                  <a:cubicBezTo>
                    <a:pt x="610" y="139"/>
                    <a:pt x="637" y="138"/>
                    <a:pt x="669" y="138"/>
                  </a:cubicBezTo>
                  <a:cubicBezTo>
                    <a:pt x="701" y="138"/>
                    <a:pt x="736" y="139"/>
                    <a:pt x="765" y="138"/>
                  </a:cubicBezTo>
                  <a:cubicBezTo>
                    <a:pt x="794" y="137"/>
                    <a:pt x="820" y="132"/>
                    <a:pt x="846" y="129"/>
                  </a:cubicBezTo>
                  <a:cubicBezTo>
                    <a:pt x="872" y="126"/>
                    <a:pt x="894" y="123"/>
                    <a:pt x="921" y="120"/>
                  </a:cubicBezTo>
                  <a:cubicBezTo>
                    <a:pt x="948" y="117"/>
                    <a:pt x="973" y="115"/>
                    <a:pt x="1008" y="108"/>
                  </a:cubicBezTo>
                  <a:cubicBezTo>
                    <a:pt x="1043" y="101"/>
                    <a:pt x="1098" y="90"/>
                    <a:pt x="1131" y="78"/>
                  </a:cubicBezTo>
                  <a:cubicBezTo>
                    <a:pt x="1164" y="66"/>
                    <a:pt x="1189" y="49"/>
                    <a:pt x="1209" y="36"/>
                  </a:cubicBezTo>
                  <a:cubicBezTo>
                    <a:pt x="1229" y="23"/>
                    <a:pt x="1240" y="7"/>
                    <a:pt x="124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0" y="3505200"/>
            <a:ext cx="3470275" cy="3287713"/>
            <a:chOff x="0" y="2208"/>
            <a:chExt cx="2186" cy="2071"/>
          </a:xfrm>
        </p:grpSpPr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1066" y="41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1210" y="4080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1200" y="4048"/>
              <a:ext cx="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5 ft</a:t>
              </a: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0" y="324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10 ft</a:t>
              </a: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1728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1910" y="3767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10</a:t>
              </a:r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>
              <a:off x="172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1872" y="254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0</a:t>
              </a:r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1728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1872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1728" y="235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1728" y="2304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4 ft</a:t>
              </a:r>
            </a:p>
          </p:txBody>
        </p:sp>
      </p:grpSp>
      <p:grpSp>
        <p:nvGrpSpPr>
          <p:cNvPr id="5161" name="Group 41"/>
          <p:cNvGrpSpPr>
            <a:grpSpLocks/>
          </p:cNvGrpSpPr>
          <p:nvPr/>
        </p:nvGrpSpPr>
        <p:grpSpPr bwMode="auto">
          <a:xfrm>
            <a:off x="693738" y="5029200"/>
            <a:ext cx="1981200" cy="533400"/>
            <a:chOff x="432" y="3168"/>
            <a:chExt cx="1248" cy="336"/>
          </a:xfrm>
        </p:grpSpPr>
        <p:sp>
          <p:nvSpPr>
            <p:cNvPr id="5162" name="Oval 42"/>
            <p:cNvSpPr>
              <a:spLocks noChangeArrowheads="1"/>
            </p:cNvSpPr>
            <p:nvPr/>
          </p:nvSpPr>
          <p:spPr bwMode="auto">
            <a:xfrm>
              <a:off x="432" y="3216"/>
              <a:ext cx="1248" cy="2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432" y="3312"/>
              <a:ext cx="1248" cy="4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Oval 44"/>
            <p:cNvSpPr>
              <a:spLocks noChangeArrowheads="1"/>
            </p:cNvSpPr>
            <p:nvPr/>
          </p:nvSpPr>
          <p:spPr bwMode="auto">
            <a:xfrm>
              <a:off x="432" y="3168"/>
              <a:ext cx="1248" cy="2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1680" y="33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432" y="33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7" name="Group 47"/>
          <p:cNvGrpSpPr>
            <a:grpSpLocks/>
          </p:cNvGrpSpPr>
          <p:nvPr/>
        </p:nvGrpSpPr>
        <p:grpSpPr bwMode="auto">
          <a:xfrm>
            <a:off x="2724150" y="5029200"/>
            <a:ext cx="403225" cy="827088"/>
            <a:chOff x="1716" y="3168"/>
            <a:chExt cx="254" cy="521"/>
          </a:xfrm>
        </p:grpSpPr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>
              <a:off x="1728" y="3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172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V="1">
              <a:off x="182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>
              <a:off x="1824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Text Box 52"/>
            <p:cNvSpPr txBox="1">
              <a:spLocks noChangeArrowheads="1"/>
            </p:cNvSpPr>
            <p:nvPr/>
          </p:nvSpPr>
          <p:spPr bwMode="auto">
            <a:xfrm>
              <a:off x="1716" y="3456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latin typeface="Times New Roman" pitchFamily="18" charset="0"/>
                </a:rPr>
                <a:t>dy</a:t>
              </a:r>
              <a:endParaRPr lang="en-US" sz="1800" i="1" dirty="0">
                <a:latin typeface="Times New Roman" pitchFamily="18" charset="0"/>
              </a:endParaRPr>
            </a:p>
          </p:txBody>
        </p:sp>
      </p:grp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4327525" y="268288"/>
            <a:ext cx="4816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I want to pump the water out of this tank.  How much work is done?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4267200" y="228600"/>
            <a:ext cx="4648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75" name="Object 55"/>
          <p:cNvGraphicFramePr>
            <a:graphicFrameLocks noChangeAspect="1"/>
          </p:cNvGraphicFramePr>
          <p:nvPr/>
        </p:nvGraphicFramePr>
        <p:xfrm>
          <a:off x="5867400" y="1371600"/>
          <a:ext cx="1219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3" imgW="494870" imgH="177646" progId="Equation.DSMT4">
                  <p:embed/>
                </p:oleObj>
              </mc:Choice>
              <mc:Fallback>
                <p:oleObj name="Equation" r:id="rId3" imgW="494870" imgH="177646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2192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43748"/>
              </p:ext>
            </p:extLst>
          </p:nvPr>
        </p:nvGraphicFramePr>
        <p:xfrm>
          <a:off x="4592638" y="1989138"/>
          <a:ext cx="3514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5" imgW="1511280" imgH="253800" progId="Equation.DSMT4">
                  <p:embed/>
                </p:oleObj>
              </mc:Choice>
              <mc:Fallback>
                <p:oleObj name="Equation" r:id="rId5" imgW="1511280" imgH="2538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1989138"/>
                        <a:ext cx="351472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3" name="AutoShape 63"/>
          <p:cNvSpPr>
            <a:spLocks/>
          </p:cNvSpPr>
          <p:nvPr/>
        </p:nvSpPr>
        <p:spPr bwMode="auto">
          <a:xfrm rot="16200000">
            <a:off x="6134100" y="2247900"/>
            <a:ext cx="304800" cy="838200"/>
          </a:xfrm>
          <a:prstGeom prst="leftBrace">
            <a:avLst>
              <a:gd name="adj1" fmla="val 2291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4" name="AutoShape 64"/>
          <p:cNvSpPr>
            <a:spLocks/>
          </p:cNvSpPr>
          <p:nvPr/>
        </p:nvSpPr>
        <p:spPr bwMode="auto">
          <a:xfrm rot="16200000">
            <a:off x="7266000" y="2106600"/>
            <a:ext cx="304802" cy="1120801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7134994" y="2911949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force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5486400" y="2895600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distance</a:t>
            </a:r>
          </a:p>
        </p:txBody>
      </p:sp>
      <p:graphicFrame>
        <p:nvGraphicFramePr>
          <p:cNvPr id="518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41751"/>
              </p:ext>
            </p:extLst>
          </p:nvPr>
        </p:nvGraphicFramePr>
        <p:xfrm>
          <a:off x="4191000" y="3778250"/>
          <a:ext cx="395763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7" imgW="1701720" imgH="330120" progId="Equation.DSMT4">
                  <p:embed/>
                </p:oleObj>
              </mc:Choice>
              <mc:Fallback>
                <p:oleObj name="Equation" r:id="rId7" imgW="1701720" imgH="33012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78250"/>
                        <a:ext cx="3957638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8" name="Object 68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9" imgW="190417" imgH="139639" progId="Equation.DSMT4">
                  <p:embed/>
                </p:oleObj>
              </mc:Choice>
              <mc:Fallback>
                <p:oleObj name="Equation" r:id="rId9" imgW="190417" imgH="139639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AutoShape 69"/>
          <p:cNvSpPr>
            <a:spLocks noChangeArrowheads="1"/>
          </p:cNvSpPr>
          <p:nvPr/>
        </p:nvSpPr>
        <p:spPr bwMode="auto">
          <a:xfrm>
            <a:off x="4267200" y="5715000"/>
            <a:ext cx="2971800" cy="762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10075" y="5868988"/>
          <a:ext cx="2628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11" imgW="1129810" imgH="203112" progId="Equation.DSMT4">
                  <p:embed/>
                </p:oleObj>
              </mc:Choice>
              <mc:Fallback>
                <p:oleObj name="Equation" r:id="rId11" imgW="1129810" imgH="203112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5868988"/>
                        <a:ext cx="26289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36"/>
          <p:cNvGrpSpPr>
            <a:grpSpLocks/>
          </p:cNvGrpSpPr>
          <p:nvPr/>
        </p:nvGrpSpPr>
        <p:grpSpPr bwMode="auto">
          <a:xfrm>
            <a:off x="1219200" y="5486400"/>
            <a:ext cx="685800" cy="914400"/>
            <a:chOff x="144" y="2880"/>
            <a:chExt cx="432" cy="1008"/>
          </a:xfrm>
        </p:grpSpPr>
        <p:sp>
          <p:nvSpPr>
            <p:cNvPr id="66" name="Line 37"/>
            <p:cNvSpPr>
              <a:spLocks noChangeShapeType="1"/>
            </p:cNvSpPr>
            <p:nvPr/>
          </p:nvSpPr>
          <p:spPr bwMode="auto">
            <a:xfrm flipH="1">
              <a:off x="1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432" y="28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288" y="3216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0" name="Object 40"/>
            <p:cNvGraphicFramePr>
              <a:graphicFrameLocks noChangeAspect="1"/>
            </p:cNvGraphicFramePr>
            <p:nvPr/>
          </p:nvGraphicFramePr>
          <p:xfrm>
            <a:off x="362" y="3284"/>
            <a:ext cx="16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"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" y="3284"/>
                          <a:ext cx="166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3" grpId="0" animBg="1"/>
      <p:bldP spid="5184" grpId="0" animBg="1"/>
      <p:bldP spid="5185" grpId="0" autoUpdateAnimBg="0"/>
      <p:bldP spid="5186" grpId="0" autoUpdateAnimBg="0"/>
      <p:bldP spid="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435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7.5 Day 1</dc:title>
  <dc:subject>Work and Pumping Liquids</dc:subject>
  <dc:creator>Gregory &amp; Vickie Kelly</dc:creator>
  <cp:lastModifiedBy>Qayumi, Enayat</cp:lastModifiedBy>
  <cp:revision>49</cp:revision>
  <dcterms:created xsi:type="dcterms:W3CDTF">2002-12-31T21:39:20Z</dcterms:created>
  <dcterms:modified xsi:type="dcterms:W3CDTF">2014-01-06T22:57:35Z</dcterms:modified>
</cp:coreProperties>
</file>