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61" r:id="rId5"/>
    <p:sldId id="275" r:id="rId6"/>
    <p:sldId id="284" r:id="rId7"/>
    <p:sldId id="277" r:id="rId8"/>
    <p:sldId id="286" r:id="rId9"/>
    <p:sldId id="287" r:id="rId10"/>
    <p:sldId id="285" r:id="rId11"/>
    <p:sldId id="294" r:id="rId12"/>
    <p:sldId id="288" r:id="rId13"/>
    <p:sldId id="289" r:id="rId14"/>
    <p:sldId id="290" r:id="rId15"/>
    <p:sldId id="291" r:id="rId16"/>
    <p:sldId id="292" r:id="rId17"/>
    <p:sldId id="293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2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29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1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10" Type="http://schemas.openxmlformats.org/officeDocument/2006/relationships/image" Target="../media/image29.wmf"/><Relationship Id="rId4" Type="http://schemas.openxmlformats.org/officeDocument/2006/relationships/image" Target="../media/image56.wmf"/><Relationship Id="rId9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29.wmf"/><Relationship Id="rId2" Type="http://schemas.openxmlformats.org/officeDocument/2006/relationships/image" Target="../media/image51.wmf"/><Relationship Id="rId1" Type="http://schemas.openxmlformats.org/officeDocument/2006/relationships/image" Target="../media/image47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46.wmf"/><Relationship Id="rId1" Type="http://schemas.openxmlformats.org/officeDocument/2006/relationships/image" Target="../media/image69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5" Type="http://schemas.openxmlformats.org/officeDocument/2006/relationships/image" Target="../media/image7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29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29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76EC-871C-4F46-9376-1792FE4750AF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FE3F-61A3-4DB1-A6A3-92CDC8430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2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51.wmf"/><Relationship Id="rId3" Type="http://schemas.openxmlformats.org/officeDocument/2006/relationships/image" Target="../media/image53.wmf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4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54.bin"/><Relationship Id="rId3" Type="http://schemas.openxmlformats.org/officeDocument/2006/relationships/image" Target="../media/image53.wmf"/><Relationship Id="rId21" Type="http://schemas.openxmlformats.org/officeDocument/2006/relationships/image" Target="../media/image50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6.wmf"/><Relationship Id="rId5" Type="http://schemas.openxmlformats.org/officeDocument/2006/relationships/image" Target="../media/image51.wmf"/><Relationship Id="rId15" Type="http://schemas.openxmlformats.org/officeDocument/2006/relationships/image" Target="../media/image58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60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5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2.wmf"/><Relationship Id="rId18" Type="http://schemas.openxmlformats.org/officeDocument/2006/relationships/image" Target="../media/image29.wmf"/><Relationship Id="rId3" Type="http://schemas.openxmlformats.org/officeDocument/2006/relationships/image" Target="../media/image53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61.bin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3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1.wmf"/><Relationship Id="rId5" Type="http://schemas.openxmlformats.org/officeDocument/2006/relationships/image" Target="../media/image47.w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67.wmf"/><Relationship Id="rId3" Type="http://schemas.openxmlformats.org/officeDocument/2006/relationships/image" Target="../media/image35.wm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29.wmf"/><Relationship Id="rId5" Type="http://schemas.openxmlformats.org/officeDocument/2006/relationships/image" Target="../media/image64.wmf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7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76.bin"/><Relationship Id="rId18" Type="http://schemas.openxmlformats.org/officeDocument/2006/relationships/image" Target="../media/image75.wmf"/><Relationship Id="rId3" Type="http://schemas.openxmlformats.org/officeDocument/2006/relationships/oleObject" Target="../embeddings/oleObject71.bin"/><Relationship Id="rId21" Type="http://schemas.openxmlformats.org/officeDocument/2006/relationships/oleObject" Target="../embeddings/oleObject80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4.wmf"/><Relationship Id="rId20" Type="http://schemas.openxmlformats.org/officeDocument/2006/relationships/image" Target="../media/image76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75.bin"/><Relationship Id="rId24" Type="http://schemas.openxmlformats.org/officeDocument/2006/relationships/image" Target="../media/image78.wmf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7.bin"/><Relationship Id="rId23" Type="http://schemas.openxmlformats.org/officeDocument/2006/relationships/oleObject" Target="../embeddings/oleObject81.bin"/><Relationship Id="rId10" Type="http://schemas.openxmlformats.org/officeDocument/2006/relationships/image" Target="../media/image71.wmf"/><Relationship Id="rId19" Type="http://schemas.openxmlformats.org/officeDocument/2006/relationships/oleObject" Target="../embeddings/oleObject79.bin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73.wmf"/><Relationship Id="rId22" Type="http://schemas.openxmlformats.org/officeDocument/2006/relationships/image" Target="../media/image7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hyperlink" Target="//upload.wikimedia.org/wikipedia/commons/5/5a/Arclength.svg" TargetMode="External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14.png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0.wmf"/><Relationship Id="rId5" Type="http://schemas.openxmlformats.org/officeDocument/2006/relationships/image" Target="../media/image22.png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7.wmf"/><Relationship Id="rId9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7.wmf"/><Relationship Id="rId3" Type="http://schemas.openxmlformats.org/officeDocument/2006/relationships/image" Target="../media/image30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9.wmf"/><Relationship Id="rId3" Type="http://schemas.openxmlformats.org/officeDocument/2006/relationships/image" Target="../media/image35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oleObject" Target="../embeddings/oleObject30.bin"/><Relationship Id="rId7" Type="http://schemas.openxmlformats.org/officeDocument/2006/relationships/image" Target="../media/image37.wmf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3.bin"/><Relationship Id="rId5" Type="http://schemas.openxmlformats.org/officeDocument/2006/relationships/image" Target="../media/image40.png"/><Relationship Id="rId10" Type="http://schemas.openxmlformats.org/officeDocument/2006/relationships/image" Target="../media/image38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4876800" cy="762000"/>
          </a:xfrm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6.4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Arc Length</a:t>
            </a:r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1/4/2013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3863654"/>
            <a:ext cx="3149600" cy="2689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838200"/>
            <a:ext cx="9155840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1.)  Set up the integral to find the area of the shaded region</a:t>
            </a:r>
          </a:p>
          <a:p>
            <a:r>
              <a:rPr lang="en-US" sz="2400" b="1" dirty="0" smtClean="0"/>
              <a:t>2.)  Draw a sketch of and set up the integral to find the volume of the </a:t>
            </a:r>
          </a:p>
          <a:p>
            <a:r>
              <a:rPr lang="en-US" sz="2400" b="1" dirty="0" smtClean="0"/>
              <a:t>       solid created when revolving the area around the x-axis using both</a:t>
            </a:r>
          </a:p>
          <a:p>
            <a:r>
              <a:rPr lang="en-US" sz="2400" b="1" dirty="0" smtClean="0"/>
              <a:t>       the washer and shell method.</a:t>
            </a:r>
          </a:p>
          <a:p>
            <a:r>
              <a:rPr lang="en-US" sz="2400" b="1" dirty="0" smtClean="0"/>
              <a:t>3.)  </a:t>
            </a:r>
            <a:r>
              <a:rPr lang="en-US" sz="2400" b="1" dirty="0"/>
              <a:t>Draw a sketch of and </a:t>
            </a:r>
            <a:r>
              <a:rPr lang="en-US" sz="2400" b="1" dirty="0" smtClean="0"/>
              <a:t>set up the integral to find the </a:t>
            </a:r>
            <a:r>
              <a:rPr lang="en-US" sz="2400" b="1" dirty="0"/>
              <a:t>volume of the </a:t>
            </a:r>
            <a:endParaRPr lang="en-US" sz="2400" b="1" dirty="0" smtClean="0"/>
          </a:p>
          <a:p>
            <a:r>
              <a:rPr lang="en-US" sz="2400" b="1" dirty="0" smtClean="0"/>
              <a:t>      Solid created </a:t>
            </a:r>
            <a:r>
              <a:rPr lang="en-US" sz="2400" b="1" dirty="0"/>
              <a:t>when revolving the </a:t>
            </a:r>
            <a:r>
              <a:rPr lang="en-US" sz="2400" b="1" dirty="0" smtClean="0"/>
              <a:t>area around </a:t>
            </a:r>
            <a:r>
              <a:rPr lang="en-US" sz="2400" b="1" dirty="0"/>
              <a:t>the </a:t>
            </a:r>
            <a:r>
              <a:rPr lang="en-US" sz="2400" b="1" dirty="0" smtClean="0"/>
              <a:t>y-axis using both</a:t>
            </a:r>
          </a:p>
          <a:p>
            <a:r>
              <a:rPr lang="en-US" sz="2400" b="1" dirty="0" smtClean="0"/>
              <a:t>       the washer and shell method.</a:t>
            </a:r>
          </a:p>
          <a:p>
            <a:r>
              <a:rPr lang="en-US" sz="2400" b="1" dirty="0" smtClean="0"/>
              <a:t>4.)  Find the perimeter of the region.</a:t>
            </a:r>
            <a:endParaRPr lang="en-US" sz="2400" b="1" dirty="0"/>
          </a:p>
          <a:p>
            <a:r>
              <a:rPr lang="en-US" sz="2400" b="1" dirty="0" smtClean="0"/>
              <a:t> 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96885"/>
              </p:ext>
            </p:extLst>
          </p:nvPr>
        </p:nvGraphicFramePr>
        <p:xfrm>
          <a:off x="3352800" y="3873520"/>
          <a:ext cx="15224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0" name="Equation" r:id="rId4" imgW="939600" imgH="469800" progId="Equation.DSMT4">
                  <p:embed/>
                </p:oleObj>
              </mc:Choice>
              <mc:Fallback>
                <p:oleObj name="Equation" r:id="rId4" imgW="939600" imgH="4698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73520"/>
                        <a:ext cx="1522413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87375"/>
              </p:ext>
            </p:extLst>
          </p:nvPr>
        </p:nvGraphicFramePr>
        <p:xfrm>
          <a:off x="2797175" y="4522788"/>
          <a:ext cx="3352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1" name="Equation" r:id="rId6" imgW="2298600" imgH="469800" progId="Equation.DSMT4">
                  <p:embed/>
                </p:oleObj>
              </mc:Choice>
              <mc:Fallback>
                <p:oleObj name="Equation" r:id="rId6" imgW="229860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4522788"/>
                        <a:ext cx="3352800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418848"/>
              </p:ext>
            </p:extLst>
          </p:nvPr>
        </p:nvGraphicFramePr>
        <p:xfrm>
          <a:off x="3352800" y="5334000"/>
          <a:ext cx="1797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2" name="Equation" r:id="rId8" imgW="1231560" imgH="469800" progId="Equation.DSMT4">
                  <p:embed/>
                </p:oleObj>
              </mc:Choice>
              <mc:Fallback>
                <p:oleObj name="Equation" r:id="rId8" imgW="123156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334000"/>
                        <a:ext cx="1797050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980244"/>
              </p:ext>
            </p:extLst>
          </p:nvPr>
        </p:nvGraphicFramePr>
        <p:xfrm>
          <a:off x="6629400" y="4484527"/>
          <a:ext cx="1447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3" name="Equation" r:id="rId10" imgW="939600" imgH="469800" progId="Equation.DSMT4">
                  <p:embed/>
                </p:oleObj>
              </mc:Choice>
              <mc:Fallback>
                <p:oleObj name="Equation" r:id="rId10" imgW="939600" imgH="469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484527"/>
                        <a:ext cx="1447800" cy="723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728959"/>
              </p:ext>
            </p:extLst>
          </p:nvPr>
        </p:nvGraphicFramePr>
        <p:xfrm>
          <a:off x="5718175" y="5232400"/>
          <a:ext cx="32400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4" name="Equation" r:id="rId12" imgW="1803240" imgH="457200" progId="Equation.DSMT4">
                  <p:embed/>
                </p:oleObj>
              </mc:Choice>
              <mc:Fallback>
                <p:oleObj name="Equation" r:id="rId12" imgW="180324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175" y="5232400"/>
                        <a:ext cx="324008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173395"/>
              </p:ext>
            </p:extLst>
          </p:nvPr>
        </p:nvGraphicFramePr>
        <p:xfrm>
          <a:off x="3429000" y="6256337"/>
          <a:ext cx="213042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5" name="Equation" r:id="rId14" imgW="1460160" imgH="203040" progId="Equation.DSMT4">
                  <p:embed/>
                </p:oleObj>
              </mc:Choice>
              <mc:Fallback>
                <p:oleObj name="Equation" r:id="rId14" imgW="14601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256337"/>
                        <a:ext cx="2130425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7XB2T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39624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170906"/>
              </p:ext>
            </p:extLst>
          </p:nvPr>
        </p:nvGraphicFramePr>
        <p:xfrm>
          <a:off x="4229100" y="1302657"/>
          <a:ext cx="1600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7" name="Equation" r:id="rId4" imgW="799753" imgH="393529" progId="Equation.DSMT4">
                  <p:embed/>
                </p:oleObj>
              </mc:Choice>
              <mc:Fallback>
                <p:oleObj name="Equation" r:id="rId4" imgW="79975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1302657"/>
                        <a:ext cx="1600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88925" y="228600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Example: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88925" y="960438"/>
            <a:ext cx="1616075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Rotate about the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/>
              <a:t>-axis.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65940"/>
              </p:ext>
            </p:extLst>
          </p:nvPr>
        </p:nvGraphicFramePr>
        <p:xfrm>
          <a:off x="4114800" y="2247900"/>
          <a:ext cx="1600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8" name="Equation" r:id="rId6" imgW="799753" imgH="393529" progId="Equation.DSMT4">
                  <p:embed/>
                </p:oleObj>
              </mc:Choice>
              <mc:Fallback>
                <p:oleObj name="Equation" r:id="rId6" imgW="79975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247900"/>
                        <a:ext cx="1600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277688"/>
              </p:ext>
            </p:extLst>
          </p:nvPr>
        </p:nvGraphicFramePr>
        <p:xfrm>
          <a:off x="4114800" y="3178629"/>
          <a:ext cx="1600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9" name="Equation" r:id="rId8" imgW="799753" imgH="393529" progId="Equation.DSMT4">
                  <p:embed/>
                </p:oleObj>
              </mc:Choice>
              <mc:Fallback>
                <p:oleObj name="Equation" r:id="rId8" imgW="79975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178629"/>
                        <a:ext cx="1600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415986"/>
              </p:ext>
            </p:extLst>
          </p:nvPr>
        </p:nvGraphicFramePr>
        <p:xfrm>
          <a:off x="4229100" y="4181815"/>
          <a:ext cx="1600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80" name="Equation" r:id="rId10" imgW="799753" imgH="393529" progId="Equation.DSMT4">
                  <p:embed/>
                </p:oleObj>
              </mc:Choice>
              <mc:Fallback>
                <p:oleObj name="Equation" r:id="rId10" imgW="79975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4181815"/>
                        <a:ext cx="1600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521041"/>
              </p:ext>
            </p:extLst>
          </p:nvPr>
        </p:nvGraphicFramePr>
        <p:xfrm>
          <a:off x="4445000" y="5218113"/>
          <a:ext cx="116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81" name="Equation" r:id="rId12" imgW="583947" imgH="418918" progId="Equation.DSMT4">
                  <p:embed/>
                </p:oleObj>
              </mc:Choice>
              <mc:Fallback>
                <p:oleObj name="Equation" r:id="rId12" imgW="583947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5218113"/>
                        <a:ext cx="1168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703263" y="3163888"/>
            <a:ext cx="3236912" cy="2474912"/>
            <a:chOff x="443" y="1993"/>
            <a:chExt cx="2039" cy="1559"/>
          </a:xfrm>
        </p:grpSpPr>
        <p:sp>
          <p:nvSpPr>
            <p:cNvPr id="4108" name="Freeform 10"/>
            <p:cNvSpPr>
              <a:spLocks/>
            </p:cNvSpPr>
            <p:nvPr/>
          </p:nvSpPr>
          <p:spPr bwMode="auto">
            <a:xfrm>
              <a:off x="1440" y="2016"/>
              <a:ext cx="993" cy="1335"/>
            </a:xfrm>
            <a:custGeom>
              <a:avLst/>
              <a:gdLst>
                <a:gd name="T0" fmla="*/ 0 w 993"/>
                <a:gd name="T1" fmla="*/ 0 h 1335"/>
                <a:gd name="T2" fmla="*/ 993 w 993"/>
                <a:gd name="T3" fmla="*/ 1335 h 13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93" h="1335">
                  <a:moveTo>
                    <a:pt x="0" y="0"/>
                  </a:moveTo>
                  <a:lnTo>
                    <a:pt x="993" y="13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1"/>
            <p:cNvSpPr>
              <a:spLocks/>
            </p:cNvSpPr>
            <p:nvPr/>
          </p:nvSpPr>
          <p:spPr bwMode="auto">
            <a:xfrm flipH="1">
              <a:off x="443" y="2016"/>
              <a:ext cx="993" cy="1335"/>
            </a:xfrm>
            <a:custGeom>
              <a:avLst/>
              <a:gdLst>
                <a:gd name="T0" fmla="*/ 0 w 993"/>
                <a:gd name="T1" fmla="*/ 0 h 1335"/>
                <a:gd name="T2" fmla="*/ 993 w 993"/>
                <a:gd name="T3" fmla="*/ 1335 h 13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93" h="1335">
                  <a:moveTo>
                    <a:pt x="0" y="0"/>
                  </a:moveTo>
                  <a:lnTo>
                    <a:pt x="993" y="13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Oval 12"/>
            <p:cNvSpPr>
              <a:spLocks noChangeArrowheads="1"/>
            </p:cNvSpPr>
            <p:nvPr/>
          </p:nvSpPr>
          <p:spPr bwMode="auto">
            <a:xfrm>
              <a:off x="443" y="3168"/>
              <a:ext cx="1987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Freeform 14"/>
            <p:cNvSpPr>
              <a:spLocks/>
            </p:cNvSpPr>
            <p:nvPr/>
          </p:nvSpPr>
          <p:spPr bwMode="auto">
            <a:xfrm>
              <a:off x="456" y="3153"/>
              <a:ext cx="1968" cy="192"/>
            </a:xfrm>
            <a:custGeom>
              <a:avLst/>
              <a:gdLst>
                <a:gd name="T0" fmla="*/ 0 w 1968"/>
                <a:gd name="T1" fmla="*/ 192 h 192"/>
                <a:gd name="T2" fmla="*/ 141 w 1968"/>
                <a:gd name="T3" fmla="*/ 0 h 192"/>
                <a:gd name="T4" fmla="*/ 1821 w 1968"/>
                <a:gd name="T5" fmla="*/ 0 h 192"/>
                <a:gd name="T6" fmla="*/ 1968 w 1968"/>
                <a:gd name="T7" fmla="*/ 189 h 192"/>
                <a:gd name="T8" fmla="*/ 0 w 1968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8" h="192">
                  <a:moveTo>
                    <a:pt x="0" y="192"/>
                  </a:moveTo>
                  <a:lnTo>
                    <a:pt x="141" y="0"/>
                  </a:lnTo>
                  <a:lnTo>
                    <a:pt x="1821" y="0"/>
                  </a:lnTo>
                  <a:lnTo>
                    <a:pt x="1968" y="189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443" y="1993"/>
              <a:ext cx="2039" cy="1559"/>
            </a:xfrm>
            <a:custGeom>
              <a:avLst/>
              <a:gdLst>
                <a:gd name="T0" fmla="*/ 76 w 2039"/>
                <a:gd name="T1" fmla="*/ 1256 h 1559"/>
                <a:gd name="T2" fmla="*/ 861 w 2039"/>
                <a:gd name="T3" fmla="*/ 202 h 1559"/>
                <a:gd name="T4" fmla="*/ 975 w 2039"/>
                <a:gd name="T5" fmla="*/ 46 h 1559"/>
                <a:gd name="T6" fmla="*/ 1014 w 2039"/>
                <a:gd name="T7" fmla="*/ 49 h 1559"/>
                <a:gd name="T8" fmla="*/ 1137 w 2039"/>
                <a:gd name="T9" fmla="*/ 211 h 1559"/>
                <a:gd name="T10" fmla="*/ 1899 w 2039"/>
                <a:gd name="T11" fmla="*/ 1237 h 1559"/>
                <a:gd name="T12" fmla="*/ 1978 w 2039"/>
                <a:gd name="T13" fmla="*/ 1340 h 1559"/>
                <a:gd name="T14" fmla="*/ 1977 w 2039"/>
                <a:gd name="T15" fmla="*/ 1391 h 1559"/>
                <a:gd name="T16" fmla="*/ 1965 w 2039"/>
                <a:gd name="T17" fmla="*/ 1405 h 1559"/>
                <a:gd name="T18" fmla="*/ 1942 w 2039"/>
                <a:gd name="T19" fmla="*/ 1423 h 1559"/>
                <a:gd name="T20" fmla="*/ 1912 w 2039"/>
                <a:gd name="T21" fmla="*/ 1441 h 1559"/>
                <a:gd name="T22" fmla="*/ 1840 w 2039"/>
                <a:gd name="T23" fmla="*/ 1466 h 1559"/>
                <a:gd name="T24" fmla="*/ 1753 w 2039"/>
                <a:gd name="T25" fmla="*/ 1490 h 1559"/>
                <a:gd name="T26" fmla="*/ 1690 w 2039"/>
                <a:gd name="T27" fmla="*/ 1504 h 1559"/>
                <a:gd name="T28" fmla="*/ 1603 w 2039"/>
                <a:gd name="T29" fmla="*/ 1517 h 1559"/>
                <a:gd name="T30" fmla="*/ 1540 w 2039"/>
                <a:gd name="T31" fmla="*/ 1526 h 1559"/>
                <a:gd name="T32" fmla="*/ 1459 w 2039"/>
                <a:gd name="T33" fmla="*/ 1535 h 1559"/>
                <a:gd name="T34" fmla="*/ 1399 w 2039"/>
                <a:gd name="T35" fmla="*/ 1541 h 1559"/>
                <a:gd name="T36" fmla="*/ 1330 w 2039"/>
                <a:gd name="T37" fmla="*/ 1547 h 1559"/>
                <a:gd name="T38" fmla="*/ 1234 w 2039"/>
                <a:gd name="T39" fmla="*/ 1553 h 1559"/>
                <a:gd name="T40" fmla="*/ 1141 w 2039"/>
                <a:gd name="T41" fmla="*/ 1556 h 1559"/>
                <a:gd name="T42" fmla="*/ 1074 w 2039"/>
                <a:gd name="T43" fmla="*/ 1558 h 1559"/>
                <a:gd name="T44" fmla="*/ 949 w 2039"/>
                <a:gd name="T45" fmla="*/ 1559 h 1559"/>
                <a:gd name="T46" fmla="*/ 862 w 2039"/>
                <a:gd name="T47" fmla="*/ 1556 h 1559"/>
                <a:gd name="T48" fmla="*/ 789 w 2039"/>
                <a:gd name="T49" fmla="*/ 1555 h 1559"/>
                <a:gd name="T50" fmla="*/ 703 w 2039"/>
                <a:gd name="T51" fmla="*/ 1550 h 1559"/>
                <a:gd name="T52" fmla="*/ 565 w 2039"/>
                <a:gd name="T53" fmla="*/ 1541 h 1559"/>
                <a:gd name="T54" fmla="*/ 418 w 2039"/>
                <a:gd name="T55" fmla="*/ 1523 h 1559"/>
                <a:gd name="T56" fmla="*/ 325 w 2039"/>
                <a:gd name="T57" fmla="*/ 1511 h 1559"/>
                <a:gd name="T58" fmla="*/ 247 w 2039"/>
                <a:gd name="T59" fmla="*/ 1490 h 1559"/>
                <a:gd name="T60" fmla="*/ 175 w 2039"/>
                <a:gd name="T61" fmla="*/ 1472 h 1559"/>
                <a:gd name="T62" fmla="*/ 118 w 2039"/>
                <a:gd name="T63" fmla="*/ 1457 h 1559"/>
                <a:gd name="T64" fmla="*/ 64 w 2039"/>
                <a:gd name="T65" fmla="*/ 1435 h 1559"/>
                <a:gd name="T66" fmla="*/ 22 w 2039"/>
                <a:gd name="T67" fmla="*/ 1406 h 1559"/>
                <a:gd name="T68" fmla="*/ 0 w 2039"/>
                <a:gd name="T69" fmla="*/ 1369 h 1559"/>
                <a:gd name="T70" fmla="*/ 25 w 2039"/>
                <a:gd name="T71" fmla="*/ 1321 h 1559"/>
                <a:gd name="T72" fmla="*/ 76 w 2039"/>
                <a:gd name="T73" fmla="*/ 1256 h 15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039" h="1559">
                  <a:moveTo>
                    <a:pt x="76" y="1256"/>
                  </a:moveTo>
                  <a:cubicBezTo>
                    <a:pt x="215" y="1069"/>
                    <a:pt x="711" y="404"/>
                    <a:pt x="861" y="202"/>
                  </a:cubicBezTo>
                  <a:cubicBezTo>
                    <a:pt x="1011" y="0"/>
                    <a:pt x="950" y="71"/>
                    <a:pt x="975" y="46"/>
                  </a:cubicBezTo>
                  <a:cubicBezTo>
                    <a:pt x="1000" y="21"/>
                    <a:pt x="987" y="21"/>
                    <a:pt x="1014" y="49"/>
                  </a:cubicBezTo>
                  <a:cubicBezTo>
                    <a:pt x="1041" y="77"/>
                    <a:pt x="990" y="13"/>
                    <a:pt x="1137" y="211"/>
                  </a:cubicBezTo>
                  <a:cubicBezTo>
                    <a:pt x="1284" y="409"/>
                    <a:pt x="1759" y="1049"/>
                    <a:pt x="1899" y="1237"/>
                  </a:cubicBezTo>
                  <a:cubicBezTo>
                    <a:pt x="2039" y="1425"/>
                    <a:pt x="1965" y="1314"/>
                    <a:pt x="1978" y="1340"/>
                  </a:cubicBezTo>
                  <a:cubicBezTo>
                    <a:pt x="1991" y="1366"/>
                    <a:pt x="1979" y="1380"/>
                    <a:pt x="1977" y="1391"/>
                  </a:cubicBezTo>
                  <a:cubicBezTo>
                    <a:pt x="1975" y="1402"/>
                    <a:pt x="1971" y="1400"/>
                    <a:pt x="1965" y="1405"/>
                  </a:cubicBezTo>
                  <a:cubicBezTo>
                    <a:pt x="1959" y="1410"/>
                    <a:pt x="1951" y="1417"/>
                    <a:pt x="1942" y="1423"/>
                  </a:cubicBezTo>
                  <a:cubicBezTo>
                    <a:pt x="1933" y="1429"/>
                    <a:pt x="1929" y="1434"/>
                    <a:pt x="1912" y="1441"/>
                  </a:cubicBezTo>
                  <a:cubicBezTo>
                    <a:pt x="1895" y="1448"/>
                    <a:pt x="1866" y="1458"/>
                    <a:pt x="1840" y="1466"/>
                  </a:cubicBezTo>
                  <a:cubicBezTo>
                    <a:pt x="1814" y="1474"/>
                    <a:pt x="1778" y="1484"/>
                    <a:pt x="1753" y="1490"/>
                  </a:cubicBezTo>
                  <a:cubicBezTo>
                    <a:pt x="1728" y="1496"/>
                    <a:pt x="1715" y="1499"/>
                    <a:pt x="1690" y="1504"/>
                  </a:cubicBezTo>
                  <a:cubicBezTo>
                    <a:pt x="1665" y="1509"/>
                    <a:pt x="1628" y="1513"/>
                    <a:pt x="1603" y="1517"/>
                  </a:cubicBezTo>
                  <a:cubicBezTo>
                    <a:pt x="1578" y="1521"/>
                    <a:pt x="1564" y="1523"/>
                    <a:pt x="1540" y="1526"/>
                  </a:cubicBezTo>
                  <a:cubicBezTo>
                    <a:pt x="1516" y="1529"/>
                    <a:pt x="1483" y="1533"/>
                    <a:pt x="1459" y="1535"/>
                  </a:cubicBezTo>
                  <a:cubicBezTo>
                    <a:pt x="1435" y="1537"/>
                    <a:pt x="1420" y="1539"/>
                    <a:pt x="1399" y="1541"/>
                  </a:cubicBezTo>
                  <a:cubicBezTo>
                    <a:pt x="1378" y="1543"/>
                    <a:pt x="1357" y="1545"/>
                    <a:pt x="1330" y="1547"/>
                  </a:cubicBezTo>
                  <a:cubicBezTo>
                    <a:pt x="1303" y="1549"/>
                    <a:pt x="1265" y="1552"/>
                    <a:pt x="1234" y="1553"/>
                  </a:cubicBezTo>
                  <a:cubicBezTo>
                    <a:pt x="1203" y="1554"/>
                    <a:pt x="1168" y="1555"/>
                    <a:pt x="1141" y="1556"/>
                  </a:cubicBezTo>
                  <a:cubicBezTo>
                    <a:pt x="1114" y="1557"/>
                    <a:pt x="1106" y="1557"/>
                    <a:pt x="1074" y="1558"/>
                  </a:cubicBezTo>
                  <a:cubicBezTo>
                    <a:pt x="1042" y="1559"/>
                    <a:pt x="984" y="1559"/>
                    <a:pt x="949" y="1559"/>
                  </a:cubicBezTo>
                  <a:cubicBezTo>
                    <a:pt x="914" y="1559"/>
                    <a:pt x="889" y="1557"/>
                    <a:pt x="862" y="1556"/>
                  </a:cubicBezTo>
                  <a:cubicBezTo>
                    <a:pt x="835" y="1555"/>
                    <a:pt x="815" y="1556"/>
                    <a:pt x="789" y="1555"/>
                  </a:cubicBezTo>
                  <a:cubicBezTo>
                    <a:pt x="763" y="1554"/>
                    <a:pt x="740" y="1552"/>
                    <a:pt x="703" y="1550"/>
                  </a:cubicBezTo>
                  <a:cubicBezTo>
                    <a:pt x="666" y="1548"/>
                    <a:pt x="612" y="1545"/>
                    <a:pt x="565" y="1541"/>
                  </a:cubicBezTo>
                  <a:cubicBezTo>
                    <a:pt x="518" y="1537"/>
                    <a:pt x="458" y="1528"/>
                    <a:pt x="418" y="1523"/>
                  </a:cubicBezTo>
                  <a:cubicBezTo>
                    <a:pt x="378" y="1518"/>
                    <a:pt x="353" y="1516"/>
                    <a:pt x="325" y="1511"/>
                  </a:cubicBezTo>
                  <a:cubicBezTo>
                    <a:pt x="297" y="1506"/>
                    <a:pt x="272" y="1496"/>
                    <a:pt x="247" y="1490"/>
                  </a:cubicBezTo>
                  <a:cubicBezTo>
                    <a:pt x="222" y="1484"/>
                    <a:pt x="196" y="1477"/>
                    <a:pt x="175" y="1472"/>
                  </a:cubicBezTo>
                  <a:cubicBezTo>
                    <a:pt x="154" y="1467"/>
                    <a:pt x="136" y="1463"/>
                    <a:pt x="118" y="1457"/>
                  </a:cubicBezTo>
                  <a:cubicBezTo>
                    <a:pt x="100" y="1451"/>
                    <a:pt x="80" y="1443"/>
                    <a:pt x="64" y="1435"/>
                  </a:cubicBezTo>
                  <a:cubicBezTo>
                    <a:pt x="48" y="1427"/>
                    <a:pt x="33" y="1417"/>
                    <a:pt x="22" y="1406"/>
                  </a:cubicBezTo>
                  <a:cubicBezTo>
                    <a:pt x="11" y="1395"/>
                    <a:pt x="0" y="1383"/>
                    <a:pt x="0" y="1369"/>
                  </a:cubicBezTo>
                  <a:cubicBezTo>
                    <a:pt x="0" y="1355"/>
                    <a:pt x="12" y="1340"/>
                    <a:pt x="25" y="1321"/>
                  </a:cubicBezTo>
                  <a:cubicBezTo>
                    <a:pt x="38" y="1302"/>
                    <a:pt x="66" y="1270"/>
                    <a:pt x="76" y="12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99"/>
                </a:gs>
                <a:gs pos="50000">
                  <a:srgbClr val="FFFFFF"/>
                </a:gs>
                <a:gs pos="100000">
                  <a:srgbClr val="FFCC99"/>
                </a:gs>
              </a:gsLst>
              <a:lin ang="0" scaled="1"/>
            </a:gra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Oval 13"/>
            <p:cNvSpPr>
              <a:spLocks noChangeArrowheads="1"/>
            </p:cNvSpPr>
            <p:nvPr/>
          </p:nvSpPr>
          <p:spPr bwMode="auto">
            <a:xfrm>
              <a:off x="443" y="3167"/>
              <a:ext cx="1987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82" name="Equation" r:id="rId14" imgW="190417" imgH="139639" progId="Equation.DSMT4">
                  <p:embed/>
                </p:oleObj>
              </mc:Choice>
              <mc:Fallback>
                <p:oleObj name="Equation" r:id="rId14" imgW="190417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2279650" y="2057400"/>
            <a:ext cx="1301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279650" y="1585119"/>
            <a:ext cx="920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79650" y="960438"/>
            <a:ext cx="460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738698"/>
              </p:ext>
            </p:extLst>
          </p:nvPr>
        </p:nvGraphicFramePr>
        <p:xfrm>
          <a:off x="5029200" y="-47625"/>
          <a:ext cx="3976688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83" name="Equation" r:id="rId16" imgW="1574640" imgH="545760" progId="Equation.DSMT4">
                  <p:embed/>
                </p:oleObj>
              </mc:Choice>
              <mc:Fallback>
                <p:oleObj name="Equation" r:id="rId16" imgW="157464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-47625"/>
                        <a:ext cx="3976688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40137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7XB2T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39624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88925" y="228600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Example: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88925" y="960438"/>
            <a:ext cx="1616075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Rotate about the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/>
              <a:t>-axis.</a:t>
            </a:r>
          </a:p>
        </p:txBody>
      </p:sp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6477000" y="228600"/>
          <a:ext cx="116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29" name="Equation" r:id="rId4" imgW="583947" imgH="418918" progId="Equation.DSMT4">
                  <p:embed/>
                </p:oleObj>
              </mc:Choice>
              <mc:Fallback>
                <p:oleObj name="Equation" r:id="rId4" imgW="583947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28600"/>
                        <a:ext cx="1168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6" name="Group 10"/>
          <p:cNvGrpSpPr>
            <a:grpSpLocks/>
          </p:cNvGrpSpPr>
          <p:nvPr/>
        </p:nvGrpSpPr>
        <p:grpSpPr bwMode="auto">
          <a:xfrm>
            <a:off x="703263" y="3163888"/>
            <a:ext cx="3236912" cy="2474912"/>
            <a:chOff x="443" y="1993"/>
            <a:chExt cx="2039" cy="1559"/>
          </a:xfrm>
        </p:grpSpPr>
        <p:sp>
          <p:nvSpPr>
            <p:cNvPr id="5139" name="Freeform 11"/>
            <p:cNvSpPr>
              <a:spLocks/>
            </p:cNvSpPr>
            <p:nvPr/>
          </p:nvSpPr>
          <p:spPr bwMode="auto">
            <a:xfrm>
              <a:off x="1440" y="2016"/>
              <a:ext cx="993" cy="1335"/>
            </a:xfrm>
            <a:custGeom>
              <a:avLst/>
              <a:gdLst>
                <a:gd name="T0" fmla="*/ 0 w 993"/>
                <a:gd name="T1" fmla="*/ 0 h 1335"/>
                <a:gd name="T2" fmla="*/ 993 w 993"/>
                <a:gd name="T3" fmla="*/ 1335 h 13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93" h="1335">
                  <a:moveTo>
                    <a:pt x="0" y="0"/>
                  </a:moveTo>
                  <a:lnTo>
                    <a:pt x="993" y="13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12"/>
            <p:cNvSpPr>
              <a:spLocks/>
            </p:cNvSpPr>
            <p:nvPr/>
          </p:nvSpPr>
          <p:spPr bwMode="auto">
            <a:xfrm flipH="1">
              <a:off x="443" y="2016"/>
              <a:ext cx="993" cy="1335"/>
            </a:xfrm>
            <a:custGeom>
              <a:avLst/>
              <a:gdLst>
                <a:gd name="T0" fmla="*/ 0 w 993"/>
                <a:gd name="T1" fmla="*/ 0 h 1335"/>
                <a:gd name="T2" fmla="*/ 993 w 993"/>
                <a:gd name="T3" fmla="*/ 1335 h 13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93" h="1335">
                  <a:moveTo>
                    <a:pt x="0" y="0"/>
                  </a:moveTo>
                  <a:lnTo>
                    <a:pt x="993" y="13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Oval 13"/>
            <p:cNvSpPr>
              <a:spLocks noChangeArrowheads="1"/>
            </p:cNvSpPr>
            <p:nvPr/>
          </p:nvSpPr>
          <p:spPr bwMode="auto">
            <a:xfrm>
              <a:off x="443" y="3168"/>
              <a:ext cx="1987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Freeform 14"/>
            <p:cNvSpPr>
              <a:spLocks/>
            </p:cNvSpPr>
            <p:nvPr/>
          </p:nvSpPr>
          <p:spPr bwMode="auto">
            <a:xfrm>
              <a:off x="456" y="3153"/>
              <a:ext cx="1968" cy="192"/>
            </a:xfrm>
            <a:custGeom>
              <a:avLst/>
              <a:gdLst>
                <a:gd name="T0" fmla="*/ 0 w 1968"/>
                <a:gd name="T1" fmla="*/ 192 h 192"/>
                <a:gd name="T2" fmla="*/ 141 w 1968"/>
                <a:gd name="T3" fmla="*/ 0 h 192"/>
                <a:gd name="T4" fmla="*/ 1821 w 1968"/>
                <a:gd name="T5" fmla="*/ 0 h 192"/>
                <a:gd name="T6" fmla="*/ 1968 w 1968"/>
                <a:gd name="T7" fmla="*/ 189 h 192"/>
                <a:gd name="T8" fmla="*/ 0 w 1968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8" h="192">
                  <a:moveTo>
                    <a:pt x="0" y="192"/>
                  </a:moveTo>
                  <a:lnTo>
                    <a:pt x="141" y="0"/>
                  </a:lnTo>
                  <a:lnTo>
                    <a:pt x="1821" y="0"/>
                  </a:lnTo>
                  <a:lnTo>
                    <a:pt x="1968" y="189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15"/>
            <p:cNvSpPr>
              <a:spLocks/>
            </p:cNvSpPr>
            <p:nvPr/>
          </p:nvSpPr>
          <p:spPr bwMode="auto">
            <a:xfrm>
              <a:off x="443" y="1993"/>
              <a:ext cx="2039" cy="1559"/>
            </a:xfrm>
            <a:custGeom>
              <a:avLst/>
              <a:gdLst>
                <a:gd name="T0" fmla="*/ 76 w 2039"/>
                <a:gd name="T1" fmla="*/ 1256 h 1559"/>
                <a:gd name="T2" fmla="*/ 861 w 2039"/>
                <a:gd name="T3" fmla="*/ 202 h 1559"/>
                <a:gd name="T4" fmla="*/ 975 w 2039"/>
                <a:gd name="T5" fmla="*/ 46 h 1559"/>
                <a:gd name="T6" fmla="*/ 1014 w 2039"/>
                <a:gd name="T7" fmla="*/ 49 h 1559"/>
                <a:gd name="T8" fmla="*/ 1137 w 2039"/>
                <a:gd name="T9" fmla="*/ 211 h 1559"/>
                <a:gd name="T10" fmla="*/ 1899 w 2039"/>
                <a:gd name="T11" fmla="*/ 1237 h 1559"/>
                <a:gd name="T12" fmla="*/ 1978 w 2039"/>
                <a:gd name="T13" fmla="*/ 1340 h 1559"/>
                <a:gd name="T14" fmla="*/ 1977 w 2039"/>
                <a:gd name="T15" fmla="*/ 1391 h 1559"/>
                <a:gd name="T16" fmla="*/ 1965 w 2039"/>
                <a:gd name="T17" fmla="*/ 1405 h 1559"/>
                <a:gd name="T18" fmla="*/ 1942 w 2039"/>
                <a:gd name="T19" fmla="*/ 1423 h 1559"/>
                <a:gd name="T20" fmla="*/ 1912 w 2039"/>
                <a:gd name="T21" fmla="*/ 1441 h 1559"/>
                <a:gd name="T22" fmla="*/ 1840 w 2039"/>
                <a:gd name="T23" fmla="*/ 1466 h 1559"/>
                <a:gd name="T24" fmla="*/ 1753 w 2039"/>
                <a:gd name="T25" fmla="*/ 1490 h 1559"/>
                <a:gd name="T26" fmla="*/ 1690 w 2039"/>
                <a:gd name="T27" fmla="*/ 1504 h 1559"/>
                <a:gd name="T28" fmla="*/ 1603 w 2039"/>
                <a:gd name="T29" fmla="*/ 1517 h 1559"/>
                <a:gd name="T30" fmla="*/ 1540 w 2039"/>
                <a:gd name="T31" fmla="*/ 1526 h 1559"/>
                <a:gd name="T32" fmla="*/ 1459 w 2039"/>
                <a:gd name="T33" fmla="*/ 1535 h 1559"/>
                <a:gd name="T34" fmla="*/ 1399 w 2039"/>
                <a:gd name="T35" fmla="*/ 1541 h 1559"/>
                <a:gd name="T36" fmla="*/ 1330 w 2039"/>
                <a:gd name="T37" fmla="*/ 1547 h 1559"/>
                <a:gd name="T38" fmla="*/ 1234 w 2039"/>
                <a:gd name="T39" fmla="*/ 1553 h 1559"/>
                <a:gd name="T40" fmla="*/ 1141 w 2039"/>
                <a:gd name="T41" fmla="*/ 1556 h 1559"/>
                <a:gd name="T42" fmla="*/ 1074 w 2039"/>
                <a:gd name="T43" fmla="*/ 1558 h 1559"/>
                <a:gd name="T44" fmla="*/ 949 w 2039"/>
                <a:gd name="T45" fmla="*/ 1559 h 1559"/>
                <a:gd name="T46" fmla="*/ 862 w 2039"/>
                <a:gd name="T47" fmla="*/ 1556 h 1559"/>
                <a:gd name="T48" fmla="*/ 789 w 2039"/>
                <a:gd name="T49" fmla="*/ 1555 h 1559"/>
                <a:gd name="T50" fmla="*/ 703 w 2039"/>
                <a:gd name="T51" fmla="*/ 1550 h 1559"/>
                <a:gd name="T52" fmla="*/ 565 w 2039"/>
                <a:gd name="T53" fmla="*/ 1541 h 1559"/>
                <a:gd name="T54" fmla="*/ 418 w 2039"/>
                <a:gd name="T55" fmla="*/ 1523 h 1559"/>
                <a:gd name="T56" fmla="*/ 325 w 2039"/>
                <a:gd name="T57" fmla="*/ 1511 h 1559"/>
                <a:gd name="T58" fmla="*/ 247 w 2039"/>
                <a:gd name="T59" fmla="*/ 1490 h 1559"/>
                <a:gd name="T60" fmla="*/ 175 w 2039"/>
                <a:gd name="T61" fmla="*/ 1472 h 1559"/>
                <a:gd name="T62" fmla="*/ 118 w 2039"/>
                <a:gd name="T63" fmla="*/ 1457 h 1559"/>
                <a:gd name="T64" fmla="*/ 64 w 2039"/>
                <a:gd name="T65" fmla="*/ 1435 h 1559"/>
                <a:gd name="T66" fmla="*/ 22 w 2039"/>
                <a:gd name="T67" fmla="*/ 1406 h 1559"/>
                <a:gd name="T68" fmla="*/ 0 w 2039"/>
                <a:gd name="T69" fmla="*/ 1369 h 1559"/>
                <a:gd name="T70" fmla="*/ 25 w 2039"/>
                <a:gd name="T71" fmla="*/ 1321 h 1559"/>
                <a:gd name="T72" fmla="*/ 76 w 2039"/>
                <a:gd name="T73" fmla="*/ 1256 h 15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039" h="1559">
                  <a:moveTo>
                    <a:pt x="76" y="1256"/>
                  </a:moveTo>
                  <a:cubicBezTo>
                    <a:pt x="215" y="1069"/>
                    <a:pt x="711" y="404"/>
                    <a:pt x="861" y="202"/>
                  </a:cubicBezTo>
                  <a:cubicBezTo>
                    <a:pt x="1011" y="0"/>
                    <a:pt x="950" y="71"/>
                    <a:pt x="975" y="46"/>
                  </a:cubicBezTo>
                  <a:cubicBezTo>
                    <a:pt x="1000" y="21"/>
                    <a:pt x="987" y="21"/>
                    <a:pt x="1014" y="49"/>
                  </a:cubicBezTo>
                  <a:cubicBezTo>
                    <a:pt x="1041" y="77"/>
                    <a:pt x="990" y="13"/>
                    <a:pt x="1137" y="211"/>
                  </a:cubicBezTo>
                  <a:cubicBezTo>
                    <a:pt x="1284" y="409"/>
                    <a:pt x="1759" y="1049"/>
                    <a:pt x="1899" y="1237"/>
                  </a:cubicBezTo>
                  <a:cubicBezTo>
                    <a:pt x="2039" y="1425"/>
                    <a:pt x="1965" y="1314"/>
                    <a:pt x="1978" y="1340"/>
                  </a:cubicBezTo>
                  <a:cubicBezTo>
                    <a:pt x="1991" y="1366"/>
                    <a:pt x="1979" y="1380"/>
                    <a:pt x="1977" y="1391"/>
                  </a:cubicBezTo>
                  <a:cubicBezTo>
                    <a:pt x="1975" y="1402"/>
                    <a:pt x="1971" y="1400"/>
                    <a:pt x="1965" y="1405"/>
                  </a:cubicBezTo>
                  <a:cubicBezTo>
                    <a:pt x="1959" y="1410"/>
                    <a:pt x="1951" y="1417"/>
                    <a:pt x="1942" y="1423"/>
                  </a:cubicBezTo>
                  <a:cubicBezTo>
                    <a:pt x="1933" y="1429"/>
                    <a:pt x="1929" y="1434"/>
                    <a:pt x="1912" y="1441"/>
                  </a:cubicBezTo>
                  <a:cubicBezTo>
                    <a:pt x="1895" y="1448"/>
                    <a:pt x="1866" y="1458"/>
                    <a:pt x="1840" y="1466"/>
                  </a:cubicBezTo>
                  <a:cubicBezTo>
                    <a:pt x="1814" y="1474"/>
                    <a:pt x="1778" y="1484"/>
                    <a:pt x="1753" y="1490"/>
                  </a:cubicBezTo>
                  <a:cubicBezTo>
                    <a:pt x="1728" y="1496"/>
                    <a:pt x="1715" y="1499"/>
                    <a:pt x="1690" y="1504"/>
                  </a:cubicBezTo>
                  <a:cubicBezTo>
                    <a:pt x="1665" y="1509"/>
                    <a:pt x="1628" y="1513"/>
                    <a:pt x="1603" y="1517"/>
                  </a:cubicBezTo>
                  <a:cubicBezTo>
                    <a:pt x="1578" y="1521"/>
                    <a:pt x="1564" y="1523"/>
                    <a:pt x="1540" y="1526"/>
                  </a:cubicBezTo>
                  <a:cubicBezTo>
                    <a:pt x="1516" y="1529"/>
                    <a:pt x="1483" y="1533"/>
                    <a:pt x="1459" y="1535"/>
                  </a:cubicBezTo>
                  <a:cubicBezTo>
                    <a:pt x="1435" y="1537"/>
                    <a:pt x="1420" y="1539"/>
                    <a:pt x="1399" y="1541"/>
                  </a:cubicBezTo>
                  <a:cubicBezTo>
                    <a:pt x="1378" y="1543"/>
                    <a:pt x="1357" y="1545"/>
                    <a:pt x="1330" y="1547"/>
                  </a:cubicBezTo>
                  <a:cubicBezTo>
                    <a:pt x="1303" y="1549"/>
                    <a:pt x="1265" y="1552"/>
                    <a:pt x="1234" y="1553"/>
                  </a:cubicBezTo>
                  <a:cubicBezTo>
                    <a:pt x="1203" y="1554"/>
                    <a:pt x="1168" y="1555"/>
                    <a:pt x="1141" y="1556"/>
                  </a:cubicBezTo>
                  <a:cubicBezTo>
                    <a:pt x="1114" y="1557"/>
                    <a:pt x="1106" y="1557"/>
                    <a:pt x="1074" y="1558"/>
                  </a:cubicBezTo>
                  <a:cubicBezTo>
                    <a:pt x="1042" y="1559"/>
                    <a:pt x="984" y="1559"/>
                    <a:pt x="949" y="1559"/>
                  </a:cubicBezTo>
                  <a:cubicBezTo>
                    <a:pt x="914" y="1559"/>
                    <a:pt x="889" y="1557"/>
                    <a:pt x="862" y="1556"/>
                  </a:cubicBezTo>
                  <a:cubicBezTo>
                    <a:pt x="835" y="1555"/>
                    <a:pt x="815" y="1556"/>
                    <a:pt x="789" y="1555"/>
                  </a:cubicBezTo>
                  <a:cubicBezTo>
                    <a:pt x="763" y="1554"/>
                    <a:pt x="740" y="1552"/>
                    <a:pt x="703" y="1550"/>
                  </a:cubicBezTo>
                  <a:cubicBezTo>
                    <a:pt x="666" y="1548"/>
                    <a:pt x="612" y="1545"/>
                    <a:pt x="565" y="1541"/>
                  </a:cubicBezTo>
                  <a:cubicBezTo>
                    <a:pt x="518" y="1537"/>
                    <a:pt x="458" y="1528"/>
                    <a:pt x="418" y="1523"/>
                  </a:cubicBezTo>
                  <a:cubicBezTo>
                    <a:pt x="378" y="1518"/>
                    <a:pt x="353" y="1516"/>
                    <a:pt x="325" y="1511"/>
                  </a:cubicBezTo>
                  <a:cubicBezTo>
                    <a:pt x="297" y="1506"/>
                    <a:pt x="272" y="1496"/>
                    <a:pt x="247" y="1490"/>
                  </a:cubicBezTo>
                  <a:cubicBezTo>
                    <a:pt x="222" y="1484"/>
                    <a:pt x="196" y="1477"/>
                    <a:pt x="175" y="1472"/>
                  </a:cubicBezTo>
                  <a:cubicBezTo>
                    <a:pt x="154" y="1467"/>
                    <a:pt x="136" y="1463"/>
                    <a:pt x="118" y="1457"/>
                  </a:cubicBezTo>
                  <a:cubicBezTo>
                    <a:pt x="100" y="1451"/>
                    <a:pt x="80" y="1443"/>
                    <a:pt x="64" y="1435"/>
                  </a:cubicBezTo>
                  <a:cubicBezTo>
                    <a:pt x="48" y="1427"/>
                    <a:pt x="33" y="1417"/>
                    <a:pt x="22" y="1406"/>
                  </a:cubicBezTo>
                  <a:cubicBezTo>
                    <a:pt x="11" y="1395"/>
                    <a:pt x="0" y="1383"/>
                    <a:pt x="0" y="1369"/>
                  </a:cubicBezTo>
                  <a:cubicBezTo>
                    <a:pt x="0" y="1355"/>
                    <a:pt x="12" y="1340"/>
                    <a:pt x="25" y="1321"/>
                  </a:cubicBezTo>
                  <a:cubicBezTo>
                    <a:pt x="38" y="1302"/>
                    <a:pt x="66" y="1270"/>
                    <a:pt x="76" y="12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99"/>
                </a:gs>
                <a:gs pos="50000">
                  <a:srgbClr val="FFFFFF"/>
                </a:gs>
                <a:gs pos="100000">
                  <a:srgbClr val="FFCC99"/>
                </a:gs>
              </a:gsLst>
              <a:lin ang="0" scaled="1"/>
            </a:gra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Oval 16"/>
            <p:cNvSpPr>
              <a:spLocks noChangeArrowheads="1"/>
            </p:cNvSpPr>
            <p:nvPr/>
          </p:nvSpPr>
          <p:spPr bwMode="auto">
            <a:xfrm>
              <a:off x="443" y="3167"/>
              <a:ext cx="1987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4191000" y="1295400"/>
          <a:ext cx="42418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0" name="Equation" r:id="rId6" imgW="2120900" imgH="508000" progId="Equation.DSMT4">
                  <p:embed/>
                </p:oleObj>
              </mc:Choice>
              <mc:Fallback>
                <p:oleObj name="Equation" r:id="rId6" imgW="21209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295400"/>
                        <a:ext cx="42418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4635500" y="2616200"/>
          <a:ext cx="3352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1" name="Equation" r:id="rId8" imgW="1676400" imgH="457200" progId="Equation.DSMT4">
                  <p:embed/>
                </p:oleObj>
              </mc:Choice>
              <mc:Fallback>
                <p:oleObj name="Equation" r:id="rId8" imgW="1676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2616200"/>
                        <a:ext cx="3352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4813300" y="3683000"/>
          <a:ext cx="2971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2" name="Equation" r:id="rId10" imgW="1485900" imgH="431800" progId="Equation.DSMT4">
                  <p:embed/>
                </p:oleObj>
              </mc:Choice>
              <mc:Fallback>
                <p:oleObj name="Equation" r:id="rId10" imgW="14859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3683000"/>
                        <a:ext cx="2971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4229100" y="4648200"/>
          <a:ext cx="2514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3" name="Equation" r:id="rId12" imgW="1256755" imgH="482391" progId="Equation.DSMT4">
                  <p:embed/>
                </p:oleObj>
              </mc:Choice>
              <mc:Fallback>
                <p:oleObj name="Equation" r:id="rId12" imgW="1256755" imgH="4823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4648200"/>
                        <a:ext cx="2514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6832600" y="4737100"/>
          <a:ext cx="1854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4" name="Equation" r:id="rId14" imgW="926698" imgH="393529" progId="Equation.DSMT4">
                  <p:embed/>
                </p:oleObj>
              </mc:Choice>
              <mc:Fallback>
                <p:oleObj name="Equation" r:id="rId14" imgW="92669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4737100"/>
                        <a:ext cx="1854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5257800" y="5689600"/>
          <a:ext cx="1066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5" name="Equation" r:id="rId16" imgW="533169" imgH="393529" progId="Equation.DSMT4">
                  <p:embed/>
                </p:oleObj>
              </mc:Choice>
              <mc:Fallback>
                <p:oleObj name="Equation" r:id="rId16" imgW="53316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689600"/>
                        <a:ext cx="1066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6756400" y="5867400"/>
          <a:ext cx="787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6" name="Equation" r:id="rId18" imgW="393359" imgH="177646" progId="Equation.DSMT4">
                  <p:embed/>
                </p:oleObj>
              </mc:Choice>
              <mc:Fallback>
                <p:oleObj name="Equation" r:id="rId18" imgW="393359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5867400"/>
                        <a:ext cx="787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6629400" y="5715000"/>
            <a:ext cx="10668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5" name="Object 25"/>
          <p:cNvGraphicFramePr>
            <a:graphicFrameLocks noChangeAspect="1"/>
          </p:cNvGraphicFramePr>
          <p:nvPr/>
        </p:nvGraphicFramePr>
        <p:xfrm>
          <a:off x="4191000" y="228600"/>
          <a:ext cx="1600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7" name="Equation" r:id="rId20" imgW="799753" imgH="393529" progId="Equation.DSMT4">
                  <p:embed/>
                </p:oleObj>
              </mc:Choice>
              <mc:Fallback>
                <p:oleObj name="Equation" r:id="rId20" imgW="79975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1600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0" name="Object 26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38" name="Equation" r:id="rId22" imgW="190417" imgH="139639" progId="Equation.DSMT4">
                  <p:embed/>
                </p:oleObj>
              </mc:Choice>
              <mc:Fallback>
                <p:oleObj name="Equation" r:id="rId22" imgW="190417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2" name="Freeform 28"/>
          <p:cNvSpPr>
            <a:spLocks/>
          </p:cNvSpPr>
          <p:nvPr/>
        </p:nvSpPr>
        <p:spPr bwMode="auto">
          <a:xfrm>
            <a:off x="5776913" y="784225"/>
            <a:ext cx="347662" cy="609600"/>
          </a:xfrm>
          <a:custGeom>
            <a:avLst/>
            <a:gdLst>
              <a:gd name="T0" fmla="*/ 0 w 219"/>
              <a:gd name="T1" fmla="*/ 0 h 384"/>
              <a:gd name="T2" fmla="*/ 203200 w 219"/>
              <a:gd name="T3" fmla="*/ 158750 h 384"/>
              <a:gd name="T4" fmla="*/ 319087 w 219"/>
              <a:gd name="T5" fmla="*/ 358775 h 384"/>
              <a:gd name="T6" fmla="*/ 347662 w 219"/>
              <a:gd name="T7" fmla="*/ 609600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9" h="384">
                <a:moveTo>
                  <a:pt x="0" y="0"/>
                </a:moveTo>
                <a:cubicBezTo>
                  <a:pt x="21" y="18"/>
                  <a:pt x="95" y="62"/>
                  <a:pt x="128" y="100"/>
                </a:cubicBezTo>
                <a:cubicBezTo>
                  <a:pt x="161" y="138"/>
                  <a:pt x="186" y="179"/>
                  <a:pt x="201" y="226"/>
                </a:cubicBezTo>
                <a:cubicBezTo>
                  <a:pt x="216" y="273"/>
                  <a:pt x="215" y="351"/>
                  <a:pt x="219" y="384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Freeform 29"/>
          <p:cNvSpPr>
            <a:spLocks/>
          </p:cNvSpPr>
          <p:nvPr/>
        </p:nvSpPr>
        <p:spPr bwMode="auto">
          <a:xfrm>
            <a:off x="7518400" y="1044575"/>
            <a:ext cx="73025" cy="276225"/>
          </a:xfrm>
          <a:custGeom>
            <a:avLst/>
            <a:gdLst>
              <a:gd name="T0" fmla="*/ 0 w 46"/>
              <a:gd name="T1" fmla="*/ 0 h 174"/>
              <a:gd name="T2" fmla="*/ 73025 w 46"/>
              <a:gd name="T3" fmla="*/ 276225 h 17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6" h="174">
                <a:moveTo>
                  <a:pt x="0" y="0"/>
                </a:moveTo>
                <a:lnTo>
                  <a:pt x="46" y="174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2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8" grpId="0" animBg="1"/>
      <p:bldP spid="11292" grpId="0" animBg="1"/>
      <p:bldP spid="112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7XB2T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39624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114800" y="228600"/>
          <a:ext cx="1600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4" name="Equation" r:id="rId4" imgW="799753" imgH="393529" progId="Equation.DSMT4">
                  <p:embed/>
                </p:oleObj>
              </mc:Choice>
              <mc:Fallback>
                <p:oleObj name="Equation" r:id="rId4" imgW="79975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28600"/>
                        <a:ext cx="1600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8925" y="228600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Example: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8925" y="960438"/>
            <a:ext cx="1616075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Rotate about the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/>
              <a:t>-axis.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477000" y="228600"/>
          <a:ext cx="116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5" name="Equation" r:id="rId6" imgW="583947" imgH="418918" progId="Equation.DSMT4">
                  <p:embed/>
                </p:oleObj>
              </mc:Choice>
              <mc:Fallback>
                <p:oleObj name="Equation" r:id="rId6" imgW="583947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28600"/>
                        <a:ext cx="1168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703263" y="3163888"/>
            <a:ext cx="3236912" cy="2474912"/>
            <a:chOff x="443" y="1993"/>
            <a:chExt cx="2039" cy="1559"/>
          </a:xfrm>
        </p:grpSpPr>
        <p:sp>
          <p:nvSpPr>
            <p:cNvPr id="6162" name="Freeform 8"/>
            <p:cNvSpPr>
              <a:spLocks/>
            </p:cNvSpPr>
            <p:nvPr/>
          </p:nvSpPr>
          <p:spPr bwMode="auto">
            <a:xfrm>
              <a:off x="1440" y="2016"/>
              <a:ext cx="993" cy="1335"/>
            </a:xfrm>
            <a:custGeom>
              <a:avLst/>
              <a:gdLst>
                <a:gd name="T0" fmla="*/ 0 w 993"/>
                <a:gd name="T1" fmla="*/ 0 h 1335"/>
                <a:gd name="T2" fmla="*/ 993 w 993"/>
                <a:gd name="T3" fmla="*/ 1335 h 13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93" h="1335">
                  <a:moveTo>
                    <a:pt x="0" y="0"/>
                  </a:moveTo>
                  <a:lnTo>
                    <a:pt x="993" y="13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9"/>
            <p:cNvSpPr>
              <a:spLocks/>
            </p:cNvSpPr>
            <p:nvPr/>
          </p:nvSpPr>
          <p:spPr bwMode="auto">
            <a:xfrm flipH="1">
              <a:off x="443" y="2016"/>
              <a:ext cx="993" cy="1335"/>
            </a:xfrm>
            <a:custGeom>
              <a:avLst/>
              <a:gdLst>
                <a:gd name="T0" fmla="*/ 0 w 993"/>
                <a:gd name="T1" fmla="*/ 0 h 1335"/>
                <a:gd name="T2" fmla="*/ 993 w 993"/>
                <a:gd name="T3" fmla="*/ 1335 h 13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93" h="1335">
                  <a:moveTo>
                    <a:pt x="0" y="0"/>
                  </a:moveTo>
                  <a:lnTo>
                    <a:pt x="993" y="13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Oval 10"/>
            <p:cNvSpPr>
              <a:spLocks noChangeArrowheads="1"/>
            </p:cNvSpPr>
            <p:nvPr/>
          </p:nvSpPr>
          <p:spPr bwMode="auto">
            <a:xfrm>
              <a:off x="443" y="3168"/>
              <a:ext cx="1987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Freeform 11"/>
            <p:cNvSpPr>
              <a:spLocks/>
            </p:cNvSpPr>
            <p:nvPr/>
          </p:nvSpPr>
          <p:spPr bwMode="auto">
            <a:xfrm>
              <a:off x="456" y="3153"/>
              <a:ext cx="1968" cy="192"/>
            </a:xfrm>
            <a:custGeom>
              <a:avLst/>
              <a:gdLst>
                <a:gd name="T0" fmla="*/ 0 w 1968"/>
                <a:gd name="T1" fmla="*/ 192 h 192"/>
                <a:gd name="T2" fmla="*/ 141 w 1968"/>
                <a:gd name="T3" fmla="*/ 0 h 192"/>
                <a:gd name="T4" fmla="*/ 1821 w 1968"/>
                <a:gd name="T5" fmla="*/ 0 h 192"/>
                <a:gd name="T6" fmla="*/ 1968 w 1968"/>
                <a:gd name="T7" fmla="*/ 189 h 192"/>
                <a:gd name="T8" fmla="*/ 0 w 1968"/>
                <a:gd name="T9" fmla="*/ 192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8" h="192">
                  <a:moveTo>
                    <a:pt x="0" y="192"/>
                  </a:moveTo>
                  <a:lnTo>
                    <a:pt x="141" y="0"/>
                  </a:lnTo>
                  <a:lnTo>
                    <a:pt x="1821" y="0"/>
                  </a:lnTo>
                  <a:lnTo>
                    <a:pt x="1968" y="189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12"/>
            <p:cNvSpPr>
              <a:spLocks/>
            </p:cNvSpPr>
            <p:nvPr/>
          </p:nvSpPr>
          <p:spPr bwMode="auto">
            <a:xfrm>
              <a:off x="443" y="1993"/>
              <a:ext cx="2039" cy="1559"/>
            </a:xfrm>
            <a:custGeom>
              <a:avLst/>
              <a:gdLst>
                <a:gd name="T0" fmla="*/ 76 w 2039"/>
                <a:gd name="T1" fmla="*/ 1256 h 1559"/>
                <a:gd name="T2" fmla="*/ 861 w 2039"/>
                <a:gd name="T3" fmla="*/ 202 h 1559"/>
                <a:gd name="T4" fmla="*/ 975 w 2039"/>
                <a:gd name="T5" fmla="*/ 46 h 1559"/>
                <a:gd name="T6" fmla="*/ 1014 w 2039"/>
                <a:gd name="T7" fmla="*/ 49 h 1559"/>
                <a:gd name="T8" fmla="*/ 1137 w 2039"/>
                <a:gd name="T9" fmla="*/ 211 h 1559"/>
                <a:gd name="T10" fmla="*/ 1899 w 2039"/>
                <a:gd name="T11" fmla="*/ 1237 h 1559"/>
                <a:gd name="T12" fmla="*/ 1978 w 2039"/>
                <a:gd name="T13" fmla="*/ 1340 h 1559"/>
                <a:gd name="T14" fmla="*/ 1977 w 2039"/>
                <a:gd name="T15" fmla="*/ 1391 h 1559"/>
                <a:gd name="T16" fmla="*/ 1965 w 2039"/>
                <a:gd name="T17" fmla="*/ 1405 h 1559"/>
                <a:gd name="T18" fmla="*/ 1942 w 2039"/>
                <a:gd name="T19" fmla="*/ 1423 h 1559"/>
                <a:gd name="T20" fmla="*/ 1912 w 2039"/>
                <a:gd name="T21" fmla="*/ 1441 h 1559"/>
                <a:gd name="T22" fmla="*/ 1840 w 2039"/>
                <a:gd name="T23" fmla="*/ 1466 h 1559"/>
                <a:gd name="T24" fmla="*/ 1753 w 2039"/>
                <a:gd name="T25" fmla="*/ 1490 h 1559"/>
                <a:gd name="T26" fmla="*/ 1690 w 2039"/>
                <a:gd name="T27" fmla="*/ 1504 h 1559"/>
                <a:gd name="T28" fmla="*/ 1603 w 2039"/>
                <a:gd name="T29" fmla="*/ 1517 h 1559"/>
                <a:gd name="T30" fmla="*/ 1540 w 2039"/>
                <a:gd name="T31" fmla="*/ 1526 h 1559"/>
                <a:gd name="T32" fmla="*/ 1459 w 2039"/>
                <a:gd name="T33" fmla="*/ 1535 h 1559"/>
                <a:gd name="T34" fmla="*/ 1399 w 2039"/>
                <a:gd name="T35" fmla="*/ 1541 h 1559"/>
                <a:gd name="T36" fmla="*/ 1330 w 2039"/>
                <a:gd name="T37" fmla="*/ 1547 h 1559"/>
                <a:gd name="T38" fmla="*/ 1234 w 2039"/>
                <a:gd name="T39" fmla="*/ 1553 h 1559"/>
                <a:gd name="T40" fmla="*/ 1141 w 2039"/>
                <a:gd name="T41" fmla="*/ 1556 h 1559"/>
                <a:gd name="T42" fmla="*/ 1074 w 2039"/>
                <a:gd name="T43" fmla="*/ 1558 h 1559"/>
                <a:gd name="T44" fmla="*/ 949 w 2039"/>
                <a:gd name="T45" fmla="*/ 1559 h 1559"/>
                <a:gd name="T46" fmla="*/ 862 w 2039"/>
                <a:gd name="T47" fmla="*/ 1556 h 1559"/>
                <a:gd name="T48" fmla="*/ 789 w 2039"/>
                <a:gd name="T49" fmla="*/ 1555 h 1559"/>
                <a:gd name="T50" fmla="*/ 703 w 2039"/>
                <a:gd name="T51" fmla="*/ 1550 h 1559"/>
                <a:gd name="T52" fmla="*/ 565 w 2039"/>
                <a:gd name="T53" fmla="*/ 1541 h 1559"/>
                <a:gd name="T54" fmla="*/ 418 w 2039"/>
                <a:gd name="T55" fmla="*/ 1523 h 1559"/>
                <a:gd name="T56" fmla="*/ 325 w 2039"/>
                <a:gd name="T57" fmla="*/ 1511 h 1559"/>
                <a:gd name="T58" fmla="*/ 247 w 2039"/>
                <a:gd name="T59" fmla="*/ 1490 h 1559"/>
                <a:gd name="T60" fmla="*/ 175 w 2039"/>
                <a:gd name="T61" fmla="*/ 1472 h 1559"/>
                <a:gd name="T62" fmla="*/ 118 w 2039"/>
                <a:gd name="T63" fmla="*/ 1457 h 1559"/>
                <a:gd name="T64" fmla="*/ 64 w 2039"/>
                <a:gd name="T65" fmla="*/ 1435 h 1559"/>
                <a:gd name="T66" fmla="*/ 22 w 2039"/>
                <a:gd name="T67" fmla="*/ 1406 h 1559"/>
                <a:gd name="T68" fmla="*/ 0 w 2039"/>
                <a:gd name="T69" fmla="*/ 1369 h 1559"/>
                <a:gd name="T70" fmla="*/ 25 w 2039"/>
                <a:gd name="T71" fmla="*/ 1321 h 1559"/>
                <a:gd name="T72" fmla="*/ 76 w 2039"/>
                <a:gd name="T73" fmla="*/ 1256 h 15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039" h="1559">
                  <a:moveTo>
                    <a:pt x="76" y="1256"/>
                  </a:moveTo>
                  <a:cubicBezTo>
                    <a:pt x="215" y="1069"/>
                    <a:pt x="711" y="404"/>
                    <a:pt x="861" y="202"/>
                  </a:cubicBezTo>
                  <a:cubicBezTo>
                    <a:pt x="1011" y="0"/>
                    <a:pt x="950" y="71"/>
                    <a:pt x="975" y="46"/>
                  </a:cubicBezTo>
                  <a:cubicBezTo>
                    <a:pt x="1000" y="21"/>
                    <a:pt x="987" y="21"/>
                    <a:pt x="1014" y="49"/>
                  </a:cubicBezTo>
                  <a:cubicBezTo>
                    <a:pt x="1041" y="77"/>
                    <a:pt x="990" y="13"/>
                    <a:pt x="1137" y="211"/>
                  </a:cubicBezTo>
                  <a:cubicBezTo>
                    <a:pt x="1284" y="409"/>
                    <a:pt x="1759" y="1049"/>
                    <a:pt x="1899" y="1237"/>
                  </a:cubicBezTo>
                  <a:cubicBezTo>
                    <a:pt x="2039" y="1425"/>
                    <a:pt x="1965" y="1314"/>
                    <a:pt x="1978" y="1340"/>
                  </a:cubicBezTo>
                  <a:cubicBezTo>
                    <a:pt x="1991" y="1366"/>
                    <a:pt x="1979" y="1380"/>
                    <a:pt x="1977" y="1391"/>
                  </a:cubicBezTo>
                  <a:cubicBezTo>
                    <a:pt x="1975" y="1402"/>
                    <a:pt x="1971" y="1400"/>
                    <a:pt x="1965" y="1405"/>
                  </a:cubicBezTo>
                  <a:cubicBezTo>
                    <a:pt x="1959" y="1410"/>
                    <a:pt x="1951" y="1417"/>
                    <a:pt x="1942" y="1423"/>
                  </a:cubicBezTo>
                  <a:cubicBezTo>
                    <a:pt x="1933" y="1429"/>
                    <a:pt x="1929" y="1434"/>
                    <a:pt x="1912" y="1441"/>
                  </a:cubicBezTo>
                  <a:cubicBezTo>
                    <a:pt x="1895" y="1448"/>
                    <a:pt x="1866" y="1458"/>
                    <a:pt x="1840" y="1466"/>
                  </a:cubicBezTo>
                  <a:cubicBezTo>
                    <a:pt x="1814" y="1474"/>
                    <a:pt x="1778" y="1484"/>
                    <a:pt x="1753" y="1490"/>
                  </a:cubicBezTo>
                  <a:cubicBezTo>
                    <a:pt x="1728" y="1496"/>
                    <a:pt x="1715" y="1499"/>
                    <a:pt x="1690" y="1504"/>
                  </a:cubicBezTo>
                  <a:cubicBezTo>
                    <a:pt x="1665" y="1509"/>
                    <a:pt x="1628" y="1513"/>
                    <a:pt x="1603" y="1517"/>
                  </a:cubicBezTo>
                  <a:cubicBezTo>
                    <a:pt x="1578" y="1521"/>
                    <a:pt x="1564" y="1523"/>
                    <a:pt x="1540" y="1526"/>
                  </a:cubicBezTo>
                  <a:cubicBezTo>
                    <a:pt x="1516" y="1529"/>
                    <a:pt x="1483" y="1533"/>
                    <a:pt x="1459" y="1535"/>
                  </a:cubicBezTo>
                  <a:cubicBezTo>
                    <a:pt x="1435" y="1537"/>
                    <a:pt x="1420" y="1539"/>
                    <a:pt x="1399" y="1541"/>
                  </a:cubicBezTo>
                  <a:cubicBezTo>
                    <a:pt x="1378" y="1543"/>
                    <a:pt x="1357" y="1545"/>
                    <a:pt x="1330" y="1547"/>
                  </a:cubicBezTo>
                  <a:cubicBezTo>
                    <a:pt x="1303" y="1549"/>
                    <a:pt x="1265" y="1552"/>
                    <a:pt x="1234" y="1553"/>
                  </a:cubicBezTo>
                  <a:cubicBezTo>
                    <a:pt x="1203" y="1554"/>
                    <a:pt x="1168" y="1555"/>
                    <a:pt x="1141" y="1556"/>
                  </a:cubicBezTo>
                  <a:cubicBezTo>
                    <a:pt x="1114" y="1557"/>
                    <a:pt x="1106" y="1557"/>
                    <a:pt x="1074" y="1558"/>
                  </a:cubicBezTo>
                  <a:cubicBezTo>
                    <a:pt x="1042" y="1559"/>
                    <a:pt x="984" y="1559"/>
                    <a:pt x="949" y="1559"/>
                  </a:cubicBezTo>
                  <a:cubicBezTo>
                    <a:pt x="914" y="1559"/>
                    <a:pt x="889" y="1557"/>
                    <a:pt x="862" y="1556"/>
                  </a:cubicBezTo>
                  <a:cubicBezTo>
                    <a:pt x="835" y="1555"/>
                    <a:pt x="815" y="1556"/>
                    <a:pt x="789" y="1555"/>
                  </a:cubicBezTo>
                  <a:cubicBezTo>
                    <a:pt x="763" y="1554"/>
                    <a:pt x="740" y="1552"/>
                    <a:pt x="703" y="1550"/>
                  </a:cubicBezTo>
                  <a:cubicBezTo>
                    <a:pt x="666" y="1548"/>
                    <a:pt x="612" y="1545"/>
                    <a:pt x="565" y="1541"/>
                  </a:cubicBezTo>
                  <a:cubicBezTo>
                    <a:pt x="518" y="1537"/>
                    <a:pt x="458" y="1528"/>
                    <a:pt x="418" y="1523"/>
                  </a:cubicBezTo>
                  <a:cubicBezTo>
                    <a:pt x="378" y="1518"/>
                    <a:pt x="353" y="1516"/>
                    <a:pt x="325" y="1511"/>
                  </a:cubicBezTo>
                  <a:cubicBezTo>
                    <a:pt x="297" y="1506"/>
                    <a:pt x="272" y="1496"/>
                    <a:pt x="247" y="1490"/>
                  </a:cubicBezTo>
                  <a:cubicBezTo>
                    <a:pt x="222" y="1484"/>
                    <a:pt x="196" y="1477"/>
                    <a:pt x="175" y="1472"/>
                  </a:cubicBezTo>
                  <a:cubicBezTo>
                    <a:pt x="154" y="1467"/>
                    <a:pt x="136" y="1463"/>
                    <a:pt x="118" y="1457"/>
                  </a:cubicBezTo>
                  <a:cubicBezTo>
                    <a:pt x="100" y="1451"/>
                    <a:pt x="80" y="1443"/>
                    <a:pt x="64" y="1435"/>
                  </a:cubicBezTo>
                  <a:cubicBezTo>
                    <a:pt x="48" y="1427"/>
                    <a:pt x="33" y="1417"/>
                    <a:pt x="22" y="1406"/>
                  </a:cubicBezTo>
                  <a:cubicBezTo>
                    <a:pt x="11" y="1395"/>
                    <a:pt x="0" y="1383"/>
                    <a:pt x="0" y="1369"/>
                  </a:cubicBezTo>
                  <a:cubicBezTo>
                    <a:pt x="0" y="1355"/>
                    <a:pt x="12" y="1340"/>
                    <a:pt x="25" y="1321"/>
                  </a:cubicBezTo>
                  <a:cubicBezTo>
                    <a:pt x="38" y="1302"/>
                    <a:pt x="66" y="1270"/>
                    <a:pt x="76" y="12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99"/>
                </a:gs>
                <a:gs pos="50000">
                  <a:srgbClr val="FFFFFF"/>
                </a:gs>
                <a:gs pos="100000">
                  <a:srgbClr val="FFCC99"/>
                </a:gs>
              </a:gsLst>
              <a:lin ang="0" scaled="1"/>
            </a:gra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Oval 13"/>
            <p:cNvSpPr>
              <a:spLocks noChangeArrowheads="1"/>
            </p:cNvSpPr>
            <p:nvPr/>
          </p:nvSpPr>
          <p:spPr bwMode="auto">
            <a:xfrm>
              <a:off x="443" y="3167"/>
              <a:ext cx="1987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152" name="Object 20"/>
          <p:cNvGraphicFramePr>
            <a:graphicFrameLocks noChangeAspect="1"/>
          </p:cNvGraphicFramePr>
          <p:nvPr/>
        </p:nvGraphicFramePr>
        <p:xfrm>
          <a:off x="6756400" y="5867400"/>
          <a:ext cx="787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6" name="Equation" r:id="rId8" imgW="393359" imgH="177646" progId="Equation.DSMT4">
                  <p:embed/>
                </p:oleObj>
              </mc:Choice>
              <mc:Fallback>
                <p:oleObj name="Equation" r:id="rId8" imgW="393359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5867400"/>
                        <a:ext cx="787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Oval 21"/>
          <p:cNvSpPr>
            <a:spLocks noChangeArrowheads="1"/>
          </p:cNvSpPr>
          <p:nvPr/>
        </p:nvSpPr>
        <p:spPr bwMode="auto">
          <a:xfrm>
            <a:off x="6629400" y="5715000"/>
            <a:ext cx="10668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3124200" y="3810000"/>
          <a:ext cx="4365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7" name="Equation" r:id="rId10" imgW="114201" imgH="139579" progId="Equation.DSMT4">
                  <p:embed/>
                </p:oleObj>
              </mc:Choice>
              <mc:Fallback>
                <p:oleObj name="Equation" r:id="rId10" imgW="114201" imgH="13957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0000"/>
                        <a:ext cx="4365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5321300" y="3721100"/>
          <a:ext cx="1320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8" name="Equation" r:id="rId12" imgW="660113" imgH="177723" progId="Equation.DSMT4">
                  <p:embed/>
                </p:oleObj>
              </mc:Choice>
              <mc:Fallback>
                <p:oleObj name="Equation" r:id="rId12" imgW="660113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3721100"/>
                        <a:ext cx="1320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/>
        </p:nvGraphicFramePr>
        <p:xfrm>
          <a:off x="5765800" y="4292600"/>
          <a:ext cx="1092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9" name="Equation" r:id="rId14" imgW="545626" imgH="177646" progId="Equation.DSMT4">
                  <p:embed/>
                </p:oleObj>
              </mc:Choice>
              <mc:Fallback>
                <p:oleObj name="Equation" r:id="rId14" imgW="545626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4292600"/>
                        <a:ext cx="1092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5791200" y="4902200"/>
          <a:ext cx="787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0" name="Equation" r:id="rId16" imgW="393359" imgH="177646" progId="Equation.DSMT4">
                  <p:embed/>
                </p:oleObj>
              </mc:Choice>
              <mc:Fallback>
                <p:oleObj name="Equation" r:id="rId16" imgW="393359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902200"/>
                        <a:ext cx="787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16" name="Group 28"/>
          <p:cNvGrpSpPr>
            <a:grpSpLocks/>
          </p:cNvGrpSpPr>
          <p:nvPr/>
        </p:nvGrpSpPr>
        <p:grpSpPr bwMode="auto">
          <a:xfrm>
            <a:off x="4648200" y="2743200"/>
            <a:ext cx="2895600" cy="2667000"/>
            <a:chOff x="2928" y="1728"/>
            <a:chExt cx="1824" cy="1680"/>
          </a:xfrm>
        </p:grpSpPr>
        <p:sp>
          <p:nvSpPr>
            <p:cNvPr id="6160" name="Text Box 23"/>
            <p:cNvSpPr txBox="1">
              <a:spLocks noChangeArrowheads="1"/>
            </p:cNvSpPr>
            <p:nvPr/>
          </p:nvSpPr>
          <p:spPr bwMode="auto">
            <a:xfrm>
              <a:off x="3062" y="1801"/>
              <a:ext cx="14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From geometry:</a:t>
              </a:r>
            </a:p>
          </p:txBody>
        </p:sp>
        <p:sp>
          <p:nvSpPr>
            <p:cNvPr id="6161" name="Rectangle 27"/>
            <p:cNvSpPr>
              <a:spLocks noChangeArrowheads="1"/>
            </p:cNvSpPr>
            <p:nvPr/>
          </p:nvSpPr>
          <p:spPr bwMode="auto">
            <a:xfrm>
              <a:off x="2928" y="1728"/>
              <a:ext cx="1824" cy="168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2318" name="Object 3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1" name="Equation" r:id="rId17" imgW="190417" imgH="139639" progId="Equation.DSMT4">
                  <p:embed/>
                </p:oleObj>
              </mc:Choice>
              <mc:Fallback>
                <p:oleObj name="Equation" r:id="rId17" imgW="190417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46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8925" y="228600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Example:</a:t>
            </a:r>
          </a:p>
        </p:txBody>
      </p:sp>
      <p:pic>
        <p:nvPicPr>
          <p:cNvPr id="7171" name="Picture 3" descr="H7X1HJ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441960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223"/>
          <p:cNvSpPr>
            <a:spLocks noChangeArrowheads="1"/>
          </p:cNvSpPr>
          <p:nvPr/>
        </p:nvSpPr>
        <p:spPr bwMode="auto">
          <a:xfrm>
            <a:off x="1385888" y="41036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grpSp>
        <p:nvGrpSpPr>
          <p:cNvPr id="13549" name="Group 237"/>
          <p:cNvGrpSpPr>
            <a:grpSpLocks/>
          </p:cNvGrpSpPr>
          <p:nvPr/>
        </p:nvGrpSpPr>
        <p:grpSpPr bwMode="auto">
          <a:xfrm>
            <a:off x="676275" y="1196975"/>
            <a:ext cx="3825875" cy="2298700"/>
            <a:chOff x="426" y="754"/>
            <a:chExt cx="2410" cy="1448"/>
          </a:xfrm>
        </p:grpSpPr>
        <p:grpSp>
          <p:nvGrpSpPr>
            <p:cNvPr id="7198" name="Group 233"/>
            <p:cNvGrpSpPr>
              <a:grpSpLocks/>
            </p:cNvGrpSpPr>
            <p:nvPr/>
          </p:nvGrpSpPr>
          <p:grpSpPr bwMode="auto">
            <a:xfrm flipV="1">
              <a:off x="426" y="1491"/>
              <a:ext cx="2208" cy="711"/>
              <a:chOff x="1776" y="2592"/>
              <a:chExt cx="2612" cy="870"/>
            </a:xfrm>
          </p:grpSpPr>
          <p:sp>
            <p:nvSpPr>
              <p:cNvPr id="7200" name="Line 5"/>
              <p:cNvSpPr>
                <a:spLocks noChangeShapeType="1"/>
              </p:cNvSpPr>
              <p:nvPr/>
            </p:nvSpPr>
            <p:spPr bwMode="auto">
              <a:xfrm flipV="1">
                <a:off x="1776" y="3399"/>
                <a:ext cx="14" cy="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6"/>
              <p:cNvSpPr>
                <a:spLocks noChangeShapeType="1"/>
              </p:cNvSpPr>
              <p:nvPr/>
            </p:nvSpPr>
            <p:spPr bwMode="auto">
              <a:xfrm flipV="1">
                <a:off x="1790" y="3376"/>
                <a:ext cx="12" cy="2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Line 7"/>
              <p:cNvSpPr>
                <a:spLocks noChangeShapeType="1"/>
              </p:cNvSpPr>
              <p:nvPr/>
            </p:nvSpPr>
            <p:spPr bwMode="auto">
              <a:xfrm flipV="1">
                <a:off x="1802" y="3356"/>
                <a:ext cx="13" cy="2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Line 8"/>
              <p:cNvSpPr>
                <a:spLocks noChangeShapeType="1"/>
              </p:cNvSpPr>
              <p:nvPr/>
            </p:nvSpPr>
            <p:spPr bwMode="auto">
              <a:xfrm flipV="1">
                <a:off x="1815" y="3339"/>
                <a:ext cx="14" cy="1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Line 9"/>
              <p:cNvSpPr>
                <a:spLocks noChangeShapeType="1"/>
              </p:cNvSpPr>
              <p:nvPr/>
            </p:nvSpPr>
            <p:spPr bwMode="auto">
              <a:xfrm flipV="1">
                <a:off x="1829" y="3324"/>
                <a:ext cx="13" cy="1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Line 10"/>
              <p:cNvSpPr>
                <a:spLocks noChangeShapeType="1"/>
              </p:cNvSpPr>
              <p:nvPr/>
            </p:nvSpPr>
            <p:spPr bwMode="auto">
              <a:xfrm flipV="1">
                <a:off x="1842" y="3311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Line 11"/>
              <p:cNvSpPr>
                <a:spLocks noChangeShapeType="1"/>
              </p:cNvSpPr>
              <p:nvPr/>
            </p:nvSpPr>
            <p:spPr bwMode="auto">
              <a:xfrm flipV="1">
                <a:off x="1855" y="3299"/>
                <a:ext cx="13" cy="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Line 12"/>
              <p:cNvSpPr>
                <a:spLocks noChangeShapeType="1"/>
              </p:cNvSpPr>
              <p:nvPr/>
            </p:nvSpPr>
            <p:spPr bwMode="auto">
              <a:xfrm flipV="1">
                <a:off x="1868" y="3288"/>
                <a:ext cx="13" cy="1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Line 13"/>
              <p:cNvSpPr>
                <a:spLocks noChangeShapeType="1"/>
              </p:cNvSpPr>
              <p:nvPr/>
            </p:nvSpPr>
            <p:spPr bwMode="auto">
              <a:xfrm flipV="1">
                <a:off x="1881" y="3277"/>
                <a:ext cx="14" cy="1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Line 14"/>
              <p:cNvSpPr>
                <a:spLocks noChangeShapeType="1"/>
              </p:cNvSpPr>
              <p:nvPr/>
            </p:nvSpPr>
            <p:spPr bwMode="auto">
              <a:xfrm flipV="1">
                <a:off x="1895" y="3266"/>
                <a:ext cx="13" cy="1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Line 15"/>
              <p:cNvSpPr>
                <a:spLocks noChangeShapeType="1"/>
              </p:cNvSpPr>
              <p:nvPr/>
            </p:nvSpPr>
            <p:spPr bwMode="auto">
              <a:xfrm flipV="1">
                <a:off x="1908" y="3258"/>
                <a:ext cx="12" cy="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Line 16"/>
              <p:cNvSpPr>
                <a:spLocks noChangeShapeType="1"/>
              </p:cNvSpPr>
              <p:nvPr/>
            </p:nvSpPr>
            <p:spPr bwMode="auto">
              <a:xfrm flipV="1">
                <a:off x="1920" y="3248"/>
                <a:ext cx="14" cy="1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Line 17"/>
              <p:cNvSpPr>
                <a:spLocks noChangeShapeType="1"/>
              </p:cNvSpPr>
              <p:nvPr/>
            </p:nvSpPr>
            <p:spPr bwMode="auto">
              <a:xfrm flipV="1">
                <a:off x="1934" y="3239"/>
                <a:ext cx="14" cy="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Line 18"/>
              <p:cNvSpPr>
                <a:spLocks noChangeShapeType="1"/>
              </p:cNvSpPr>
              <p:nvPr/>
            </p:nvSpPr>
            <p:spPr bwMode="auto">
              <a:xfrm flipV="1">
                <a:off x="1948" y="3231"/>
                <a:ext cx="13" cy="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Line 19"/>
              <p:cNvSpPr>
                <a:spLocks noChangeShapeType="1"/>
              </p:cNvSpPr>
              <p:nvPr/>
            </p:nvSpPr>
            <p:spPr bwMode="auto">
              <a:xfrm flipV="1">
                <a:off x="1961" y="3224"/>
                <a:ext cx="12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Line 20"/>
              <p:cNvSpPr>
                <a:spLocks noChangeShapeType="1"/>
              </p:cNvSpPr>
              <p:nvPr/>
            </p:nvSpPr>
            <p:spPr bwMode="auto">
              <a:xfrm flipV="1">
                <a:off x="1973" y="3215"/>
                <a:ext cx="14" cy="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6" name="Line 21"/>
              <p:cNvSpPr>
                <a:spLocks noChangeShapeType="1"/>
              </p:cNvSpPr>
              <p:nvPr/>
            </p:nvSpPr>
            <p:spPr bwMode="auto">
              <a:xfrm flipV="1">
                <a:off x="1987" y="3208"/>
                <a:ext cx="12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7" name="Line 22"/>
              <p:cNvSpPr>
                <a:spLocks noChangeShapeType="1"/>
              </p:cNvSpPr>
              <p:nvPr/>
            </p:nvSpPr>
            <p:spPr bwMode="auto">
              <a:xfrm flipV="1">
                <a:off x="1999" y="3200"/>
                <a:ext cx="14" cy="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8" name="Line 23"/>
              <p:cNvSpPr>
                <a:spLocks noChangeShapeType="1"/>
              </p:cNvSpPr>
              <p:nvPr/>
            </p:nvSpPr>
            <p:spPr bwMode="auto">
              <a:xfrm flipV="1">
                <a:off x="2013" y="3194"/>
                <a:ext cx="12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9" name="Line 24"/>
              <p:cNvSpPr>
                <a:spLocks noChangeShapeType="1"/>
              </p:cNvSpPr>
              <p:nvPr/>
            </p:nvSpPr>
            <p:spPr bwMode="auto">
              <a:xfrm flipV="1">
                <a:off x="2025" y="3186"/>
                <a:ext cx="14" cy="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0" name="Line 25"/>
              <p:cNvSpPr>
                <a:spLocks noChangeShapeType="1"/>
              </p:cNvSpPr>
              <p:nvPr/>
            </p:nvSpPr>
            <p:spPr bwMode="auto">
              <a:xfrm flipV="1">
                <a:off x="2039" y="3179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1" name="Line 26"/>
              <p:cNvSpPr>
                <a:spLocks noChangeShapeType="1"/>
              </p:cNvSpPr>
              <p:nvPr/>
            </p:nvSpPr>
            <p:spPr bwMode="auto">
              <a:xfrm flipV="1">
                <a:off x="2052" y="3173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2" name="Line 27"/>
              <p:cNvSpPr>
                <a:spLocks noChangeShapeType="1"/>
              </p:cNvSpPr>
              <p:nvPr/>
            </p:nvSpPr>
            <p:spPr bwMode="auto">
              <a:xfrm flipV="1">
                <a:off x="2065" y="3167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3" name="Line 28"/>
              <p:cNvSpPr>
                <a:spLocks noChangeShapeType="1"/>
              </p:cNvSpPr>
              <p:nvPr/>
            </p:nvSpPr>
            <p:spPr bwMode="auto">
              <a:xfrm flipV="1">
                <a:off x="2078" y="3160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4" name="Line 29"/>
              <p:cNvSpPr>
                <a:spLocks noChangeShapeType="1"/>
              </p:cNvSpPr>
              <p:nvPr/>
            </p:nvSpPr>
            <p:spPr bwMode="auto">
              <a:xfrm flipV="1">
                <a:off x="2091" y="3153"/>
                <a:ext cx="14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5" name="Line 30"/>
              <p:cNvSpPr>
                <a:spLocks noChangeShapeType="1"/>
              </p:cNvSpPr>
              <p:nvPr/>
            </p:nvSpPr>
            <p:spPr bwMode="auto">
              <a:xfrm flipV="1">
                <a:off x="2105" y="3148"/>
                <a:ext cx="12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6" name="Line 31"/>
              <p:cNvSpPr>
                <a:spLocks noChangeShapeType="1"/>
              </p:cNvSpPr>
              <p:nvPr/>
            </p:nvSpPr>
            <p:spPr bwMode="auto">
              <a:xfrm flipV="1">
                <a:off x="2117" y="3142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7" name="Line 32"/>
              <p:cNvSpPr>
                <a:spLocks noChangeShapeType="1"/>
              </p:cNvSpPr>
              <p:nvPr/>
            </p:nvSpPr>
            <p:spPr bwMode="auto">
              <a:xfrm flipV="1">
                <a:off x="2130" y="3136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8" name="Line 33"/>
              <p:cNvSpPr>
                <a:spLocks noChangeShapeType="1"/>
              </p:cNvSpPr>
              <p:nvPr/>
            </p:nvSpPr>
            <p:spPr bwMode="auto">
              <a:xfrm flipV="1">
                <a:off x="2143" y="3130"/>
                <a:ext cx="14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9" name="Line 34"/>
              <p:cNvSpPr>
                <a:spLocks noChangeShapeType="1"/>
              </p:cNvSpPr>
              <p:nvPr/>
            </p:nvSpPr>
            <p:spPr bwMode="auto">
              <a:xfrm flipV="1">
                <a:off x="2157" y="3125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0" name="Line 35"/>
              <p:cNvSpPr>
                <a:spLocks noChangeShapeType="1"/>
              </p:cNvSpPr>
              <p:nvPr/>
            </p:nvSpPr>
            <p:spPr bwMode="auto">
              <a:xfrm flipV="1">
                <a:off x="2170" y="3119"/>
                <a:ext cx="14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1" name="Line 36"/>
              <p:cNvSpPr>
                <a:spLocks noChangeShapeType="1"/>
              </p:cNvSpPr>
              <p:nvPr/>
            </p:nvSpPr>
            <p:spPr bwMode="auto">
              <a:xfrm flipV="1">
                <a:off x="2184" y="3113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2" name="Line 37"/>
              <p:cNvSpPr>
                <a:spLocks noChangeShapeType="1"/>
              </p:cNvSpPr>
              <p:nvPr/>
            </p:nvSpPr>
            <p:spPr bwMode="auto">
              <a:xfrm flipV="1">
                <a:off x="2197" y="3108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3" name="Line 38"/>
              <p:cNvSpPr>
                <a:spLocks noChangeShapeType="1"/>
              </p:cNvSpPr>
              <p:nvPr/>
            </p:nvSpPr>
            <p:spPr bwMode="auto">
              <a:xfrm flipV="1">
                <a:off x="2210" y="3102"/>
                <a:ext cx="12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4" name="Line 39"/>
              <p:cNvSpPr>
                <a:spLocks noChangeShapeType="1"/>
              </p:cNvSpPr>
              <p:nvPr/>
            </p:nvSpPr>
            <p:spPr bwMode="auto">
              <a:xfrm flipV="1">
                <a:off x="2222" y="3097"/>
                <a:ext cx="14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5" name="Line 40"/>
              <p:cNvSpPr>
                <a:spLocks noChangeShapeType="1"/>
              </p:cNvSpPr>
              <p:nvPr/>
            </p:nvSpPr>
            <p:spPr bwMode="auto">
              <a:xfrm flipV="1">
                <a:off x="2236" y="3092"/>
                <a:ext cx="12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6" name="Line 41"/>
              <p:cNvSpPr>
                <a:spLocks noChangeShapeType="1"/>
              </p:cNvSpPr>
              <p:nvPr/>
            </p:nvSpPr>
            <p:spPr bwMode="auto">
              <a:xfrm flipV="1">
                <a:off x="2248" y="3087"/>
                <a:ext cx="14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7" name="Line 42"/>
              <p:cNvSpPr>
                <a:spLocks noChangeShapeType="1"/>
              </p:cNvSpPr>
              <p:nvPr/>
            </p:nvSpPr>
            <p:spPr bwMode="auto">
              <a:xfrm flipV="1">
                <a:off x="2262" y="3082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8" name="Line 43"/>
              <p:cNvSpPr>
                <a:spLocks noChangeShapeType="1"/>
              </p:cNvSpPr>
              <p:nvPr/>
            </p:nvSpPr>
            <p:spPr bwMode="auto">
              <a:xfrm flipV="1">
                <a:off x="2275" y="3077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9" name="Line 44"/>
              <p:cNvSpPr>
                <a:spLocks noChangeShapeType="1"/>
              </p:cNvSpPr>
              <p:nvPr/>
            </p:nvSpPr>
            <p:spPr bwMode="auto">
              <a:xfrm flipV="1">
                <a:off x="2288" y="3072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0" name="Line 45"/>
              <p:cNvSpPr>
                <a:spLocks noChangeShapeType="1"/>
              </p:cNvSpPr>
              <p:nvPr/>
            </p:nvSpPr>
            <p:spPr bwMode="auto">
              <a:xfrm flipV="1">
                <a:off x="2301" y="3067"/>
                <a:ext cx="14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1" name="Line 46"/>
              <p:cNvSpPr>
                <a:spLocks noChangeShapeType="1"/>
              </p:cNvSpPr>
              <p:nvPr/>
            </p:nvSpPr>
            <p:spPr bwMode="auto">
              <a:xfrm flipV="1">
                <a:off x="2315" y="3062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2" name="Line 47"/>
              <p:cNvSpPr>
                <a:spLocks noChangeShapeType="1"/>
              </p:cNvSpPr>
              <p:nvPr/>
            </p:nvSpPr>
            <p:spPr bwMode="auto">
              <a:xfrm flipV="1">
                <a:off x="2328" y="3058"/>
                <a:ext cx="12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3" name="Line 48"/>
              <p:cNvSpPr>
                <a:spLocks noChangeShapeType="1"/>
              </p:cNvSpPr>
              <p:nvPr/>
            </p:nvSpPr>
            <p:spPr bwMode="auto">
              <a:xfrm flipV="1">
                <a:off x="2340" y="3053"/>
                <a:ext cx="14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4" name="Line 49"/>
              <p:cNvSpPr>
                <a:spLocks noChangeShapeType="1"/>
              </p:cNvSpPr>
              <p:nvPr/>
            </p:nvSpPr>
            <p:spPr bwMode="auto">
              <a:xfrm flipV="1">
                <a:off x="2354" y="3048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5" name="Line 50"/>
              <p:cNvSpPr>
                <a:spLocks noChangeShapeType="1"/>
              </p:cNvSpPr>
              <p:nvPr/>
            </p:nvSpPr>
            <p:spPr bwMode="auto">
              <a:xfrm flipV="1">
                <a:off x="2367" y="3044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6" name="Line 51"/>
              <p:cNvSpPr>
                <a:spLocks noChangeShapeType="1"/>
              </p:cNvSpPr>
              <p:nvPr/>
            </p:nvSpPr>
            <p:spPr bwMode="auto">
              <a:xfrm flipV="1">
                <a:off x="2380" y="3039"/>
                <a:ext cx="12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7" name="Line 52"/>
              <p:cNvSpPr>
                <a:spLocks noChangeShapeType="1"/>
              </p:cNvSpPr>
              <p:nvPr/>
            </p:nvSpPr>
            <p:spPr bwMode="auto">
              <a:xfrm flipV="1">
                <a:off x="2392" y="3035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8" name="Line 53"/>
              <p:cNvSpPr>
                <a:spLocks noChangeShapeType="1"/>
              </p:cNvSpPr>
              <p:nvPr/>
            </p:nvSpPr>
            <p:spPr bwMode="auto">
              <a:xfrm flipV="1">
                <a:off x="2406" y="3030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9" name="Line 54"/>
              <p:cNvSpPr>
                <a:spLocks noChangeShapeType="1"/>
              </p:cNvSpPr>
              <p:nvPr/>
            </p:nvSpPr>
            <p:spPr bwMode="auto">
              <a:xfrm flipV="1">
                <a:off x="2419" y="3026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0" name="Line 55"/>
              <p:cNvSpPr>
                <a:spLocks noChangeShapeType="1"/>
              </p:cNvSpPr>
              <p:nvPr/>
            </p:nvSpPr>
            <p:spPr bwMode="auto">
              <a:xfrm flipV="1">
                <a:off x="2433" y="3021"/>
                <a:ext cx="12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1" name="Line 56"/>
              <p:cNvSpPr>
                <a:spLocks noChangeShapeType="1"/>
              </p:cNvSpPr>
              <p:nvPr/>
            </p:nvSpPr>
            <p:spPr bwMode="auto">
              <a:xfrm flipV="1">
                <a:off x="2445" y="3017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2" name="Line 57"/>
              <p:cNvSpPr>
                <a:spLocks noChangeShapeType="1"/>
              </p:cNvSpPr>
              <p:nvPr/>
            </p:nvSpPr>
            <p:spPr bwMode="auto">
              <a:xfrm flipV="1">
                <a:off x="2459" y="3013"/>
                <a:ext cx="12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3" name="Line 58"/>
              <p:cNvSpPr>
                <a:spLocks noChangeShapeType="1"/>
              </p:cNvSpPr>
              <p:nvPr/>
            </p:nvSpPr>
            <p:spPr bwMode="auto">
              <a:xfrm flipV="1">
                <a:off x="2471" y="3009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4" name="Line 59"/>
              <p:cNvSpPr>
                <a:spLocks noChangeShapeType="1"/>
              </p:cNvSpPr>
              <p:nvPr/>
            </p:nvSpPr>
            <p:spPr bwMode="auto">
              <a:xfrm flipV="1">
                <a:off x="2485" y="3005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5" name="Line 60"/>
              <p:cNvSpPr>
                <a:spLocks noChangeShapeType="1"/>
              </p:cNvSpPr>
              <p:nvPr/>
            </p:nvSpPr>
            <p:spPr bwMode="auto">
              <a:xfrm flipV="1">
                <a:off x="2498" y="3000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6" name="Line 61"/>
              <p:cNvSpPr>
                <a:spLocks noChangeShapeType="1"/>
              </p:cNvSpPr>
              <p:nvPr/>
            </p:nvSpPr>
            <p:spPr bwMode="auto">
              <a:xfrm flipV="1">
                <a:off x="2511" y="2997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7" name="Line 62"/>
              <p:cNvSpPr>
                <a:spLocks noChangeShapeType="1"/>
              </p:cNvSpPr>
              <p:nvPr/>
            </p:nvSpPr>
            <p:spPr bwMode="auto">
              <a:xfrm flipV="1">
                <a:off x="2524" y="2992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8" name="Line 63"/>
              <p:cNvSpPr>
                <a:spLocks noChangeShapeType="1"/>
              </p:cNvSpPr>
              <p:nvPr/>
            </p:nvSpPr>
            <p:spPr bwMode="auto">
              <a:xfrm flipV="1">
                <a:off x="2537" y="2988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Line 64"/>
              <p:cNvSpPr>
                <a:spLocks noChangeShapeType="1"/>
              </p:cNvSpPr>
              <p:nvPr/>
            </p:nvSpPr>
            <p:spPr bwMode="auto">
              <a:xfrm flipV="1">
                <a:off x="2550" y="2984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0" name="Line 65"/>
              <p:cNvSpPr>
                <a:spLocks noChangeShapeType="1"/>
              </p:cNvSpPr>
              <p:nvPr/>
            </p:nvSpPr>
            <p:spPr bwMode="auto">
              <a:xfrm flipV="1">
                <a:off x="2563" y="2980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1" name="Line 66"/>
              <p:cNvSpPr>
                <a:spLocks noChangeShapeType="1"/>
              </p:cNvSpPr>
              <p:nvPr/>
            </p:nvSpPr>
            <p:spPr bwMode="auto">
              <a:xfrm flipV="1">
                <a:off x="2577" y="2976"/>
                <a:ext cx="12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2" name="Line 67"/>
              <p:cNvSpPr>
                <a:spLocks noChangeShapeType="1"/>
              </p:cNvSpPr>
              <p:nvPr/>
            </p:nvSpPr>
            <p:spPr bwMode="auto">
              <a:xfrm flipV="1">
                <a:off x="2589" y="2973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Line 68"/>
              <p:cNvSpPr>
                <a:spLocks noChangeShapeType="1"/>
              </p:cNvSpPr>
              <p:nvPr/>
            </p:nvSpPr>
            <p:spPr bwMode="auto">
              <a:xfrm flipV="1">
                <a:off x="2603" y="2969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Line 69"/>
              <p:cNvSpPr>
                <a:spLocks noChangeShapeType="1"/>
              </p:cNvSpPr>
              <p:nvPr/>
            </p:nvSpPr>
            <p:spPr bwMode="auto">
              <a:xfrm flipV="1">
                <a:off x="2616" y="2965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Line 70"/>
              <p:cNvSpPr>
                <a:spLocks noChangeShapeType="1"/>
              </p:cNvSpPr>
              <p:nvPr/>
            </p:nvSpPr>
            <p:spPr bwMode="auto">
              <a:xfrm flipV="1">
                <a:off x="2629" y="2961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6" name="Line 71"/>
              <p:cNvSpPr>
                <a:spLocks noChangeShapeType="1"/>
              </p:cNvSpPr>
              <p:nvPr/>
            </p:nvSpPr>
            <p:spPr bwMode="auto">
              <a:xfrm flipV="1">
                <a:off x="2643" y="2957"/>
                <a:ext cx="12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7" name="Line 72"/>
              <p:cNvSpPr>
                <a:spLocks noChangeShapeType="1"/>
              </p:cNvSpPr>
              <p:nvPr/>
            </p:nvSpPr>
            <p:spPr bwMode="auto">
              <a:xfrm flipV="1">
                <a:off x="2655" y="2953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8" name="Line 73"/>
              <p:cNvSpPr>
                <a:spLocks noChangeShapeType="1"/>
              </p:cNvSpPr>
              <p:nvPr/>
            </p:nvSpPr>
            <p:spPr bwMode="auto">
              <a:xfrm flipV="1">
                <a:off x="2668" y="2949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9" name="Line 74"/>
              <p:cNvSpPr>
                <a:spLocks noChangeShapeType="1"/>
              </p:cNvSpPr>
              <p:nvPr/>
            </p:nvSpPr>
            <p:spPr bwMode="auto">
              <a:xfrm flipV="1">
                <a:off x="2682" y="2946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0" name="Line 75"/>
              <p:cNvSpPr>
                <a:spLocks noChangeShapeType="1"/>
              </p:cNvSpPr>
              <p:nvPr/>
            </p:nvSpPr>
            <p:spPr bwMode="auto">
              <a:xfrm flipV="1">
                <a:off x="2695" y="2942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" name="Line 76"/>
              <p:cNvSpPr>
                <a:spLocks noChangeShapeType="1"/>
              </p:cNvSpPr>
              <p:nvPr/>
            </p:nvSpPr>
            <p:spPr bwMode="auto">
              <a:xfrm flipV="1">
                <a:off x="2708" y="2938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" name="Line 77"/>
              <p:cNvSpPr>
                <a:spLocks noChangeShapeType="1"/>
              </p:cNvSpPr>
              <p:nvPr/>
            </p:nvSpPr>
            <p:spPr bwMode="auto">
              <a:xfrm flipV="1">
                <a:off x="2722" y="2935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" name="Line 78"/>
              <p:cNvSpPr>
                <a:spLocks noChangeShapeType="1"/>
              </p:cNvSpPr>
              <p:nvPr/>
            </p:nvSpPr>
            <p:spPr bwMode="auto">
              <a:xfrm flipV="1">
                <a:off x="2734" y="2931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" name="Line 79"/>
              <p:cNvSpPr>
                <a:spLocks noChangeShapeType="1"/>
              </p:cNvSpPr>
              <p:nvPr/>
            </p:nvSpPr>
            <p:spPr bwMode="auto">
              <a:xfrm flipV="1">
                <a:off x="2747" y="2928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" name="Line 80"/>
              <p:cNvSpPr>
                <a:spLocks noChangeShapeType="1"/>
              </p:cNvSpPr>
              <p:nvPr/>
            </p:nvSpPr>
            <p:spPr bwMode="auto">
              <a:xfrm flipV="1">
                <a:off x="2760" y="2924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" name="Line 81"/>
              <p:cNvSpPr>
                <a:spLocks noChangeShapeType="1"/>
              </p:cNvSpPr>
              <p:nvPr/>
            </p:nvSpPr>
            <p:spPr bwMode="auto">
              <a:xfrm flipV="1">
                <a:off x="2774" y="2921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" name="Line 82"/>
              <p:cNvSpPr>
                <a:spLocks noChangeShapeType="1"/>
              </p:cNvSpPr>
              <p:nvPr/>
            </p:nvSpPr>
            <p:spPr bwMode="auto">
              <a:xfrm flipV="1">
                <a:off x="2786" y="2917"/>
                <a:ext cx="15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" name="Line 83"/>
              <p:cNvSpPr>
                <a:spLocks noChangeShapeType="1"/>
              </p:cNvSpPr>
              <p:nvPr/>
            </p:nvSpPr>
            <p:spPr bwMode="auto">
              <a:xfrm flipV="1">
                <a:off x="2801" y="2914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Line 84"/>
              <p:cNvSpPr>
                <a:spLocks noChangeShapeType="1"/>
              </p:cNvSpPr>
              <p:nvPr/>
            </p:nvSpPr>
            <p:spPr bwMode="auto">
              <a:xfrm flipV="1">
                <a:off x="2813" y="2910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" name="Line 85"/>
              <p:cNvSpPr>
                <a:spLocks noChangeShapeType="1"/>
              </p:cNvSpPr>
              <p:nvPr/>
            </p:nvSpPr>
            <p:spPr bwMode="auto">
              <a:xfrm flipV="1">
                <a:off x="2826" y="2907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" name="Line 86"/>
              <p:cNvSpPr>
                <a:spLocks noChangeShapeType="1"/>
              </p:cNvSpPr>
              <p:nvPr/>
            </p:nvSpPr>
            <p:spPr bwMode="auto">
              <a:xfrm flipV="1">
                <a:off x="2840" y="2903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" name="Line 87"/>
              <p:cNvSpPr>
                <a:spLocks noChangeShapeType="1"/>
              </p:cNvSpPr>
              <p:nvPr/>
            </p:nvSpPr>
            <p:spPr bwMode="auto">
              <a:xfrm flipV="1">
                <a:off x="2853" y="2900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" name="Line 88"/>
              <p:cNvSpPr>
                <a:spLocks noChangeShapeType="1"/>
              </p:cNvSpPr>
              <p:nvPr/>
            </p:nvSpPr>
            <p:spPr bwMode="auto">
              <a:xfrm flipV="1">
                <a:off x="2865" y="2897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" name="Line 89"/>
              <p:cNvSpPr>
                <a:spLocks noChangeShapeType="1"/>
              </p:cNvSpPr>
              <p:nvPr/>
            </p:nvSpPr>
            <p:spPr bwMode="auto">
              <a:xfrm flipV="1">
                <a:off x="2879" y="2893"/>
                <a:ext cx="12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" name="Line 90"/>
              <p:cNvSpPr>
                <a:spLocks noChangeShapeType="1"/>
              </p:cNvSpPr>
              <p:nvPr/>
            </p:nvSpPr>
            <p:spPr bwMode="auto">
              <a:xfrm flipV="1">
                <a:off x="2891" y="2890"/>
                <a:ext cx="15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" name="Line 91"/>
              <p:cNvSpPr>
                <a:spLocks noChangeShapeType="1"/>
              </p:cNvSpPr>
              <p:nvPr/>
            </p:nvSpPr>
            <p:spPr bwMode="auto">
              <a:xfrm flipV="1">
                <a:off x="2906" y="2887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7" name="Line 92"/>
              <p:cNvSpPr>
                <a:spLocks noChangeShapeType="1"/>
              </p:cNvSpPr>
              <p:nvPr/>
            </p:nvSpPr>
            <p:spPr bwMode="auto">
              <a:xfrm flipV="1">
                <a:off x="2918" y="288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" name="Line 93"/>
              <p:cNvSpPr>
                <a:spLocks noChangeShapeType="1"/>
              </p:cNvSpPr>
              <p:nvPr/>
            </p:nvSpPr>
            <p:spPr bwMode="auto">
              <a:xfrm flipV="1">
                <a:off x="2931" y="2880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" name="Line 94"/>
              <p:cNvSpPr>
                <a:spLocks noChangeShapeType="1"/>
              </p:cNvSpPr>
              <p:nvPr/>
            </p:nvSpPr>
            <p:spPr bwMode="auto">
              <a:xfrm flipV="1">
                <a:off x="2945" y="2877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0" name="Line 95"/>
              <p:cNvSpPr>
                <a:spLocks noChangeShapeType="1"/>
              </p:cNvSpPr>
              <p:nvPr/>
            </p:nvSpPr>
            <p:spPr bwMode="auto">
              <a:xfrm flipV="1">
                <a:off x="2957" y="287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" name="Line 96"/>
              <p:cNvSpPr>
                <a:spLocks noChangeShapeType="1"/>
              </p:cNvSpPr>
              <p:nvPr/>
            </p:nvSpPr>
            <p:spPr bwMode="auto">
              <a:xfrm flipV="1">
                <a:off x="2970" y="2871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2" name="Line 97"/>
              <p:cNvSpPr>
                <a:spLocks noChangeShapeType="1"/>
              </p:cNvSpPr>
              <p:nvPr/>
            </p:nvSpPr>
            <p:spPr bwMode="auto">
              <a:xfrm flipV="1">
                <a:off x="2983" y="2867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" name="Line 98"/>
              <p:cNvSpPr>
                <a:spLocks noChangeShapeType="1"/>
              </p:cNvSpPr>
              <p:nvPr/>
            </p:nvSpPr>
            <p:spPr bwMode="auto">
              <a:xfrm flipV="1">
                <a:off x="2997" y="286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" name="Line 99"/>
              <p:cNvSpPr>
                <a:spLocks noChangeShapeType="1"/>
              </p:cNvSpPr>
              <p:nvPr/>
            </p:nvSpPr>
            <p:spPr bwMode="auto">
              <a:xfrm flipV="1">
                <a:off x="3010" y="2861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5" name="Line 100"/>
              <p:cNvSpPr>
                <a:spLocks noChangeShapeType="1"/>
              </p:cNvSpPr>
              <p:nvPr/>
            </p:nvSpPr>
            <p:spPr bwMode="auto">
              <a:xfrm flipV="1">
                <a:off x="3022" y="2858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6" name="Line 101"/>
              <p:cNvSpPr>
                <a:spLocks noChangeShapeType="1"/>
              </p:cNvSpPr>
              <p:nvPr/>
            </p:nvSpPr>
            <p:spPr bwMode="auto">
              <a:xfrm flipV="1">
                <a:off x="3036" y="2854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7" name="Line 102"/>
              <p:cNvSpPr>
                <a:spLocks noChangeShapeType="1"/>
              </p:cNvSpPr>
              <p:nvPr/>
            </p:nvSpPr>
            <p:spPr bwMode="auto">
              <a:xfrm flipV="1">
                <a:off x="3049" y="2851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8" name="Line 103"/>
              <p:cNvSpPr>
                <a:spLocks noChangeShapeType="1"/>
              </p:cNvSpPr>
              <p:nvPr/>
            </p:nvSpPr>
            <p:spPr bwMode="auto">
              <a:xfrm flipV="1">
                <a:off x="3062" y="2848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9" name="Line 104"/>
              <p:cNvSpPr>
                <a:spLocks noChangeShapeType="1"/>
              </p:cNvSpPr>
              <p:nvPr/>
            </p:nvSpPr>
            <p:spPr bwMode="auto">
              <a:xfrm flipV="1">
                <a:off x="3076" y="2845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0" name="Line 105"/>
              <p:cNvSpPr>
                <a:spLocks noChangeShapeType="1"/>
              </p:cNvSpPr>
              <p:nvPr/>
            </p:nvSpPr>
            <p:spPr bwMode="auto">
              <a:xfrm flipV="1">
                <a:off x="3088" y="2842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1" name="Line 106"/>
              <p:cNvSpPr>
                <a:spLocks noChangeShapeType="1"/>
              </p:cNvSpPr>
              <p:nvPr/>
            </p:nvSpPr>
            <p:spPr bwMode="auto">
              <a:xfrm flipV="1">
                <a:off x="3102" y="2839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2" name="Line 107"/>
              <p:cNvSpPr>
                <a:spLocks noChangeShapeType="1"/>
              </p:cNvSpPr>
              <p:nvPr/>
            </p:nvSpPr>
            <p:spPr bwMode="auto">
              <a:xfrm flipV="1">
                <a:off x="3115" y="2836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3" name="Line 108"/>
              <p:cNvSpPr>
                <a:spLocks noChangeShapeType="1"/>
              </p:cNvSpPr>
              <p:nvPr/>
            </p:nvSpPr>
            <p:spPr bwMode="auto">
              <a:xfrm flipV="1">
                <a:off x="3127" y="2833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4" name="Line 109"/>
              <p:cNvSpPr>
                <a:spLocks noChangeShapeType="1"/>
              </p:cNvSpPr>
              <p:nvPr/>
            </p:nvSpPr>
            <p:spPr bwMode="auto">
              <a:xfrm flipV="1">
                <a:off x="3141" y="2830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5" name="Line 110"/>
              <p:cNvSpPr>
                <a:spLocks noChangeShapeType="1"/>
              </p:cNvSpPr>
              <p:nvPr/>
            </p:nvSpPr>
            <p:spPr bwMode="auto">
              <a:xfrm flipV="1">
                <a:off x="3154" y="2827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6" name="Line 111"/>
              <p:cNvSpPr>
                <a:spLocks noChangeShapeType="1"/>
              </p:cNvSpPr>
              <p:nvPr/>
            </p:nvSpPr>
            <p:spPr bwMode="auto">
              <a:xfrm flipV="1">
                <a:off x="3168" y="2824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7" name="Line 112"/>
              <p:cNvSpPr>
                <a:spLocks noChangeShapeType="1"/>
              </p:cNvSpPr>
              <p:nvPr/>
            </p:nvSpPr>
            <p:spPr bwMode="auto">
              <a:xfrm flipV="1">
                <a:off x="3180" y="2821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8" name="Line 113"/>
              <p:cNvSpPr>
                <a:spLocks noChangeShapeType="1"/>
              </p:cNvSpPr>
              <p:nvPr/>
            </p:nvSpPr>
            <p:spPr bwMode="auto">
              <a:xfrm flipV="1">
                <a:off x="3193" y="2818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9" name="Line 114"/>
              <p:cNvSpPr>
                <a:spLocks noChangeShapeType="1"/>
              </p:cNvSpPr>
              <p:nvPr/>
            </p:nvSpPr>
            <p:spPr bwMode="auto">
              <a:xfrm flipV="1">
                <a:off x="3207" y="2815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0" name="Line 115"/>
              <p:cNvSpPr>
                <a:spLocks noChangeShapeType="1"/>
              </p:cNvSpPr>
              <p:nvPr/>
            </p:nvSpPr>
            <p:spPr bwMode="auto">
              <a:xfrm flipV="1">
                <a:off x="3220" y="2812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1" name="Line 116"/>
              <p:cNvSpPr>
                <a:spLocks noChangeShapeType="1"/>
              </p:cNvSpPr>
              <p:nvPr/>
            </p:nvSpPr>
            <p:spPr bwMode="auto">
              <a:xfrm flipV="1">
                <a:off x="3234" y="2809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2" name="Line 117"/>
              <p:cNvSpPr>
                <a:spLocks noChangeShapeType="1"/>
              </p:cNvSpPr>
              <p:nvPr/>
            </p:nvSpPr>
            <p:spPr bwMode="auto">
              <a:xfrm flipV="1">
                <a:off x="3246" y="2806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3" name="Line 118"/>
              <p:cNvSpPr>
                <a:spLocks noChangeShapeType="1"/>
              </p:cNvSpPr>
              <p:nvPr/>
            </p:nvSpPr>
            <p:spPr bwMode="auto">
              <a:xfrm flipV="1">
                <a:off x="3259" y="2803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4" name="Line 119"/>
              <p:cNvSpPr>
                <a:spLocks noChangeShapeType="1"/>
              </p:cNvSpPr>
              <p:nvPr/>
            </p:nvSpPr>
            <p:spPr bwMode="auto">
              <a:xfrm flipV="1">
                <a:off x="3273" y="2800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5" name="Line 120"/>
              <p:cNvSpPr>
                <a:spLocks noChangeShapeType="1"/>
              </p:cNvSpPr>
              <p:nvPr/>
            </p:nvSpPr>
            <p:spPr bwMode="auto">
              <a:xfrm flipV="1">
                <a:off x="3286" y="2798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6" name="Line 121"/>
              <p:cNvSpPr>
                <a:spLocks noChangeShapeType="1"/>
              </p:cNvSpPr>
              <p:nvPr/>
            </p:nvSpPr>
            <p:spPr bwMode="auto">
              <a:xfrm flipV="1">
                <a:off x="3298" y="2795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7" name="Line 122"/>
              <p:cNvSpPr>
                <a:spLocks noChangeShapeType="1"/>
              </p:cNvSpPr>
              <p:nvPr/>
            </p:nvSpPr>
            <p:spPr bwMode="auto">
              <a:xfrm flipV="1">
                <a:off x="3312" y="2792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8" name="Line 123"/>
              <p:cNvSpPr>
                <a:spLocks noChangeShapeType="1"/>
              </p:cNvSpPr>
              <p:nvPr/>
            </p:nvSpPr>
            <p:spPr bwMode="auto">
              <a:xfrm flipV="1">
                <a:off x="3324" y="2789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9" name="Line 124"/>
              <p:cNvSpPr>
                <a:spLocks noChangeShapeType="1"/>
              </p:cNvSpPr>
              <p:nvPr/>
            </p:nvSpPr>
            <p:spPr bwMode="auto">
              <a:xfrm flipV="1">
                <a:off x="3338" y="2786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0" name="Line 125"/>
              <p:cNvSpPr>
                <a:spLocks noChangeShapeType="1"/>
              </p:cNvSpPr>
              <p:nvPr/>
            </p:nvSpPr>
            <p:spPr bwMode="auto">
              <a:xfrm flipV="1">
                <a:off x="3351" y="2784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1" name="Line 126"/>
              <p:cNvSpPr>
                <a:spLocks noChangeShapeType="1"/>
              </p:cNvSpPr>
              <p:nvPr/>
            </p:nvSpPr>
            <p:spPr bwMode="auto">
              <a:xfrm flipV="1">
                <a:off x="3364" y="2781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2" name="Line 127"/>
              <p:cNvSpPr>
                <a:spLocks noChangeShapeType="1"/>
              </p:cNvSpPr>
              <p:nvPr/>
            </p:nvSpPr>
            <p:spPr bwMode="auto">
              <a:xfrm flipV="1">
                <a:off x="3377" y="2778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3" name="Line 128"/>
              <p:cNvSpPr>
                <a:spLocks noChangeShapeType="1"/>
              </p:cNvSpPr>
              <p:nvPr/>
            </p:nvSpPr>
            <p:spPr bwMode="auto">
              <a:xfrm flipV="1">
                <a:off x="3390" y="2775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4" name="Line 129"/>
              <p:cNvSpPr>
                <a:spLocks noChangeShapeType="1"/>
              </p:cNvSpPr>
              <p:nvPr/>
            </p:nvSpPr>
            <p:spPr bwMode="auto">
              <a:xfrm flipV="1">
                <a:off x="3403" y="2773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5" name="Line 130"/>
              <p:cNvSpPr>
                <a:spLocks noChangeShapeType="1"/>
              </p:cNvSpPr>
              <p:nvPr/>
            </p:nvSpPr>
            <p:spPr bwMode="auto">
              <a:xfrm flipV="1">
                <a:off x="3416" y="2770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6" name="Line 131"/>
              <p:cNvSpPr>
                <a:spLocks noChangeShapeType="1"/>
              </p:cNvSpPr>
              <p:nvPr/>
            </p:nvSpPr>
            <p:spPr bwMode="auto">
              <a:xfrm flipV="1">
                <a:off x="3430" y="2767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7" name="Line 132"/>
              <p:cNvSpPr>
                <a:spLocks noChangeShapeType="1"/>
              </p:cNvSpPr>
              <p:nvPr/>
            </p:nvSpPr>
            <p:spPr bwMode="auto">
              <a:xfrm flipV="1">
                <a:off x="3442" y="2764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8" name="Line 133"/>
              <p:cNvSpPr>
                <a:spLocks noChangeShapeType="1"/>
              </p:cNvSpPr>
              <p:nvPr/>
            </p:nvSpPr>
            <p:spPr bwMode="auto">
              <a:xfrm flipV="1">
                <a:off x="3456" y="2761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9" name="Line 134"/>
              <p:cNvSpPr>
                <a:spLocks noChangeShapeType="1"/>
              </p:cNvSpPr>
              <p:nvPr/>
            </p:nvSpPr>
            <p:spPr bwMode="auto">
              <a:xfrm flipV="1">
                <a:off x="3469" y="2759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0" name="Line 135"/>
              <p:cNvSpPr>
                <a:spLocks noChangeShapeType="1"/>
              </p:cNvSpPr>
              <p:nvPr/>
            </p:nvSpPr>
            <p:spPr bwMode="auto">
              <a:xfrm flipV="1">
                <a:off x="3482" y="2756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1" name="Line 136"/>
              <p:cNvSpPr>
                <a:spLocks noChangeShapeType="1"/>
              </p:cNvSpPr>
              <p:nvPr/>
            </p:nvSpPr>
            <p:spPr bwMode="auto">
              <a:xfrm flipV="1">
                <a:off x="3495" y="2753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2" name="Line 137"/>
              <p:cNvSpPr>
                <a:spLocks noChangeShapeType="1"/>
              </p:cNvSpPr>
              <p:nvPr/>
            </p:nvSpPr>
            <p:spPr bwMode="auto">
              <a:xfrm flipV="1">
                <a:off x="3509" y="2751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3" name="Line 138"/>
              <p:cNvSpPr>
                <a:spLocks noChangeShapeType="1"/>
              </p:cNvSpPr>
              <p:nvPr/>
            </p:nvSpPr>
            <p:spPr bwMode="auto">
              <a:xfrm flipV="1">
                <a:off x="3521" y="2748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4" name="Line 139"/>
              <p:cNvSpPr>
                <a:spLocks noChangeShapeType="1"/>
              </p:cNvSpPr>
              <p:nvPr/>
            </p:nvSpPr>
            <p:spPr bwMode="auto">
              <a:xfrm flipV="1">
                <a:off x="3535" y="2745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5" name="Line 140"/>
              <p:cNvSpPr>
                <a:spLocks noChangeShapeType="1"/>
              </p:cNvSpPr>
              <p:nvPr/>
            </p:nvSpPr>
            <p:spPr bwMode="auto">
              <a:xfrm flipV="1">
                <a:off x="3548" y="2743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6" name="Line 141"/>
              <p:cNvSpPr>
                <a:spLocks noChangeShapeType="1"/>
              </p:cNvSpPr>
              <p:nvPr/>
            </p:nvSpPr>
            <p:spPr bwMode="auto">
              <a:xfrm flipV="1">
                <a:off x="3561" y="2740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7" name="Line 142"/>
              <p:cNvSpPr>
                <a:spLocks noChangeShapeType="1"/>
              </p:cNvSpPr>
              <p:nvPr/>
            </p:nvSpPr>
            <p:spPr bwMode="auto">
              <a:xfrm flipV="1">
                <a:off x="3574" y="2737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8" name="Line 143"/>
              <p:cNvSpPr>
                <a:spLocks noChangeShapeType="1"/>
              </p:cNvSpPr>
              <p:nvPr/>
            </p:nvSpPr>
            <p:spPr bwMode="auto">
              <a:xfrm flipV="1">
                <a:off x="3587" y="2735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9" name="Line 144"/>
              <p:cNvSpPr>
                <a:spLocks noChangeShapeType="1"/>
              </p:cNvSpPr>
              <p:nvPr/>
            </p:nvSpPr>
            <p:spPr bwMode="auto">
              <a:xfrm flipV="1">
                <a:off x="3600" y="2732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0" name="Line 145"/>
              <p:cNvSpPr>
                <a:spLocks noChangeShapeType="1"/>
              </p:cNvSpPr>
              <p:nvPr/>
            </p:nvSpPr>
            <p:spPr bwMode="auto">
              <a:xfrm flipV="1">
                <a:off x="3614" y="2730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1" name="Line 146"/>
              <p:cNvSpPr>
                <a:spLocks noChangeShapeType="1"/>
              </p:cNvSpPr>
              <p:nvPr/>
            </p:nvSpPr>
            <p:spPr bwMode="auto">
              <a:xfrm flipV="1">
                <a:off x="3626" y="2727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2" name="Line 147"/>
              <p:cNvSpPr>
                <a:spLocks noChangeShapeType="1"/>
              </p:cNvSpPr>
              <p:nvPr/>
            </p:nvSpPr>
            <p:spPr bwMode="auto">
              <a:xfrm flipV="1">
                <a:off x="3640" y="272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3" name="Line 148"/>
              <p:cNvSpPr>
                <a:spLocks noChangeShapeType="1"/>
              </p:cNvSpPr>
              <p:nvPr/>
            </p:nvSpPr>
            <p:spPr bwMode="auto">
              <a:xfrm flipV="1">
                <a:off x="3653" y="2722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4" name="Line 149"/>
              <p:cNvSpPr>
                <a:spLocks noChangeShapeType="1"/>
              </p:cNvSpPr>
              <p:nvPr/>
            </p:nvSpPr>
            <p:spPr bwMode="auto">
              <a:xfrm flipV="1">
                <a:off x="3665" y="2719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5" name="Line 150"/>
              <p:cNvSpPr>
                <a:spLocks noChangeShapeType="1"/>
              </p:cNvSpPr>
              <p:nvPr/>
            </p:nvSpPr>
            <p:spPr bwMode="auto">
              <a:xfrm flipV="1">
                <a:off x="3679" y="2717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6" name="Line 151"/>
              <p:cNvSpPr>
                <a:spLocks noChangeShapeType="1"/>
              </p:cNvSpPr>
              <p:nvPr/>
            </p:nvSpPr>
            <p:spPr bwMode="auto">
              <a:xfrm flipV="1">
                <a:off x="3692" y="271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7" name="Line 152"/>
              <p:cNvSpPr>
                <a:spLocks noChangeShapeType="1"/>
              </p:cNvSpPr>
              <p:nvPr/>
            </p:nvSpPr>
            <p:spPr bwMode="auto">
              <a:xfrm flipV="1">
                <a:off x="3705" y="2712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8" name="Line 153"/>
              <p:cNvSpPr>
                <a:spLocks noChangeShapeType="1"/>
              </p:cNvSpPr>
              <p:nvPr/>
            </p:nvSpPr>
            <p:spPr bwMode="auto">
              <a:xfrm flipV="1">
                <a:off x="3718" y="2709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9" name="Line 154"/>
              <p:cNvSpPr>
                <a:spLocks noChangeShapeType="1"/>
              </p:cNvSpPr>
              <p:nvPr/>
            </p:nvSpPr>
            <p:spPr bwMode="auto">
              <a:xfrm flipV="1">
                <a:off x="3732" y="2707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0" name="Line 155"/>
              <p:cNvSpPr>
                <a:spLocks noChangeShapeType="1"/>
              </p:cNvSpPr>
              <p:nvPr/>
            </p:nvSpPr>
            <p:spPr bwMode="auto">
              <a:xfrm flipV="1">
                <a:off x="3744" y="2704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1" name="Line 156"/>
              <p:cNvSpPr>
                <a:spLocks noChangeShapeType="1"/>
              </p:cNvSpPr>
              <p:nvPr/>
            </p:nvSpPr>
            <p:spPr bwMode="auto">
              <a:xfrm flipV="1">
                <a:off x="3758" y="2701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2" name="Line 157"/>
              <p:cNvSpPr>
                <a:spLocks noChangeShapeType="1"/>
              </p:cNvSpPr>
              <p:nvPr/>
            </p:nvSpPr>
            <p:spPr bwMode="auto">
              <a:xfrm flipV="1">
                <a:off x="3771" y="2699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3" name="Line 158"/>
              <p:cNvSpPr>
                <a:spLocks noChangeShapeType="1"/>
              </p:cNvSpPr>
              <p:nvPr/>
            </p:nvSpPr>
            <p:spPr bwMode="auto">
              <a:xfrm flipV="1">
                <a:off x="3784" y="2697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4" name="Line 159"/>
              <p:cNvSpPr>
                <a:spLocks noChangeShapeType="1"/>
              </p:cNvSpPr>
              <p:nvPr/>
            </p:nvSpPr>
            <p:spPr bwMode="auto">
              <a:xfrm flipV="1">
                <a:off x="3796" y="2694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5" name="Line 160"/>
              <p:cNvSpPr>
                <a:spLocks noChangeShapeType="1"/>
              </p:cNvSpPr>
              <p:nvPr/>
            </p:nvSpPr>
            <p:spPr bwMode="auto">
              <a:xfrm flipV="1">
                <a:off x="3810" y="2692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6" name="Line 161"/>
              <p:cNvSpPr>
                <a:spLocks noChangeShapeType="1"/>
              </p:cNvSpPr>
              <p:nvPr/>
            </p:nvSpPr>
            <p:spPr bwMode="auto">
              <a:xfrm flipV="1">
                <a:off x="3823" y="2689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7" name="Line 162"/>
              <p:cNvSpPr>
                <a:spLocks noChangeShapeType="1"/>
              </p:cNvSpPr>
              <p:nvPr/>
            </p:nvSpPr>
            <p:spPr bwMode="auto">
              <a:xfrm flipV="1">
                <a:off x="3836" y="2686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8" name="Line 163"/>
              <p:cNvSpPr>
                <a:spLocks noChangeShapeType="1"/>
              </p:cNvSpPr>
              <p:nvPr/>
            </p:nvSpPr>
            <p:spPr bwMode="auto">
              <a:xfrm flipV="1">
                <a:off x="3850" y="2684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9" name="Line 164"/>
              <p:cNvSpPr>
                <a:spLocks noChangeShapeType="1"/>
              </p:cNvSpPr>
              <p:nvPr/>
            </p:nvSpPr>
            <p:spPr bwMode="auto">
              <a:xfrm flipV="1">
                <a:off x="3862" y="2682"/>
                <a:ext cx="14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0" name="Line 165"/>
              <p:cNvSpPr>
                <a:spLocks noChangeShapeType="1"/>
              </p:cNvSpPr>
              <p:nvPr/>
            </p:nvSpPr>
            <p:spPr bwMode="auto">
              <a:xfrm flipV="1">
                <a:off x="3876" y="2679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1" name="Line 166"/>
              <p:cNvSpPr>
                <a:spLocks noChangeShapeType="1"/>
              </p:cNvSpPr>
              <p:nvPr/>
            </p:nvSpPr>
            <p:spPr bwMode="auto">
              <a:xfrm flipV="1">
                <a:off x="3889" y="2677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2" name="Line 167"/>
              <p:cNvSpPr>
                <a:spLocks noChangeShapeType="1"/>
              </p:cNvSpPr>
              <p:nvPr/>
            </p:nvSpPr>
            <p:spPr bwMode="auto">
              <a:xfrm flipV="1">
                <a:off x="3902" y="267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3" name="Line 168"/>
              <p:cNvSpPr>
                <a:spLocks noChangeShapeType="1"/>
              </p:cNvSpPr>
              <p:nvPr/>
            </p:nvSpPr>
            <p:spPr bwMode="auto">
              <a:xfrm flipV="1">
                <a:off x="3915" y="2672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4" name="Line 169"/>
              <p:cNvSpPr>
                <a:spLocks noChangeShapeType="1"/>
              </p:cNvSpPr>
              <p:nvPr/>
            </p:nvSpPr>
            <p:spPr bwMode="auto">
              <a:xfrm flipV="1">
                <a:off x="3928" y="2670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5" name="Line 170"/>
              <p:cNvSpPr>
                <a:spLocks noChangeShapeType="1"/>
              </p:cNvSpPr>
              <p:nvPr/>
            </p:nvSpPr>
            <p:spPr bwMode="auto">
              <a:xfrm flipV="1">
                <a:off x="3941" y="2667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6" name="Line 171"/>
              <p:cNvSpPr>
                <a:spLocks noChangeShapeType="1"/>
              </p:cNvSpPr>
              <p:nvPr/>
            </p:nvSpPr>
            <p:spPr bwMode="auto">
              <a:xfrm flipV="1">
                <a:off x="3955" y="2665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7" name="Line 172"/>
              <p:cNvSpPr>
                <a:spLocks noChangeShapeType="1"/>
              </p:cNvSpPr>
              <p:nvPr/>
            </p:nvSpPr>
            <p:spPr bwMode="auto">
              <a:xfrm flipV="1">
                <a:off x="3968" y="2662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8" name="Line 173"/>
              <p:cNvSpPr>
                <a:spLocks noChangeShapeType="1"/>
              </p:cNvSpPr>
              <p:nvPr/>
            </p:nvSpPr>
            <p:spPr bwMode="auto">
              <a:xfrm flipV="1">
                <a:off x="3981" y="2660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9" name="Line 174"/>
              <p:cNvSpPr>
                <a:spLocks noChangeShapeType="1"/>
              </p:cNvSpPr>
              <p:nvPr/>
            </p:nvSpPr>
            <p:spPr bwMode="auto">
              <a:xfrm flipV="1">
                <a:off x="3994" y="2658"/>
                <a:ext cx="14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0" name="Line 175"/>
              <p:cNvSpPr>
                <a:spLocks noChangeShapeType="1"/>
              </p:cNvSpPr>
              <p:nvPr/>
            </p:nvSpPr>
            <p:spPr bwMode="auto">
              <a:xfrm flipV="1">
                <a:off x="4008" y="2655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1" name="Line 176"/>
              <p:cNvSpPr>
                <a:spLocks noChangeShapeType="1"/>
              </p:cNvSpPr>
              <p:nvPr/>
            </p:nvSpPr>
            <p:spPr bwMode="auto">
              <a:xfrm flipV="1">
                <a:off x="4021" y="2653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2" name="Line 177"/>
              <p:cNvSpPr>
                <a:spLocks noChangeShapeType="1"/>
              </p:cNvSpPr>
              <p:nvPr/>
            </p:nvSpPr>
            <p:spPr bwMode="auto">
              <a:xfrm flipV="1">
                <a:off x="4034" y="2650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" name="Line 178"/>
              <p:cNvSpPr>
                <a:spLocks noChangeShapeType="1"/>
              </p:cNvSpPr>
              <p:nvPr/>
            </p:nvSpPr>
            <p:spPr bwMode="auto">
              <a:xfrm flipV="1">
                <a:off x="4047" y="2648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" name="Line 179"/>
              <p:cNvSpPr>
                <a:spLocks noChangeShapeType="1"/>
              </p:cNvSpPr>
              <p:nvPr/>
            </p:nvSpPr>
            <p:spPr bwMode="auto">
              <a:xfrm flipV="1">
                <a:off x="4059" y="2646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" name="Line 180"/>
              <p:cNvSpPr>
                <a:spLocks noChangeShapeType="1"/>
              </p:cNvSpPr>
              <p:nvPr/>
            </p:nvSpPr>
            <p:spPr bwMode="auto">
              <a:xfrm flipV="1">
                <a:off x="4072" y="2644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" name="Line 181"/>
              <p:cNvSpPr>
                <a:spLocks noChangeShapeType="1"/>
              </p:cNvSpPr>
              <p:nvPr/>
            </p:nvSpPr>
            <p:spPr bwMode="auto">
              <a:xfrm flipV="1">
                <a:off x="4085" y="2641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7" name="Line 182"/>
              <p:cNvSpPr>
                <a:spLocks noChangeShapeType="1"/>
              </p:cNvSpPr>
              <p:nvPr/>
            </p:nvSpPr>
            <p:spPr bwMode="auto">
              <a:xfrm flipV="1">
                <a:off x="4099" y="2639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" name="Line 183"/>
              <p:cNvSpPr>
                <a:spLocks noChangeShapeType="1"/>
              </p:cNvSpPr>
              <p:nvPr/>
            </p:nvSpPr>
            <p:spPr bwMode="auto">
              <a:xfrm flipV="1">
                <a:off x="4111" y="2637"/>
                <a:ext cx="14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9" name="Line 184"/>
              <p:cNvSpPr>
                <a:spLocks noChangeShapeType="1"/>
              </p:cNvSpPr>
              <p:nvPr/>
            </p:nvSpPr>
            <p:spPr bwMode="auto">
              <a:xfrm flipV="1">
                <a:off x="4125" y="263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0" name="Line 185"/>
              <p:cNvSpPr>
                <a:spLocks noChangeShapeType="1"/>
              </p:cNvSpPr>
              <p:nvPr/>
            </p:nvSpPr>
            <p:spPr bwMode="auto">
              <a:xfrm flipV="1">
                <a:off x="4138" y="2632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1" name="Line 186"/>
              <p:cNvSpPr>
                <a:spLocks noChangeShapeType="1"/>
              </p:cNvSpPr>
              <p:nvPr/>
            </p:nvSpPr>
            <p:spPr bwMode="auto">
              <a:xfrm flipV="1">
                <a:off x="4151" y="2630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2" name="Line 187"/>
              <p:cNvSpPr>
                <a:spLocks noChangeShapeType="1"/>
              </p:cNvSpPr>
              <p:nvPr/>
            </p:nvSpPr>
            <p:spPr bwMode="auto">
              <a:xfrm flipV="1">
                <a:off x="4164" y="2627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3" name="Line 188"/>
              <p:cNvSpPr>
                <a:spLocks noChangeShapeType="1"/>
              </p:cNvSpPr>
              <p:nvPr/>
            </p:nvSpPr>
            <p:spPr bwMode="auto">
              <a:xfrm flipV="1">
                <a:off x="4178" y="2625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4" name="Line 189"/>
              <p:cNvSpPr>
                <a:spLocks noChangeShapeType="1"/>
              </p:cNvSpPr>
              <p:nvPr/>
            </p:nvSpPr>
            <p:spPr bwMode="auto">
              <a:xfrm flipV="1">
                <a:off x="4191" y="2623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5" name="Line 190"/>
              <p:cNvSpPr>
                <a:spLocks noChangeShapeType="1"/>
              </p:cNvSpPr>
              <p:nvPr/>
            </p:nvSpPr>
            <p:spPr bwMode="auto">
              <a:xfrm flipV="1">
                <a:off x="4204" y="2621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6" name="Line 191"/>
              <p:cNvSpPr>
                <a:spLocks noChangeShapeType="1"/>
              </p:cNvSpPr>
              <p:nvPr/>
            </p:nvSpPr>
            <p:spPr bwMode="auto">
              <a:xfrm flipV="1">
                <a:off x="4217" y="2618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7" name="Line 192"/>
              <p:cNvSpPr>
                <a:spLocks noChangeShapeType="1"/>
              </p:cNvSpPr>
              <p:nvPr/>
            </p:nvSpPr>
            <p:spPr bwMode="auto">
              <a:xfrm flipV="1">
                <a:off x="4231" y="2616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8" name="Line 193"/>
              <p:cNvSpPr>
                <a:spLocks noChangeShapeType="1"/>
              </p:cNvSpPr>
              <p:nvPr/>
            </p:nvSpPr>
            <p:spPr bwMode="auto">
              <a:xfrm flipV="1">
                <a:off x="4243" y="2614"/>
                <a:ext cx="14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9" name="Line 194"/>
              <p:cNvSpPr>
                <a:spLocks noChangeShapeType="1"/>
              </p:cNvSpPr>
              <p:nvPr/>
            </p:nvSpPr>
            <p:spPr bwMode="auto">
              <a:xfrm flipV="1">
                <a:off x="4257" y="2612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0" name="Line 195"/>
              <p:cNvSpPr>
                <a:spLocks noChangeShapeType="1"/>
              </p:cNvSpPr>
              <p:nvPr/>
            </p:nvSpPr>
            <p:spPr bwMode="auto">
              <a:xfrm flipV="1">
                <a:off x="4269" y="2609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1" name="Line 196"/>
              <p:cNvSpPr>
                <a:spLocks noChangeShapeType="1"/>
              </p:cNvSpPr>
              <p:nvPr/>
            </p:nvSpPr>
            <p:spPr bwMode="auto">
              <a:xfrm flipV="1">
                <a:off x="4283" y="2607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2" name="Line 197"/>
              <p:cNvSpPr>
                <a:spLocks noChangeShapeType="1"/>
              </p:cNvSpPr>
              <p:nvPr/>
            </p:nvSpPr>
            <p:spPr bwMode="auto">
              <a:xfrm flipV="1">
                <a:off x="4296" y="2605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3" name="Line 198"/>
              <p:cNvSpPr>
                <a:spLocks noChangeShapeType="1"/>
              </p:cNvSpPr>
              <p:nvPr/>
            </p:nvSpPr>
            <p:spPr bwMode="auto">
              <a:xfrm flipV="1">
                <a:off x="4308" y="2603"/>
                <a:ext cx="14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4" name="Line 199"/>
              <p:cNvSpPr>
                <a:spLocks noChangeShapeType="1"/>
              </p:cNvSpPr>
              <p:nvPr/>
            </p:nvSpPr>
            <p:spPr bwMode="auto">
              <a:xfrm flipV="1">
                <a:off x="4322" y="2600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5" name="Line 200"/>
              <p:cNvSpPr>
                <a:spLocks noChangeShapeType="1"/>
              </p:cNvSpPr>
              <p:nvPr/>
            </p:nvSpPr>
            <p:spPr bwMode="auto">
              <a:xfrm flipV="1">
                <a:off x="4335" y="2598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6" name="Line 201"/>
              <p:cNvSpPr>
                <a:spLocks noChangeShapeType="1"/>
              </p:cNvSpPr>
              <p:nvPr/>
            </p:nvSpPr>
            <p:spPr bwMode="auto">
              <a:xfrm flipV="1">
                <a:off x="4348" y="2596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7" name="Line 202"/>
              <p:cNvSpPr>
                <a:spLocks noChangeShapeType="1"/>
              </p:cNvSpPr>
              <p:nvPr/>
            </p:nvSpPr>
            <p:spPr bwMode="auto">
              <a:xfrm flipV="1">
                <a:off x="4361" y="2594"/>
                <a:ext cx="14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8" name="Line 203"/>
              <p:cNvSpPr>
                <a:spLocks noChangeShapeType="1"/>
              </p:cNvSpPr>
              <p:nvPr/>
            </p:nvSpPr>
            <p:spPr bwMode="auto">
              <a:xfrm flipV="1">
                <a:off x="4375" y="2592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9" name="Oval 234"/>
            <p:cNvSpPr>
              <a:spLocks noChangeArrowheads="1"/>
            </p:cNvSpPr>
            <p:nvPr/>
          </p:nvSpPr>
          <p:spPr bwMode="auto">
            <a:xfrm>
              <a:off x="2452" y="754"/>
              <a:ext cx="384" cy="1445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174" name="Object 235"/>
          <p:cNvGraphicFramePr>
            <a:graphicFrameLocks noChangeAspect="1"/>
          </p:cNvGraphicFramePr>
          <p:nvPr/>
        </p:nvGraphicFramePr>
        <p:xfrm>
          <a:off x="1905000" y="228600"/>
          <a:ext cx="1143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1" name="Equation" r:id="rId4" imgW="482391" imgH="241195" progId="Equation.DSMT4">
                  <p:embed/>
                </p:oleObj>
              </mc:Choice>
              <mc:Fallback>
                <p:oleObj name="Equation" r:id="rId4" imgW="482391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"/>
                        <a:ext cx="1143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236"/>
          <p:cNvSpPr txBox="1">
            <a:spLocks noChangeArrowheads="1"/>
          </p:cNvSpPr>
          <p:nvPr/>
        </p:nvSpPr>
        <p:spPr bwMode="auto">
          <a:xfrm>
            <a:off x="3184525" y="219075"/>
            <a:ext cx="2951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rotated about 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/>
              <a:t>-axis.</a:t>
            </a:r>
          </a:p>
        </p:txBody>
      </p:sp>
      <p:graphicFrame>
        <p:nvGraphicFramePr>
          <p:cNvPr id="13550" name="Object 238"/>
          <p:cNvGraphicFramePr>
            <a:graphicFrameLocks noChangeAspect="1"/>
          </p:cNvGraphicFramePr>
          <p:nvPr/>
        </p:nvGraphicFramePr>
        <p:xfrm>
          <a:off x="4876800" y="1600200"/>
          <a:ext cx="376078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2" name="Equation" r:id="rId6" imgW="1587500" imgH="508000" progId="Equation.DSMT4">
                  <p:embed/>
                </p:oleObj>
              </mc:Choice>
              <mc:Fallback>
                <p:oleObj name="Equation" r:id="rId6" imgW="15875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00200"/>
                        <a:ext cx="3760788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58" name="Object 246"/>
          <p:cNvGraphicFramePr>
            <a:graphicFrameLocks noChangeAspect="1"/>
          </p:cNvGraphicFramePr>
          <p:nvPr/>
        </p:nvGraphicFramePr>
        <p:xfrm>
          <a:off x="5638800" y="6100763"/>
          <a:ext cx="164623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3" name="Equation" r:id="rId8" imgW="647419" imgH="177723" progId="Equation.DSMT4">
                  <p:embed/>
                </p:oleObj>
              </mc:Choice>
              <mc:Fallback>
                <p:oleObj name="Equation" r:id="rId8" imgW="647419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100763"/>
                        <a:ext cx="1646238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61" name="Oval 249"/>
          <p:cNvSpPr>
            <a:spLocks noChangeArrowheads="1"/>
          </p:cNvSpPr>
          <p:nvPr/>
        </p:nvSpPr>
        <p:spPr bwMode="auto">
          <a:xfrm>
            <a:off x="5410200" y="5943600"/>
            <a:ext cx="2133600" cy="7318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567" name="Object 25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4" name="Equation" r:id="rId10" imgW="190417" imgH="139639" progId="Equation.DSMT4">
                  <p:embed/>
                </p:oleObj>
              </mc:Choice>
              <mc:Fallback>
                <p:oleObj name="Equation" r:id="rId10" imgW="190417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559743"/>
              </p:ext>
            </p:extLst>
          </p:nvPr>
        </p:nvGraphicFramePr>
        <p:xfrm>
          <a:off x="4759325" y="2984500"/>
          <a:ext cx="430212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5" name="Equation" r:id="rId12" imgW="1815840" imgH="533160" progId="Equation.DSMT4">
                  <p:embed/>
                </p:oleObj>
              </mc:Choice>
              <mc:Fallback>
                <p:oleObj name="Equation" r:id="rId12" imgW="18158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2984500"/>
                        <a:ext cx="430212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121566" y="1600200"/>
            <a:ext cx="0" cy="7667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33883" y="1983581"/>
            <a:ext cx="8722" cy="3833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67552" y="1295400"/>
            <a:ext cx="61730" cy="10485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504252"/>
              </p:ext>
            </p:extLst>
          </p:nvPr>
        </p:nvGraphicFramePr>
        <p:xfrm>
          <a:off x="5000625" y="4510088"/>
          <a:ext cx="38798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6" name="Equation" r:id="rId14" imgW="1638000" imgH="482400" progId="Equation.DSMT4">
                  <p:embed/>
                </p:oleObj>
              </mc:Choice>
              <mc:Fallback>
                <p:oleObj name="Equation" r:id="rId14" imgW="163800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4510088"/>
                        <a:ext cx="38798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4218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374536"/>
              </p:ext>
            </p:extLst>
          </p:nvPr>
        </p:nvGraphicFramePr>
        <p:xfrm>
          <a:off x="304800" y="152400"/>
          <a:ext cx="832725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7" name="Equation" r:id="rId3" imgW="4800600" imgH="482400" progId="Equation.DSMT4">
                  <p:embed/>
                </p:oleObj>
              </mc:Choice>
              <mc:Fallback>
                <p:oleObj name="Equation" r:id="rId3" imgW="480060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32725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090780"/>
              </p:ext>
            </p:extLst>
          </p:nvPr>
        </p:nvGraphicFramePr>
        <p:xfrm>
          <a:off x="6078279" y="609600"/>
          <a:ext cx="2837121" cy="916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8" name="Equation" r:id="rId5" imgW="1574800" imgH="508000" progId="Equation.DSMT4">
                  <p:embed/>
                </p:oleObj>
              </mc:Choice>
              <mc:Fallback>
                <p:oleObj name="Equation" r:id="rId5" imgW="15748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8279" y="609600"/>
                        <a:ext cx="2837121" cy="916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171501"/>
              </p:ext>
            </p:extLst>
          </p:nvPr>
        </p:nvGraphicFramePr>
        <p:xfrm>
          <a:off x="381000" y="1143000"/>
          <a:ext cx="29273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9" name="Equation" r:id="rId7" imgW="1625400" imgH="355320" progId="Equation.DSMT4">
                  <p:embed/>
                </p:oleObj>
              </mc:Choice>
              <mc:Fallback>
                <p:oleObj name="Equation" r:id="rId7" imgW="1625400" imgH="35532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29273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502513"/>
              </p:ext>
            </p:extLst>
          </p:nvPr>
        </p:nvGraphicFramePr>
        <p:xfrm>
          <a:off x="465138" y="2003425"/>
          <a:ext cx="260667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0" name="Equation" r:id="rId9" imgW="1447560" imgH="330120" progId="Equation.DSMT4">
                  <p:embed/>
                </p:oleObj>
              </mc:Choice>
              <mc:Fallback>
                <p:oleObj name="Equation" r:id="rId9" imgW="1447560" imgH="330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2003425"/>
                        <a:ext cx="260667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68297"/>
              </p:ext>
            </p:extLst>
          </p:nvPr>
        </p:nvGraphicFramePr>
        <p:xfrm>
          <a:off x="4043363" y="1997075"/>
          <a:ext cx="19875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1" name="Equation" r:id="rId11" imgW="1104840" imgH="482400" progId="Equation.DSMT4">
                  <p:embed/>
                </p:oleObj>
              </mc:Choice>
              <mc:Fallback>
                <p:oleObj name="Equation" r:id="rId11" imgW="110484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363" y="1997075"/>
                        <a:ext cx="198755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158802"/>
              </p:ext>
            </p:extLst>
          </p:nvPr>
        </p:nvGraphicFramePr>
        <p:xfrm>
          <a:off x="361950" y="2838450"/>
          <a:ext cx="294957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2" name="Equation" r:id="rId13" imgW="1638000" imgH="393480" progId="Equation.DSMT4">
                  <p:embed/>
                </p:oleObj>
              </mc:Choice>
              <mc:Fallback>
                <p:oleObj name="Equation" r:id="rId13" imgW="16380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2838450"/>
                        <a:ext cx="2949575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029658"/>
              </p:ext>
            </p:extLst>
          </p:nvPr>
        </p:nvGraphicFramePr>
        <p:xfrm>
          <a:off x="381000" y="3810000"/>
          <a:ext cx="294957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3" name="Equation" r:id="rId15" imgW="1638000" imgH="393480" progId="Equation.DSMT4">
                  <p:embed/>
                </p:oleObj>
              </mc:Choice>
              <mc:Fallback>
                <p:oleObj name="Equation" r:id="rId15" imgW="16380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0"/>
                        <a:ext cx="2949575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074729"/>
              </p:ext>
            </p:extLst>
          </p:nvPr>
        </p:nvGraphicFramePr>
        <p:xfrm>
          <a:off x="533400" y="4724400"/>
          <a:ext cx="18288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4" name="Equation" r:id="rId17" imgW="1015920" imgH="419040" progId="Equation.DSMT4">
                  <p:embed/>
                </p:oleObj>
              </mc:Choice>
              <mc:Fallback>
                <p:oleObj name="Equation" r:id="rId17" imgW="101592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18288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375089"/>
              </p:ext>
            </p:extLst>
          </p:nvPr>
        </p:nvGraphicFramePr>
        <p:xfrm>
          <a:off x="457200" y="5638800"/>
          <a:ext cx="14636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5" name="Equation" r:id="rId19" imgW="812520" imgH="419040" progId="Equation.DSMT4">
                  <p:embed/>
                </p:oleObj>
              </mc:Choice>
              <mc:Fallback>
                <p:oleObj name="Equation" r:id="rId19" imgW="81252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638800"/>
                        <a:ext cx="14636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300669"/>
              </p:ext>
            </p:extLst>
          </p:nvPr>
        </p:nvGraphicFramePr>
        <p:xfrm>
          <a:off x="1981200" y="5562600"/>
          <a:ext cx="1874837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6" name="Equation" r:id="rId21" imgW="1041120" imgH="533160" progId="Equation.DSMT4">
                  <p:embed/>
                </p:oleObj>
              </mc:Choice>
              <mc:Fallback>
                <p:oleObj name="Equation" r:id="rId21" imgW="1041120" imgH="533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62600"/>
                        <a:ext cx="1874837" cy="96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517466"/>
              </p:ext>
            </p:extLst>
          </p:nvPr>
        </p:nvGraphicFramePr>
        <p:xfrm>
          <a:off x="4038600" y="5638800"/>
          <a:ext cx="26511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7" name="Equation" r:id="rId23" imgW="1473120" imgH="482400" progId="Equation.DSMT4">
                  <p:embed/>
                </p:oleObj>
              </mc:Choice>
              <mc:Fallback>
                <p:oleObj name="Equation" r:id="rId23" imgW="147312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638800"/>
                        <a:ext cx="26511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583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</a:t>
            </a:r>
          </a:p>
          <a:p>
            <a:pPr algn="ctr"/>
            <a:r>
              <a:rPr lang="en-US" sz="3200" dirty="0" smtClean="0"/>
              <a:t> </a:t>
            </a:r>
            <a:endParaRPr lang="en-US" sz="3200" dirty="0"/>
          </a:p>
          <a:p>
            <a:pPr marL="742950" indent="-742950" algn="ctr">
              <a:buAutoNum type="alphaUcPeriod" startAt="16"/>
            </a:pPr>
            <a:r>
              <a:rPr lang="en-US" sz="3200" dirty="0" smtClean="0"/>
              <a:t>447 </a:t>
            </a:r>
            <a:r>
              <a:rPr lang="en-US" sz="3200" dirty="0" smtClean="0"/>
              <a:t>#6, 21, 31, 33, 35, 37, </a:t>
            </a:r>
            <a:r>
              <a:rPr lang="en-US" sz="3200" dirty="0" smtClean="0"/>
              <a:t>38</a:t>
            </a:r>
          </a:p>
          <a:p>
            <a:endParaRPr lang="en-US" sz="3200" dirty="0" smtClean="0"/>
          </a:p>
          <a:p>
            <a:r>
              <a:rPr lang="en-US" sz="3200" dirty="0" smtClean="0"/>
              <a:t>Also create a cheat sheet that organizes the formulas for 6.1 to 6.4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640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-4505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6.4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Arc Length</a:t>
            </a:r>
          </a:p>
        </p:txBody>
      </p:sp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1/4/2013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810294"/>
              </p:ext>
            </p:extLst>
          </p:nvPr>
        </p:nvGraphicFramePr>
        <p:xfrm>
          <a:off x="0" y="685800"/>
          <a:ext cx="2592388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66" name="Equation" r:id="rId3" imgW="977760" imgH="228600" progId="Equation.DSMT4">
                  <p:embed/>
                </p:oleObj>
              </mc:Choice>
              <mc:Fallback>
                <p:oleObj name="Equation" r:id="rId3" imgW="977760" imgH="228600" progId="Equation.DSMT4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2592388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953465"/>
              </p:ext>
            </p:extLst>
          </p:nvPr>
        </p:nvGraphicFramePr>
        <p:xfrm>
          <a:off x="0" y="1219200"/>
          <a:ext cx="23574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67" name="Equation" r:id="rId5" imgW="888840" imgH="419040" progId="Equation.DSMT4">
                  <p:embed/>
                </p:oleObj>
              </mc:Choice>
              <mc:Fallback>
                <p:oleObj name="Equation" r:id="rId5" imgW="888840" imgH="419040" progId="Equation.DSMT4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2357438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17899"/>
              </p:ext>
            </p:extLst>
          </p:nvPr>
        </p:nvGraphicFramePr>
        <p:xfrm>
          <a:off x="0" y="2362200"/>
          <a:ext cx="245586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68" name="Equation" r:id="rId7" imgW="927000" imgH="457200" progId="Equation.DSMT4">
                  <p:embed/>
                </p:oleObj>
              </mc:Choice>
              <mc:Fallback>
                <p:oleObj name="Equation" r:id="rId7" imgW="927000" imgH="457200" progId="Equation.DSMT4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62200"/>
                        <a:ext cx="2455863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302134"/>
              </p:ext>
            </p:extLst>
          </p:nvPr>
        </p:nvGraphicFramePr>
        <p:xfrm>
          <a:off x="0" y="3581401"/>
          <a:ext cx="2895600" cy="1237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69" name="Equation" r:id="rId9" imgW="1193760" imgH="507960" progId="Equation.DSMT4">
                  <p:embed/>
                </p:oleObj>
              </mc:Choice>
              <mc:Fallback>
                <p:oleObj name="Equation" r:id="rId9" imgW="1193760" imgH="507960" progId="Equation.DSMT4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81401"/>
                        <a:ext cx="2895600" cy="12370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63512"/>
              </p:ext>
            </p:extLst>
          </p:nvPr>
        </p:nvGraphicFramePr>
        <p:xfrm>
          <a:off x="0" y="4953000"/>
          <a:ext cx="339725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70" name="Equation" r:id="rId11" imgW="1282680" imgH="520560" progId="Equation.DSMT4">
                  <p:embed/>
                </p:oleObj>
              </mc:Choice>
              <mc:Fallback>
                <p:oleObj name="Equation" r:id="rId11" imgW="1282680" imgH="520560" progId="Equation.DSMT4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53000"/>
                        <a:ext cx="3397250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748" name="Picture 140" descr="File:Arclength.svg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914400"/>
            <a:ext cx="55435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749" name="Picture 14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7000"/>
            <a:ext cx="261937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750" name="Picture 14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2667000"/>
            <a:ext cx="242887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45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1/4/2013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195584"/>
              </p:ext>
            </p:extLst>
          </p:nvPr>
        </p:nvGraphicFramePr>
        <p:xfrm>
          <a:off x="0" y="1172656"/>
          <a:ext cx="9144000" cy="2180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6" name="Equation" r:id="rId3" imgW="3098520" imgH="736560" progId="Equation.DSMT4">
                  <p:embed/>
                </p:oleObj>
              </mc:Choice>
              <mc:Fallback>
                <p:oleObj name="Equation" r:id="rId3" imgW="3098520" imgH="73656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72656"/>
                        <a:ext cx="9144000" cy="21801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-4505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6.4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Arc Length</a:t>
            </a:r>
          </a:p>
        </p:txBody>
      </p:sp>
    </p:spTree>
    <p:extLst>
      <p:ext uri="{BB962C8B-B14F-4D97-AF65-F5344CB8AC3E}">
        <p14:creationId xmlns:p14="http://schemas.microsoft.com/office/powerpoint/2010/main" val="11915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1/4/2013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05711"/>
              </p:ext>
            </p:extLst>
          </p:nvPr>
        </p:nvGraphicFramePr>
        <p:xfrm>
          <a:off x="29029" y="1143000"/>
          <a:ext cx="352107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96" name="Equation" r:id="rId3" imgW="1320480" imgH="266400" progId="Equation.DSMT4">
                  <p:embed/>
                </p:oleObj>
              </mc:Choice>
              <mc:Fallback>
                <p:oleObj name="Equation" r:id="rId3" imgW="1320480" imgH="26640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29" y="1143000"/>
                        <a:ext cx="3521075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58027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/>
              <a:t>Find the arc length of the graph of the function over the indicated interval. </a:t>
            </a:r>
            <a:endParaRPr lang="en-US" sz="2000" b="1" u="sng" dirty="0"/>
          </a:p>
        </p:txBody>
      </p:sp>
      <p:pic>
        <p:nvPicPr>
          <p:cNvPr id="70807" name="Picture 15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98523"/>
            <a:ext cx="36195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459377"/>
              </p:ext>
            </p:extLst>
          </p:nvPr>
        </p:nvGraphicFramePr>
        <p:xfrm>
          <a:off x="-32657" y="1905000"/>
          <a:ext cx="2895600" cy="1179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97" name="Equation" r:id="rId6" imgW="1282680" imgH="520560" progId="Equation.DSMT4">
                  <p:embed/>
                </p:oleObj>
              </mc:Choice>
              <mc:Fallback>
                <p:oleObj name="Equation" r:id="rId6" imgW="1282680" imgH="520560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2657" y="1905000"/>
                        <a:ext cx="2895600" cy="11791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46341"/>
              </p:ext>
            </p:extLst>
          </p:nvPr>
        </p:nvGraphicFramePr>
        <p:xfrm>
          <a:off x="0" y="3352800"/>
          <a:ext cx="3397250" cy="1184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98" name="Equation" r:id="rId8" imgW="1498320" imgH="520560" progId="Equation.DSMT4">
                  <p:embed/>
                </p:oleObj>
              </mc:Choice>
              <mc:Fallback>
                <p:oleObj name="Equation" r:id="rId8" imgW="1498320" imgH="520560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352800"/>
                        <a:ext cx="3397250" cy="11840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-4505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6.4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Arc Length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287485"/>
              </p:ext>
            </p:extLst>
          </p:nvPr>
        </p:nvGraphicFramePr>
        <p:xfrm>
          <a:off x="152400" y="4800600"/>
          <a:ext cx="2735263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99" name="Equation" r:id="rId10" imgW="1206360" imgH="495000" progId="Equation.DSMT4">
                  <p:embed/>
                </p:oleObj>
              </mc:Choice>
              <mc:Fallback>
                <p:oleObj name="Equation" r:id="rId10" imgW="1206360" imgH="495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800600"/>
                        <a:ext cx="2735263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644667"/>
              </p:ext>
            </p:extLst>
          </p:nvPr>
        </p:nvGraphicFramePr>
        <p:xfrm>
          <a:off x="3733800" y="5181600"/>
          <a:ext cx="33686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00" name="Equation" r:id="rId12" imgW="1485720" imgH="203040" progId="Equation.DSMT4">
                  <p:embed/>
                </p:oleObj>
              </mc:Choice>
              <mc:Fallback>
                <p:oleObj name="Equation" r:id="rId12" imgW="14857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181600"/>
                        <a:ext cx="33686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128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88925" y="228600"/>
            <a:ext cx="145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  <p:pic>
        <p:nvPicPr>
          <p:cNvPr id="6147" name="Picture 3" descr="H7X0FB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33400"/>
            <a:ext cx="3886200" cy="2590800"/>
          </a:xfrm>
          <a:prstGeom prst="rect">
            <a:avLst/>
          </a:prstGeom>
          <a:noFill/>
        </p:spPr>
      </p:pic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143000" y="2971800"/>
          <a:ext cx="1981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2" name="Equation" r:id="rId4" imgW="685800" imgH="228600" progId="Equation.DSMT4">
                  <p:embed/>
                </p:oleObj>
              </mc:Choice>
              <mc:Fallback>
                <p:oleObj name="Equation" r:id="rId4" imgW="6858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971800"/>
                        <a:ext cx="1981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179513" y="3835400"/>
          <a:ext cx="19081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3" name="Equation" r:id="rId6" imgW="660240" imgH="228600" progId="Equation.DSMT4">
                  <p:embed/>
                </p:oleObj>
              </mc:Choice>
              <mc:Fallback>
                <p:oleObj name="Equation" r:id="rId6" imgW="6602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3835400"/>
                        <a:ext cx="19081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050925" y="4640263"/>
          <a:ext cx="20923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4" name="Equation" r:id="rId8" imgW="723600" imgH="266400" progId="Equation.DSMT4">
                  <p:embed/>
                </p:oleObj>
              </mc:Choice>
              <mc:Fallback>
                <p:oleObj name="Equation" r:id="rId8" imgW="723600" imgH="266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640263"/>
                        <a:ext cx="20923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4572000" y="1676400"/>
          <a:ext cx="3367088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5" name="Equation" r:id="rId10" imgW="1333440" imgH="507960" progId="Equation.DSMT4">
                  <p:embed/>
                </p:oleObj>
              </mc:Choice>
              <mc:Fallback>
                <p:oleObj name="Equation" r:id="rId10" imgW="1333440" imgH="507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76400"/>
                        <a:ext cx="3367088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940300" y="3705225"/>
          <a:ext cx="26304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6" name="Equation" r:id="rId12" imgW="1041120" imgH="177480" progId="Equation.DSMT4">
                  <p:embed/>
                </p:oleObj>
              </mc:Choice>
              <mc:Fallback>
                <p:oleObj name="Equation" r:id="rId12" imgW="10411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3705225"/>
                        <a:ext cx="263048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5791200" y="4829175"/>
          <a:ext cx="8509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7" name="Equation" r:id="rId14" imgW="266400" imgH="139680" progId="Equation.DSMT4">
                  <p:embed/>
                </p:oleObj>
              </mc:Choice>
              <mc:Fallback>
                <p:oleObj name="Equation" r:id="rId14" imgW="266400" imgH="139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829175"/>
                        <a:ext cx="8509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7162800" y="4648200"/>
            <a:ext cx="609600" cy="685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8" name="Equation" r:id="rId16" imgW="190440" imgH="139680" progId="Equation.DSMT4">
                  <p:embed/>
                </p:oleObj>
              </mc:Choice>
              <mc:Fallback>
                <p:oleObj name="Equation" r:id="rId16" imgW="190440" imgH="139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3400" y="228600"/>
            <a:ext cx="8077200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93725" y="268288"/>
            <a:ext cx="8016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you have an equation that is easier to solve for x than for y, the length of the curve can be found the same way.</a:t>
            </a:r>
          </a:p>
        </p:txBody>
      </p:sp>
      <p:pic>
        <p:nvPicPr>
          <p:cNvPr id="8196" name="Picture 4" descr="H7X1HJ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0"/>
            <a:ext cx="5181600" cy="3454400"/>
          </a:xfrm>
          <a:prstGeom prst="rect">
            <a:avLst/>
          </a:prstGeom>
          <a:noFill/>
        </p:spPr>
      </p:pic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413375" y="1676400"/>
          <a:ext cx="10588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18" name="Equation" r:id="rId4" imgW="419040" imgH="228600" progId="Equation.DSMT4">
                  <p:embed/>
                </p:oleObj>
              </mc:Choice>
              <mc:Fallback>
                <p:oleObj name="Equation" r:id="rId4" imgW="4190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1676400"/>
                        <a:ext cx="1058863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6934200" y="1752600"/>
          <a:ext cx="14430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19" name="Equation" r:id="rId6" imgW="571320" imgH="203040" progId="Equation.DSMT4">
                  <p:embed/>
                </p:oleObj>
              </mc:Choice>
              <mc:Fallback>
                <p:oleObj name="Equation" r:id="rId6" imgW="57132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752600"/>
                        <a:ext cx="1443038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457200" y="3733800"/>
          <a:ext cx="3335338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0" name="Equation" r:id="rId8" imgW="1320480" imgH="545760" progId="Equation.DSMT4">
                  <p:embed/>
                </p:oleObj>
              </mc:Choice>
              <mc:Fallback>
                <p:oleObj name="Equation" r:id="rId8" imgW="1320480" imgH="5457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33800"/>
                        <a:ext cx="3335338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762000" y="5943600"/>
          <a:ext cx="28082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1" name="Equation" r:id="rId10" imgW="1104840" imgH="177480" progId="Equation.DSMT4">
                  <p:embed/>
                </p:oleObj>
              </mc:Choice>
              <mc:Fallback>
                <p:oleObj name="Equation" r:id="rId10" imgW="110484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43600"/>
                        <a:ext cx="2808287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114800" y="3760788"/>
            <a:ext cx="4598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Notice that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chemeClr val="accent2"/>
                </a:solidFill>
              </a:rPr>
              <a:t> and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y</a:t>
            </a:r>
            <a:r>
              <a:rPr lang="en-US">
                <a:solidFill>
                  <a:schemeClr val="accent2"/>
                </a:solidFill>
              </a:rPr>
              <a:t> are reversed.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3733800" y="4038600"/>
            <a:ext cx="381000" cy="38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3124200" y="4038600"/>
            <a:ext cx="9906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227" name="Object 3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2" name="Equation" r:id="rId12" imgW="190440" imgH="139680" progId="Equation.DSMT4">
                  <p:embed/>
                </p:oleObj>
              </mc:Choice>
              <mc:Fallback>
                <p:oleObj name="Equation" r:id="rId12" imgW="190440" imgH="139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 autoUpdateAnimBg="0"/>
      <p:bldP spid="8209" grpId="0" animBg="1"/>
      <p:bldP spid="82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1/4/2013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214620"/>
              </p:ext>
            </p:extLst>
          </p:nvPr>
        </p:nvGraphicFramePr>
        <p:xfrm>
          <a:off x="49212" y="1219200"/>
          <a:ext cx="1055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9"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" y="1219200"/>
                        <a:ext cx="105568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58027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/>
              <a:t>Find the Perimeter of the shaded region in terms of k.</a:t>
            </a:r>
            <a:endParaRPr lang="en-US" sz="2000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-4505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6.4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Arc Length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2641600"/>
            <a:ext cx="31813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365768"/>
              </p:ext>
            </p:extLst>
          </p:nvPr>
        </p:nvGraphicFramePr>
        <p:xfrm>
          <a:off x="5243513" y="1066800"/>
          <a:ext cx="3382962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0" name="Equation" r:id="rId6" imgW="1498320" imgH="520560" progId="Equation.DSMT4">
                  <p:embed/>
                </p:oleObj>
              </mc:Choice>
              <mc:Fallback>
                <p:oleObj name="Equation" r:id="rId6" imgW="1498320" imgH="52056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513" y="1066800"/>
                        <a:ext cx="3382962" cy="1179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98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96482"/>
            <a:ext cx="4985416" cy="3369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160658"/>
              </p:ext>
            </p:extLst>
          </p:nvPr>
        </p:nvGraphicFramePr>
        <p:xfrm>
          <a:off x="5105400" y="2396482"/>
          <a:ext cx="243681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1" name="Equation" r:id="rId9" imgW="1079280" imgH="482400" progId="Equation.DSMT4">
                  <p:embed/>
                </p:oleObj>
              </mc:Choice>
              <mc:Fallback>
                <p:oleObj name="Equation" r:id="rId9" imgW="1079280" imgH="4824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396482"/>
                        <a:ext cx="2436813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047094"/>
              </p:ext>
            </p:extLst>
          </p:nvPr>
        </p:nvGraphicFramePr>
        <p:xfrm>
          <a:off x="5029200" y="3941440"/>
          <a:ext cx="3784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2" name="Equation" r:id="rId11" imgW="1676160" imgH="482400" progId="Equation.DSMT4">
                  <p:embed/>
                </p:oleObj>
              </mc:Choice>
              <mc:Fallback>
                <p:oleObj name="Equation" r:id="rId11" imgW="1676160" imgH="4824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941440"/>
                        <a:ext cx="37846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47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1/4/2013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978150" y="19272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1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19272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914400"/>
            <a:ext cx="845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Practice:</a:t>
            </a:r>
          </a:p>
          <a:p>
            <a:pPr algn="ctr"/>
            <a:r>
              <a:rPr lang="en-US" sz="4400" dirty="0" smtClean="0"/>
              <a:t> </a:t>
            </a:r>
            <a:endParaRPr lang="en-US" sz="4400" dirty="0"/>
          </a:p>
          <a:p>
            <a:pPr algn="ctr"/>
            <a:r>
              <a:rPr lang="en-US" sz="4400" dirty="0" smtClean="0"/>
              <a:t>P.  447 #1-5, 11-15, 17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-4505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6.4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Arc Length</a:t>
            </a:r>
          </a:p>
        </p:txBody>
      </p:sp>
    </p:spTree>
    <p:extLst>
      <p:ext uri="{BB962C8B-B14F-4D97-AF65-F5344CB8AC3E}">
        <p14:creationId xmlns:p14="http://schemas.microsoft.com/office/powerpoint/2010/main" val="2548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3"/>
          <p:cNvSpPr>
            <a:spLocks/>
          </p:cNvSpPr>
          <p:nvPr/>
        </p:nvSpPr>
        <p:spPr bwMode="auto">
          <a:xfrm>
            <a:off x="485775" y="762000"/>
            <a:ext cx="2976563" cy="623888"/>
          </a:xfrm>
          <a:custGeom>
            <a:avLst/>
            <a:gdLst>
              <a:gd name="T0" fmla="*/ 0 w 1875"/>
              <a:gd name="T1" fmla="*/ 623888 h 393"/>
              <a:gd name="T2" fmla="*/ 390525 w 1875"/>
              <a:gd name="T3" fmla="*/ 461963 h 393"/>
              <a:gd name="T4" fmla="*/ 723900 w 1875"/>
              <a:gd name="T5" fmla="*/ 361950 h 393"/>
              <a:gd name="T6" fmla="*/ 1181100 w 1875"/>
              <a:gd name="T7" fmla="*/ 280988 h 393"/>
              <a:gd name="T8" fmla="*/ 2028825 w 1875"/>
              <a:gd name="T9" fmla="*/ 252413 h 393"/>
              <a:gd name="T10" fmla="*/ 2481263 w 1875"/>
              <a:gd name="T11" fmla="*/ 200025 h 393"/>
              <a:gd name="T12" fmla="*/ 2728913 w 1875"/>
              <a:gd name="T13" fmla="*/ 128588 h 393"/>
              <a:gd name="T14" fmla="*/ 2890838 w 1875"/>
              <a:gd name="T15" fmla="*/ 52388 h 393"/>
              <a:gd name="T16" fmla="*/ 2976563 w 1875"/>
              <a:gd name="T17" fmla="*/ 0 h 3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75" h="393">
                <a:moveTo>
                  <a:pt x="0" y="393"/>
                </a:moveTo>
                <a:cubicBezTo>
                  <a:pt x="111" y="342"/>
                  <a:pt x="147" y="324"/>
                  <a:pt x="246" y="291"/>
                </a:cubicBezTo>
                <a:cubicBezTo>
                  <a:pt x="269" y="283"/>
                  <a:pt x="432" y="234"/>
                  <a:pt x="456" y="228"/>
                </a:cubicBezTo>
                <a:cubicBezTo>
                  <a:pt x="585" y="192"/>
                  <a:pt x="591" y="192"/>
                  <a:pt x="744" y="177"/>
                </a:cubicBezTo>
                <a:cubicBezTo>
                  <a:pt x="999" y="165"/>
                  <a:pt x="1026" y="165"/>
                  <a:pt x="1278" y="159"/>
                </a:cubicBezTo>
                <a:cubicBezTo>
                  <a:pt x="1404" y="150"/>
                  <a:pt x="1440" y="144"/>
                  <a:pt x="1563" y="126"/>
                </a:cubicBezTo>
                <a:cubicBezTo>
                  <a:pt x="1605" y="114"/>
                  <a:pt x="1680" y="96"/>
                  <a:pt x="1719" y="81"/>
                </a:cubicBezTo>
                <a:cubicBezTo>
                  <a:pt x="1743" y="69"/>
                  <a:pt x="1776" y="54"/>
                  <a:pt x="1821" y="33"/>
                </a:cubicBezTo>
                <a:cubicBezTo>
                  <a:pt x="1836" y="21"/>
                  <a:pt x="1875" y="0"/>
                  <a:pt x="1875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Oval 4"/>
          <p:cNvSpPr>
            <a:spLocks noChangeArrowheads="1"/>
          </p:cNvSpPr>
          <p:nvPr/>
        </p:nvSpPr>
        <p:spPr bwMode="auto">
          <a:xfrm>
            <a:off x="990600" y="1133475"/>
            <a:ext cx="381000" cy="2138363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Oval 6"/>
          <p:cNvSpPr>
            <a:spLocks noChangeArrowheads="1"/>
          </p:cNvSpPr>
          <p:nvPr/>
        </p:nvSpPr>
        <p:spPr bwMode="auto">
          <a:xfrm>
            <a:off x="1143000" y="1087438"/>
            <a:ext cx="381000" cy="2249487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Freeform 7"/>
          <p:cNvSpPr>
            <a:spLocks/>
          </p:cNvSpPr>
          <p:nvPr/>
        </p:nvSpPr>
        <p:spPr bwMode="auto">
          <a:xfrm>
            <a:off x="1174750" y="1089025"/>
            <a:ext cx="157163" cy="42863"/>
          </a:xfrm>
          <a:custGeom>
            <a:avLst/>
            <a:gdLst>
              <a:gd name="T0" fmla="*/ 0 w 99"/>
              <a:gd name="T1" fmla="*/ 42863 h 27"/>
              <a:gd name="T2" fmla="*/ 157163 w 99"/>
              <a:gd name="T3" fmla="*/ 0 h 2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" h="27">
                <a:moveTo>
                  <a:pt x="0" y="27"/>
                </a:moveTo>
                <a:lnTo>
                  <a:pt x="99" y="0"/>
                </a:lnTo>
              </a:path>
            </a:pathLst>
          </a:custGeom>
          <a:noFill/>
          <a:ln w="254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288925" y="115888"/>
            <a:ext cx="216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Surface Area:</a:t>
            </a:r>
          </a:p>
        </p:txBody>
      </p:sp>
      <p:sp>
        <p:nvSpPr>
          <p:cNvPr id="3079" name="Freeform 8"/>
          <p:cNvSpPr>
            <a:spLocks/>
          </p:cNvSpPr>
          <p:nvPr/>
        </p:nvSpPr>
        <p:spPr bwMode="auto">
          <a:xfrm>
            <a:off x="1174750" y="3271838"/>
            <a:ext cx="152400" cy="65087"/>
          </a:xfrm>
          <a:custGeom>
            <a:avLst/>
            <a:gdLst>
              <a:gd name="T0" fmla="*/ 0 w 96"/>
              <a:gd name="T1" fmla="*/ 0 h 41"/>
              <a:gd name="T2" fmla="*/ 152400 w 96"/>
              <a:gd name="T3" fmla="*/ 65087 h 4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6" h="41">
                <a:moveTo>
                  <a:pt x="0" y="0"/>
                </a:moveTo>
                <a:lnTo>
                  <a:pt x="96" y="41"/>
                </a:lnTo>
              </a:path>
            </a:pathLst>
          </a:custGeom>
          <a:noFill/>
          <a:ln w="254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11"/>
          <p:cNvSpPr>
            <a:spLocks/>
          </p:cNvSpPr>
          <p:nvPr/>
        </p:nvSpPr>
        <p:spPr bwMode="auto">
          <a:xfrm>
            <a:off x="1174750" y="3176588"/>
            <a:ext cx="73025" cy="103187"/>
          </a:xfrm>
          <a:custGeom>
            <a:avLst/>
            <a:gdLst>
              <a:gd name="T0" fmla="*/ 42863 w 46"/>
              <a:gd name="T1" fmla="*/ 103187 h 65"/>
              <a:gd name="T2" fmla="*/ 0 w 46"/>
              <a:gd name="T3" fmla="*/ 80962 h 65"/>
              <a:gd name="T4" fmla="*/ 49213 w 46"/>
              <a:gd name="T5" fmla="*/ 0 h 65"/>
              <a:gd name="T6" fmla="*/ 73025 w 46"/>
              <a:gd name="T7" fmla="*/ 74612 h 65"/>
              <a:gd name="T8" fmla="*/ 42863 w 46"/>
              <a:gd name="T9" fmla="*/ 10318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" h="65">
                <a:moveTo>
                  <a:pt x="27" y="65"/>
                </a:moveTo>
                <a:lnTo>
                  <a:pt x="0" y="51"/>
                </a:lnTo>
                <a:lnTo>
                  <a:pt x="31" y="0"/>
                </a:lnTo>
                <a:lnTo>
                  <a:pt x="46" y="47"/>
                </a:lnTo>
                <a:lnTo>
                  <a:pt x="27" y="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13"/>
          <p:cNvSpPr>
            <a:spLocks/>
          </p:cNvSpPr>
          <p:nvPr/>
        </p:nvSpPr>
        <p:spPr bwMode="auto">
          <a:xfrm>
            <a:off x="1181100" y="1128713"/>
            <a:ext cx="69850" cy="88900"/>
          </a:xfrm>
          <a:custGeom>
            <a:avLst/>
            <a:gdLst>
              <a:gd name="T0" fmla="*/ 42863 w 44"/>
              <a:gd name="T1" fmla="*/ 0 h 56"/>
              <a:gd name="T2" fmla="*/ 0 w 44"/>
              <a:gd name="T3" fmla="*/ 14288 h 56"/>
              <a:gd name="T4" fmla="*/ 50800 w 44"/>
              <a:gd name="T5" fmla="*/ 88900 h 56"/>
              <a:gd name="T6" fmla="*/ 69850 w 44"/>
              <a:gd name="T7" fmla="*/ 50800 h 56"/>
              <a:gd name="T8" fmla="*/ 42863 w 44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" h="56">
                <a:moveTo>
                  <a:pt x="27" y="0"/>
                </a:moveTo>
                <a:lnTo>
                  <a:pt x="0" y="9"/>
                </a:lnTo>
                <a:lnTo>
                  <a:pt x="32" y="56"/>
                </a:lnTo>
                <a:lnTo>
                  <a:pt x="44" y="32"/>
                </a:lnTo>
                <a:lnTo>
                  <a:pt x="2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2" name="Object 14"/>
          <p:cNvGraphicFramePr>
            <a:graphicFrameLocks noChangeAspect="1"/>
          </p:cNvGraphicFramePr>
          <p:nvPr/>
        </p:nvGraphicFramePr>
        <p:xfrm>
          <a:off x="990600" y="641350"/>
          <a:ext cx="4572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5" name="Equation" r:id="rId3" imgW="190335" imgH="177646" progId="Equation.DSMT4">
                  <p:embed/>
                </p:oleObj>
              </mc:Choice>
              <mc:Fallback>
                <p:oleObj name="Equation" r:id="rId3" imgW="190335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41350"/>
                        <a:ext cx="4572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Line 15"/>
          <p:cNvSpPr>
            <a:spLocks noChangeShapeType="1"/>
          </p:cNvSpPr>
          <p:nvPr/>
        </p:nvSpPr>
        <p:spPr bwMode="auto">
          <a:xfrm>
            <a:off x="1143000" y="2209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6"/>
          <p:cNvSpPr>
            <a:spLocks noChangeShapeType="1"/>
          </p:cNvSpPr>
          <p:nvPr/>
        </p:nvSpPr>
        <p:spPr bwMode="auto">
          <a:xfrm flipH="1">
            <a:off x="457200" y="220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49" name="Group 33"/>
          <p:cNvGrpSpPr>
            <a:grpSpLocks/>
          </p:cNvGrpSpPr>
          <p:nvPr/>
        </p:nvGrpSpPr>
        <p:grpSpPr bwMode="auto">
          <a:xfrm>
            <a:off x="1219200" y="1600200"/>
            <a:ext cx="322263" cy="519113"/>
            <a:chOff x="768" y="1008"/>
            <a:chExt cx="203" cy="327"/>
          </a:xfrm>
        </p:grpSpPr>
        <p:sp>
          <p:nvSpPr>
            <p:cNvPr id="3101" name="Rectangle 20"/>
            <p:cNvSpPr>
              <a:spLocks noChangeArrowheads="1"/>
            </p:cNvSpPr>
            <p:nvPr/>
          </p:nvSpPr>
          <p:spPr bwMode="auto">
            <a:xfrm>
              <a:off x="768" y="1104"/>
              <a:ext cx="173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Text Box 19"/>
            <p:cNvSpPr txBox="1">
              <a:spLocks noChangeArrowheads="1"/>
            </p:cNvSpPr>
            <p:nvPr/>
          </p:nvSpPr>
          <p:spPr bwMode="auto">
            <a:xfrm>
              <a:off x="768" y="1008"/>
              <a:ext cx="2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i="1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</a:p>
          </p:txBody>
        </p:sp>
      </p:grp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219200" y="1143000"/>
            <a:ext cx="0" cy="1066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21"/>
          <p:cNvSpPr txBox="1">
            <a:spLocks noChangeArrowheads="1"/>
          </p:cNvSpPr>
          <p:nvPr/>
        </p:nvSpPr>
        <p:spPr bwMode="auto">
          <a:xfrm>
            <a:off x="2819400" y="295275"/>
            <a:ext cx="5849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Consider a curve rotated about the 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/>
              <a:t>-axis: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743200" y="1219200"/>
            <a:ext cx="453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The surface area of this band is:</a:t>
            </a:r>
          </a:p>
        </p:txBody>
      </p:sp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7315200" y="1222375"/>
          <a:ext cx="12954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6" name="Equation" r:id="rId5" imgW="507780" imgH="177723" progId="Equation.DSMT4">
                  <p:embed/>
                </p:oleObj>
              </mc:Choice>
              <mc:Fallback>
                <p:oleObj name="Equation" r:id="rId5" imgW="507780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222375"/>
                        <a:ext cx="12954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828800" y="1828800"/>
            <a:ext cx="5562600" cy="8842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The radius is the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/>
              <a:t>-value of the function, so the whole area is given by:</a:t>
            </a:r>
          </a:p>
        </p:txBody>
      </p:sp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7296150" y="1900238"/>
          <a:ext cx="161925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7" name="Equation" r:id="rId7" imgW="634725" imgH="330057" progId="Equation.DSMT4">
                  <p:embed/>
                </p:oleObj>
              </mc:Choice>
              <mc:Fallback>
                <p:oleObj name="Equation" r:id="rId7" imgW="634725" imgH="3300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6150" y="1900238"/>
                        <a:ext cx="1619250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117725" y="3078163"/>
            <a:ext cx="649287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This is the same </a:t>
            </a:r>
            <a:r>
              <a:rPr lang="en-US" sz="2800" i="1">
                <a:latin typeface="Times New Roman" pitchFamily="18" charset="0"/>
              </a:rPr>
              <a:t>ds</a:t>
            </a:r>
            <a:r>
              <a:rPr lang="en-US"/>
              <a:t> that we had in the “length of curve” formula, so the formula becomes:</a:t>
            </a:r>
          </a:p>
        </p:txBody>
      </p:sp>
      <p:grpSp>
        <p:nvGrpSpPr>
          <p:cNvPr id="9246" name="Group 30"/>
          <p:cNvGrpSpPr>
            <a:grpSpLocks/>
          </p:cNvGrpSpPr>
          <p:nvPr/>
        </p:nvGrpSpPr>
        <p:grpSpPr bwMode="auto">
          <a:xfrm>
            <a:off x="3124200" y="4114800"/>
            <a:ext cx="5562600" cy="2209800"/>
            <a:chOff x="1152" y="2736"/>
            <a:chExt cx="3504" cy="1392"/>
          </a:xfrm>
        </p:grpSpPr>
        <p:sp>
          <p:nvSpPr>
            <p:cNvPr id="3098" name="Rectangle 29"/>
            <p:cNvSpPr>
              <a:spLocks noChangeArrowheads="1"/>
            </p:cNvSpPr>
            <p:nvPr/>
          </p:nvSpPr>
          <p:spPr bwMode="auto">
            <a:xfrm>
              <a:off x="1152" y="2736"/>
              <a:ext cx="3504" cy="13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>
              <a:off x="1238" y="2778"/>
              <a:ext cx="33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Surface Area about </a:t>
              </a:r>
              <a:r>
                <a:rPr lang="en-US" sz="2800" i="1">
                  <a:solidFill>
                    <a:srgbClr val="FF0000"/>
                  </a:solidFill>
                  <a:latin typeface="Times New Roman" pitchFamily="18" charset="0"/>
                </a:rPr>
                <a:t>x</a:t>
              </a:r>
              <a:r>
                <a:rPr lang="en-US">
                  <a:solidFill>
                    <a:srgbClr val="FF0000"/>
                  </a:solidFill>
                </a:rPr>
                <a:t>-axis (Cartesian):</a:t>
              </a:r>
            </a:p>
          </p:txBody>
        </p:sp>
        <p:graphicFrame>
          <p:nvGraphicFramePr>
            <p:cNvPr id="3100" name="Object 28"/>
            <p:cNvGraphicFramePr>
              <a:graphicFrameLocks noChangeAspect="1"/>
            </p:cNvGraphicFramePr>
            <p:nvPr/>
          </p:nvGraphicFramePr>
          <p:xfrm>
            <a:off x="1632" y="3264"/>
            <a:ext cx="2505" cy="8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38" name="Equation" r:id="rId9" imgW="1574800" imgH="508000" progId="Equation.DSMT4">
                    <p:embed/>
                  </p:oleObj>
                </mc:Choice>
                <mc:Fallback>
                  <p:oleObj name="Equation" r:id="rId9" imgW="1574800" imgH="508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3264"/>
                          <a:ext cx="2505" cy="8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304800" y="4343400"/>
            <a:ext cx="2667000" cy="1905000"/>
            <a:chOff x="192" y="2736"/>
            <a:chExt cx="1680" cy="1200"/>
          </a:xfrm>
        </p:grpSpPr>
        <p:sp>
          <p:nvSpPr>
            <p:cNvPr id="3096" name="AutoShape 32"/>
            <p:cNvSpPr>
              <a:spLocks noChangeArrowheads="1"/>
            </p:cNvSpPr>
            <p:nvPr/>
          </p:nvSpPr>
          <p:spPr bwMode="auto">
            <a:xfrm>
              <a:off x="192" y="2736"/>
              <a:ext cx="1536" cy="1200"/>
            </a:xfrm>
            <a:prstGeom prst="wedgeRectCallout">
              <a:avLst>
                <a:gd name="adj1" fmla="val 90625"/>
                <a:gd name="adj2" fmla="val 17000"/>
              </a:avLst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097" name="Text Box 31"/>
            <p:cNvSpPr txBox="1">
              <a:spLocks noChangeArrowheads="1"/>
            </p:cNvSpPr>
            <p:nvPr/>
          </p:nvSpPr>
          <p:spPr bwMode="auto">
            <a:xfrm>
              <a:off x="240" y="2832"/>
              <a:ext cx="1632" cy="1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To rotate about the </a:t>
              </a:r>
              <a:r>
                <a:rPr lang="en-US" sz="2800" i="1">
                  <a:solidFill>
                    <a:srgbClr val="FF0000"/>
                  </a:solidFill>
                  <a:latin typeface="Times New Roman" pitchFamily="18" charset="0"/>
                </a:rPr>
                <a:t>y</a:t>
              </a:r>
              <a:r>
                <a:rPr lang="en-US">
                  <a:solidFill>
                    <a:srgbClr val="FF0000"/>
                  </a:solidFill>
                </a:rPr>
                <a:t>-axis, just reverse </a:t>
              </a:r>
              <a:r>
                <a:rPr lang="en-US" sz="2800" i="1">
                  <a:solidFill>
                    <a:srgbClr val="FF0000"/>
                  </a:solidFill>
                  <a:latin typeface="Times New Roman" pitchFamily="18" charset="0"/>
                </a:rPr>
                <a:t>x</a:t>
              </a:r>
              <a:r>
                <a:rPr lang="en-US">
                  <a:solidFill>
                    <a:srgbClr val="FF0000"/>
                  </a:solidFill>
                </a:rPr>
                <a:t> and </a:t>
              </a:r>
              <a:r>
                <a:rPr lang="en-US" sz="2800" i="1">
                  <a:solidFill>
                    <a:srgbClr val="FF0000"/>
                  </a:solidFill>
                  <a:latin typeface="Times New Roman" pitchFamily="18" charset="0"/>
                </a:rPr>
                <a:t>y</a:t>
              </a:r>
              <a:r>
                <a:rPr lang="en-US">
                  <a:solidFill>
                    <a:srgbClr val="FF0000"/>
                  </a:solidFill>
                </a:rPr>
                <a:t> in the formula!</a:t>
              </a:r>
            </a:p>
          </p:txBody>
        </p:sp>
      </p:grpSp>
      <p:graphicFrame>
        <p:nvGraphicFramePr>
          <p:cNvPr id="9251" name="Object 3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9" name="Equation" r:id="rId11" imgW="190417" imgH="139639" progId="Equation.DSMT4">
                  <p:embed/>
                </p:oleObj>
              </mc:Choice>
              <mc:Fallback>
                <p:oleObj name="Equation" r:id="rId11" imgW="190417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98524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animBg="1"/>
      <p:bldP spid="9238" grpId="0" autoUpdateAnimBg="0"/>
      <p:bldP spid="9240" grpId="0" animBg="1" autoUpdateAnimBg="0"/>
      <p:bldP spid="924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F00A8B-44A6-4E4A-A110-919D513CD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058DAE5-4C54-4AEF-8E6C-16BD9D919810}">
  <ds:schemaRefs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392806E-E03E-42AF-A251-B5C8541C3D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345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Ginger</dc:creator>
  <cp:lastModifiedBy>Qayumi, Enayat</cp:lastModifiedBy>
  <cp:revision>365</cp:revision>
  <dcterms:created xsi:type="dcterms:W3CDTF">2006-08-16T00:00:00Z</dcterms:created>
  <dcterms:modified xsi:type="dcterms:W3CDTF">2013-01-04T19:30:12Z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