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4" r:id="rId2"/>
    <p:sldId id="268" r:id="rId3"/>
    <p:sldId id="260" r:id="rId4"/>
    <p:sldId id="265" r:id="rId5"/>
    <p:sldId id="266" r:id="rId6"/>
    <p:sldId id="278" r:id="rId7"/>
    <p:sldId id="279" r:id="rId8"/>
    <p:sldId id="262" r:id="rId9"/>
    <p:sldId id="263" r:id="rId10"/>
    <p:sldId id="264" r:id="rId11"/>
    <p:sldId id="275" r:id="rId12"/>
    <p:sldId id="276" r:id="rId13"/>
    <p:sldId id="277" r:id="rId14"/>
    <p:sldId id="267" r:id="rId15"/>
    <p:sldId id="28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FFCC"/>
    <a:srgbClr val="996633"/>
    <a:srgbClr val="FFFFCC"/>
    <a:srgbClr val="CCECFF"/>
    <a:srgbClr val="B8BBA9"/>
    <a:srgbClr val="00CC99"/>
    <a:srgbClr val="FFE1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2190" autoAdjust="0"/>
  </p:normalViewPr>
  <p:slideViewPr>
    <p:cSldViewPr>
      <p:cViewPr>
        <p:scale>
          <a:sx n="90" d="100"/>
          <a:sy n="90" d="100"/>
        </p:scale>
        <p:origin x="-132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2" Type="http://schemas.openxmlformats.org/officeDocument/2006/relationships/image" Target="../media/image3.wmf"/><Relationship Id="rId16" Type="http://schemas.openxmlformats.org/officeDocument/2006/relationships/image" Target="../media/image17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5" Type="http://schemas.openxmlformats.org/officeDocument/2006/relationships/image" Target="../media/image1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Relationship Id="rId14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10" Type="http://schemas.openxmlformats.org/officeDocument/2006/relationships/image" Target="../media/image17.wmf"/><Relationship Id="rId4" Type="http://schemas.openxmlformats.org/officeDocument/2006/relationships/image" Target="../media/image22.wmf"/><Relationship Id="rId9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17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12" Type="http://schemas.openxmlformats.org/officeDocument/2006/relationships/image" Target="../media/image5.wmf"/><Relationship Id="rId2" Type="http://schemas.openxmlformats.org/officeDocument/2006/relationships/image" Target="../media/image22.wmf"/><Relationship Id="rId1" Type="http://schemas.openxmlformats.org/officeDocument/2006/relationships/image" Target="../media/image20.wmf"/><Relationship Id="rId6" Type="http://schemas.openxmlformats.org/officeDocument/2006/relationships/image" Target="../media/image26.wmf"/><Relationship Id="rId11" Type="http://schemas.openxmlformats.org/officeDocument/2006/relationships/image" Target="../media/image31.wmf"/><Relationship Id="rId5" Type="http://schemas.openxmlformats.org/officeDocument/2006/relationships/image" Target="../media/image25.wmf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2.wmf"/><Relationship Id="rId6" Type="http://schemas.openxmlformats.org/officeDocument/2006/relationships/image" Target="../media/image17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50.wmf"/><Relationship Id="rId7" Type="http://schemas.openxmlformats.org/officeDocument/2006/relationships/image" Target="../media/image51.wmf"/><Relationship Id="rId2" Type="http://schemas.openxmlformats.org/officeDocument/2006/relationships/image" Target="../media/image48.wmf"/><Relationship Id="rId1" Type="http://schemas.openxmlformats.org/officeDocument/2006/relationships/image" Target="../media/image42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10" Type="http://schemas.openxmlformats.org/officeDocument/2006/relationships/image" Target="../media/image17.wmf"/><Relationship Id="rId4" Type="http://schemas.openxmlformats.org/officeDocument/2006/relationships/image" Target="../media/image23.wmf"/><Relationship Id="rId9" Type="http://schemas.openxmlformats.org/officeDocument/2006/relationships/image" Target="../media/image26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28.34646" units="1/cm"/>
          <inkml:channelProperty channel="Y" name="resolution" value="28.30189" units="1/cm"/>
        </inkml:channelProperties>
      </inkml:inkSource>
      <inkml:timestamp xml:id="ts0" timeString="2012-01-10T11:38:17.4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5736 12615,'0'0,"0"0,0 0,43 0,-22 0,0-21,21 21,-21 0,1-21,20 0,21 21,-41 0,20 0,-21 0,0 0,22 0,-1 0,0-21,-21 21,22 0,-22 0,0 0,0 0,0 0,1 0,20 0,-42 0,21 0,-21 0,42 0,-42 0,22 0,-22 0,21 0,0 0,-21 0,21 0,-21 0,21 0,-21 0,21 0,-21 21,0-21,0 0,0 21,-21-21,21 0,-42 21,21-21,21 21,-43-21,22 0,0 0,-21 22,21-22,-22 21,22-21,0 0,0 0,0 0,-1 0,1 0,21 0,-42 0,21 0,0 0,-22 0,22 0,0 0,0 0,0 21,-1-21,1 0,21 0,-21 21,0-21,21 0,-21 21,21-21,-21 0,-1 21,22 1,0-22,0 21,0-21,0 21,0-21,0 21,22-21,-22 21,0-21,21 0,-21 0,21 0,0 0,0 0,0 0,1 0,20 0,-21 0,21 0,1 0,-1 0,-21 0,0 0,1 0,-1 0,0 0,-21 0,21 0,0 0,0 0,1 0,-22 0,21 0,0 0,-21 0,21 0,-21 0,0 0,0 0,0 21,21-21,-21 0,0 22,0-22,21 0,-21 21,0 0,0-21,0 0,0 0,0 0,-21 0,0 0,21 0,-42 0,21 0,-1 0,-20 0,21 0,-21 0,20 0,1 0,0 0,-21 0,42 0,-21 0,-1 21,1-21,0 0,0 0,0 0,0 0,21 0,-22 0,1 0,0 21,0 0,0-21,21 0,-21 0,21 22,0-22,-22 21,22-21,0 21,0 0,0-21,0 21,0-21,22 0,-22 0,21 0,-21 0,21 0,0 0,0 0,-21 0,21 0,1 0,-1 0,0 0,0 0,21 0,-20 0,41 0,-42 0,43 0,-43 0,21 0,-21 0,22 0,-22 0,0 0,0 0,-21 0,43 0,-43 0,21 0,-21 0,21 0,0 0,-21 0,0 0,21 0,-21 0,21 0,1 0,-22 0,-22 21,1 1,21-22,-42 0,21 0,-22 21,43-21,-21 0,-21 0,0 0,42 0,-43 0,22 0,0 0,0 0,0 0,-1 0,1 0,0 0,21 0,-21 0,21 0,-21 0,21 0,0 0,-21 0,-1 0,22 0,-21-21,21 21,-42-22,21 1,0 0,21 0,-22 21,22-21,-42 0,42-1,-21 22,21-21,-21 21,0-21,21 21,0-21,-22 21,22 0,-21 0,0-21,21 21,-21 0,21 0,0 0,0 0,0 0,0-21,21 21,0 0,0-22,1 1,20 21,-21-42,21 42,1-21,-22 0,21 21,1-22,-1 22,-21 0,21 0,-20 0,-22 0,21 0,0 0,21 0,-42 0,21 0,22 0,-43 0,42 0,-42 22,21-1,-21-21,21 0,1 0,-22 21,0-21,0 0,0 0,0 21,0-21,0 21,21-21,-21 21,0-21,0 22,21-22,-21 21,21-21,0 0,-21 21,0-21,-21 0,21 0,-21 21,21-21,-21 0,21 21,-21-21,-1 0,1 21,21-21,-42 22,21-22,0 0,21 0,-22 0,1 0,0 0,21 0,-21 0,21 0,0 0,0 0,21 0,-21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28.34646" units="1/cm"/>
          <inkml:channelProperty channel="Y" name="resolution" value="28.30189" units="1/cm"/>
        </inkml:channelProperties>
      </inkml:inkSource>
      <inkml:timestamp xml:id="ts0" timeString="2012-01-10T11:38:20.7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21548 4636,'0'0,"0"0,21 0,21 0,1 0,-1 0,21 0,1 0,-1 0,-20 21,20-21,1 21,-22-21,-42 0,42 0,-42 0,22 0,-22 21,0-21,-22 0,1 0,0 0,0 0,-21 0,-1 0,1 0,0 0,20 0,-41 21,42 0,0-21,-22 22,43-22,-21 0,21 21,-21-21,21 0,-21 0,21 21,-21-21,21 0,-22 0,1 0,21 0,0 0,0 0,43 0,20 0,1 0,63 42,-22-21,22 22,-42-22,63 0,-42 0,-21-21,-43 21,0-21,-20 0,-1 0,-21 0,0 0,0 0,-21-21,-22 21,1 0,21-21,-22 21,-41 0,41-21,-20 21,-1 0,1 0,-1-21,1 21,-1-21,1 21,-22-22,22 22,-1 0,43-21,-21 21,42-21,-21 21,21 0,-22 0,22-21,0 0,0 21,0-21,0 21,0-43,0 43,0-21,0 0,0 0,22 21,-1-21,21 21,0 0,-20 0,20-22,21 22,-20 0,-1 0,22 0,-22 0,-21 0,43 0,-43 0,0 0,21 0,-21 0,1 0,-1 0,0 0,-21 22,0-22,0 21,-21 0,21-21,-21 21,-1 0,-20 0,42-21,-42 22,-22-1,22-21,-43 0,22 0,-1 0,1 0,-1 0,1 0,-1 0,43 0,0 0,21 0,-21 0,21 0,0-21,0-1,0 22,0-21,0 21,0-42,21 21,0 0,0-1,0 1,1 0,-1 0,0 0,0 21,21-21,1 21,-1 0,-21 0,22 0,-1 0,-21 0,0 0,22 42,-22-42,0 42,0-21,0 22,0-22,1 21,-22 1,0-1,0-21,0 21,0-42,0 43,0-43,0 21,-43-21,22 21,-21-21,-22 21,22-21,-22 0,1 0,-1 0,1 0,-1 0,1 0,42 0,-43 0,43 0,0 0,21 0,0 0,0 0,21 0,-21-21,21 21,0 0,1 0,-22-21,21 21,0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28.34646" units="1/cm"/>
          <inkml:channelProperty channel="Y" name="resolution" value="28.30189" units="1/cm"/>
        </inkml:channelProperties>
      </inkml:inkSource>
      <inkml:timestamp xml:id="ts0" timeString="2012-01-10T11:38:26.4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7959 14097,'21'0,"0"-21,-21 21,42-21,-20 21,-1 0,21 0,0 0,1 0,-1 0,0 0,1 0,-1 0,-21 0,43 0,-43 0,21 0,1 0,-1 0,21 0,-41 0,-1 0,21 0,22 0,-22 0,-21 0,21 0,-20 0,20 0,0 0,-21 0,43 0,-22 0,1 0,-1 0,21 0,-20 0,20 0,1 0,-1 0,-20 0,-1 0,0 0,-21 0,43 0,-64 0,42 0,-42 0,21 0,-21 0,22 0,-22 0,0 0,0 0,0 0,0 21,0 0,0 0,0-21,0 21,0-21,0 0,0 22,0-22,-43 0,22 0,-21 0,-1 0,1 0,0 0,21 0,-22 0,1 0,0 0,20 0,-20 0,-21 0,20 21,22-21,0 0,-21 21,-1-21,22 21,-21-21,21 0,-22 21,-20-21,20 0,1 0,0 0,21 0,-43 0,22 0,21 0,-22 0,22 0,0 0,0 0,-22 0,43 0,-42 0,21 0,0 0,-22 0,22 21,0-21,-21 43,-1-43,1 21,0 0,21-21,-22 0,1 21,0-21,-1 0,43 0,-42 0,21 0,0 0,-1 21,22-21,-21 0,21 0,-21 0,21 22,-21-22,21 21,-21-21,21 21,-21-21,21 21,0-21,0 21,0 0,0-21,0 0,0 0,21 0,0 0,0 0,21 0,22 0,-1 0,1 0,-1 0,1 0,-1 0,22 0,-21-21,20 21,-20-21,-1 21,1 0,-1 0,22 0,-22 0,1 0,-1 0,1 0,-1 0,1 0,-1 0,1 0,21 0,-22 0,1 0,-1 0,-21 0,1 0,-1 0,0 0,1 0,-22 0,0 0,0 0,-21 0,21 0,1 0,-22 0,21 0,-21 0,0 0,0 21,-43-21,43 21,-21-21,-42 0,20 22,-20-1,-1-21,22 0,-43 0,22 0,-1 0,-41 0,20 0,-63 21,63-21,22 21,-22-21,21 0,22 0,0 0,-22 0,22 0,0 0,-1 0,22 0,-21 0,-1 0,22 0,0 0,0 0,-21 0,20 0,1 0,-21 0,0 0,20 0,1 0,-42 0,42 0,-1 0,1 0,21 0,-42 0,42 0,-21 0,0 0,21 0,0-21,0 21,0-21,0 21,0-43,0 22,0 21,0-21,0 0,0 0,0 21,0-21,0 21,21 0,-21-22,0 22,21-21,0 21,-21 0,21-21,22 21,-43 0,21-21,0 21,0 0,0 0,0 0,1 0,41 0,-42 0,22 0,-1 0,21 0,1 0,21 0,-22 0,1 0,-1 0,1 0,-1 0,-21 0,1 0,-1 0,0 0,-20 0,20 0,-21 0,0 0,0 0,1 0,-22 0,42 21,-21-21,0 0,0 0,1 0,20 0,-21 0,0 0,0 0,22 0,-22 0,0 0,0 0,0 0,1 0,-22 0,21-21,0 21,-21 0,21 0,-21 0,0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28.34646" units="1/cm"/>
          <inkml:channelProperty channel="Y" name="resolution" value="28.30189" units="1/cm"/>
        </inkml:channelProperties>
      </inkml:inkSource>
      <inkml:timestamp xml:id="ts0" timeString="2012-01-10T11:38:31.0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8043 16552,'0'0,"0"0,0 0,43 0,-22-21,21 0,22 21,-1 0,1-21,-22 0,0 21,22-21,-1 21,22 0,-21 0,-1 0,1 0,-1 0,1 0,41 0,-20 0,0 0,42 0,-43 0,43 0,-21 0,21 0,-42 0,21 0,-22 0,-20 0,-1 0,1 0,-1 0,1 0,-1 0,-20 0,20 0,-20 0,-1 0,0 0,-21 0,43 0,-22 0,-21 0,22 0,20 0,-20 0,-22 0,0 0,42 0,-20 0,-1 0,0 0,1 0,-1 0,-21 0,22 0,-1 0,0 0,-21 0,1 0,20 0,-42 0,21 0,0 0,0 0,-21 0,22 0,-22 0,0 21,0 0,21-21,-21 0,0 21,0-21,0 0,-21 42,-1-42,-20 0,-21 22,-1-1,-21-21,-42 0,22 0,-44 0,-20 0,0 0,21 0,21 0,21 0,21 0,22 0,-1 0,22 0,-22 0,43 0,-21 0,-1 0,22 0,0 0,-21 0,-1 0,1 0,-21 0,20 0,-20 0,-1 0,1 0,-22 0,22 0,-1 0,1 0,-1 0,1 0,-1 0,1 0,-1 0,1 0,-1 0,1 0,20 0,-20 0,20 0,1 0,0 21,-1-21,-20 0,21 21,20-21,-41 0,21 21,-1-21,1 21,21-21,-22 0,1 0,21 0,0 0,21 0,-43 0,43 0,-21 0,21 0,0 0,-21 0,21 22,0-22,0 0,21 0,0 21,43-21,-1 0,22 0,42 0,-42 0,-1 0,43 0,-42 0,-21 0,-1 0,43 0,0 0,-22 0,-20 0,-22 0,22 0,-1 0,-20 0,41 0,-41 0,-1 0,0 0,1 0,-1 0,43 0,-43 0,21 0,1 0,-1 0,1 0,21 0,-22 0,43 0,0 0,-22 0,22 0,0 0,-21 0,-1-21,1 21,21 0,-21 0,-43 0,0 0,1 0,-22 0,-21 0,42 0,-21 0,0 21,1-21,20 42,0-42,1 21,-22 0,21 1,0-22,-42 0,22 21,-1-21,-21 0,-21 0,21 0,-22 42,1-42,0 0,-42 0,20 0,-20 0,-22 0,22 0,-64 0,0 0,-43 0,-41 0,20 0,22 0,-22 0,22 0,0 0,20 0,1 0,64 0,20 0,22 0,-22 0,1 0,42 0,-1 0,-20 0,21 0,-21 0,-1 0,1 0,0 0,-1 21,1-21,-22 0,22 0,-21 0,20 0,1 21,21-21,-43 0,43 22,-21-22,-1 0,1 0,21 0,0 0,0 0,21 0,-43 0,43 0,-21 21,0-21,0 0,21 0,-21 0,-22 0,43 0,-21 0,0 21,21-21,0 21,21-21,-21 0,42 21,1 0,20 1,22-1,42-21,0 0,-42 0,-1 0,1 0,-22 0,1 0,-1 0,-20 0,-22 0,21 0,-21-21,22-1,-1 1,0 21,22 0,-1 0,1 0,-1 0,22 0,0 0,21 0,-43 0,1 0,-1 0,1 0,-22 0,21 21,1 1,-1-22,22 21,-21-21,-22 0,0 0,22 0,-22 0,0 0,22 0,-22 0,1 0,-22 0,42 0,-42 0,22 0,-22 0,21 0,-21 0,1-21,20 21,-21 0,0 0,0 0,1 0,20 0,-21 0,0 0,22 0,-22 21,0-21,0 42,0-42,22 0,-22 0,0 0,-21 0,21 0,-21 0,0 0,-42 0,21 0,-22 0,-20 0,-1 0,1 0,-1 0,-42 0,1 0,-22 0,-22 0,-20 0,21 0,-21 0,-1 0,22 0,21 0,42 0,1 0,-43 0,42 0,22 0,-1 0,-21 0,22 0,21 0,-22-21,1 21,20 0,1 0,0 0,-1 0,1 0,21 0,0 0,-22 0,22 0,0 0,0-21,-22 21,22-21,0 21,0 0,-21 0,20 0,1 0,0 0,0 0,0 0,0 0,21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BDDB6D6D-5E40-4A8C-9C5A-65065AF3A0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86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DD425B-2472-4BE8-AA53-E5BDC762C28B}" type="slidenum">
              <a:rPr lang="en-US"/>
              <a:pPr/>
              <a:t>1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LIMERICK GENERATING STATION </a:t>
            </a:r>
            <a:br>
              <a:rPr lang="en-US" b="1" dirty="0"/>
            </a:br>
            <a:r>
              <a:rPr lang="en-US" dirty="0"/>
              <a:t>Limerick Generating Station, located in Limerick Township, Montgomery County, PA, is a two-unit nuclear generation facility capable of producing enough electricity for over 1 million homes. The plant site is punctuated by two natural-draft hyperbolic cooling towers, each 507 feet tall, which help cool the plant.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Limerick's two boiling water reactors, designed by General Electric, are each capable of producing 1,143 net megawatts. Unit 1 began commercial operation in February 1986, with Unit 2 going on-line in January 1990.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A85245-C2AD-465B-BC17-8C7ACFE0BA33}" type="slidenum">
              <a:rPr lang="en-US"/>
              <a:pPr/>
              <a:t>2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1E2DF6-4610-4545-A364-2867EC9F2840}" type="slidenum">
              <a:rPr lang="en-US"/>
              <a:pPr/>
              <a:t>9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model of the shell method and other calculus models are available from: </a:t>
            </a:r>
            <a:r>
              <a:rPr lang="en-US" b="1" i="1"/>
              <a:t>Foster Manufacturing Company</a:t>
            </a:r>
            <a:r>
              <a:rPr lang="en-US" i="1"/>
              <a:t>, 1504 Armstrong Drive,</a:t>
            </a:r>
            <a:r>
              <a:rPr lang="en-US"/>
              <a:t> </a:t>
            </a:r>
            <a:r>
              <a:rPr lang="en-US" i="1"/>
              <a:t>Plano, Texas 75074-6027</a:t>
            </a:r>
            <a:r>
              <a:rPr lang="en-US"/>
              <a:t> </a:t>
            </a:r>
            <a:r>
              <a:rPr lang="en-US" i="1"/>
              <a:t>Phone/FAX: (972) 424-3644</a:t>
            </a:r>
            <a:r>
              <a:rPr lang="en-US"/>
              <a:t>   http://home.flash.net/~fmco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0F3E2-F922-41AC-8661-0779275DA7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6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49455-E694-4D0B-8AD8-86F7B5DC05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5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D999A-B124-4889-910C-AB33EB3A67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CC32D-ABD7-4236-BEB1-E6D5588BFB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4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416E0-C868-4458-8FC4-785520CCE1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4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E53E4-A2EE-4BC7-B507-8F0866E926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8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29A56-0D55-4532-954F-65669EA9BB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5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FECDB-5C95-43F4-96AE-F119B6BE63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FC2CA-AEFE-40E1-8304-3CD3200008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6EA2A-A437-4BED-88DB-F3A3A1C64D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7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29980-56E2-4043-BB7E-82ADD675D4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96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F074A26-68A1-49D7-83F7-5A8B35F30CF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63.bin"/><Relationship Id="rId3" Type="http://schemas.openxmlformats.org/officeDocument/2006/relationships/image" Target="../media/image43.wmf"/><Relationship Id="rId21" Type="http://schemas.openxmlformats.org/officeDocument/2006/relationships/image" Target="../media/image26.wmf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60.bin"/><Relationship Id="rId17" Type="http://schemas.openxmlformats.org/officeDocument/2006/relationships/image" Target="../media/image5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2.bin"/><Relationship Id="rId20" Type="http://schemas.openxmlformats.org/officeDocument/2006/relationships/oleObject" Target="../embeddings/oleObject64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23.wmf"/><Relationship Id="rId5" Type="http://schemas.openxmlformats.org/officeDocument/2006/relationships/image" Target="../media/image42.wmf"/><Relationship Id="rId15" Type="http://schemas.openxmlformats.org/officeDocument/2006/relationships/image" Target="../media/image25.wmf"/><Relationship Id="rId23" Type="http://schemas.openxmlformats.org/officeDocument/2006/relationships/image" Target="../media/image17.wmf"/><Relationship Id="rId10" Type="http://schemas.openxmlformats.org/officeDocument/2006/relationships/oleObject" Target="../embeddings/oleObject59.bin"/><Relationship Id="rId19" Type="http://schemas.openxmlformats.org/officeDocument/2006/relationships/image" Target="../media/image52.wmf"/><Relationship Id="rId4" Type="http://schemas.openxmlformats.org/officeDocument/2006/relationships/oleObject" Target="../embeddings/oleObject56.bin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61.bin"/><Relationship Id="rId22" Type="http://schemas.openxmlformats.org/officeDocument/2006/relationships/oleObject" Target="../embeddings/oleObject6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oleObject" Target="../embeddings/oleObject66.bin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5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8.wmf"/><Relationship Id="rId11" Type="http://schemas.openxmlformats.org/officeDocument/2006/relationships/image" Target="../media/image62.png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61.png"/><Relationship Id="rId4" Type="http://schemas.openxmlformats.org/officeDocument/2006/relationships/image" Target="../media/image57.wmf"/><Relationship Id="rId9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67.wmf"/><Relationship Id="rId18" Type="http://schemas.openxmlformats.org/officeDocument/2006/relationships/image" Target="../media/image73.png"/><Relationship Id="rId26" Type="http://schemas.openxmlformats.org/officeDocument/2006/relationships/image" Target="../media/image29.emf"/><Relationship Id="rId3" Type="http://schemas.openxmlformats.org/officeDocument/2006/relationships/oleObject" Target="../embeddings/oleObject71.bin"/><Relationship Id="rId21" Type="http://schemas.openxmlformats.org/officeDocument/2006/relationships/customXml" Target="../ink/ink2.xml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74.bin"/><Relationship Id="rId17" Type="http://schemas.openxmlformats.org/officeDocument/2006/relationships/image" Target="../media/image69.wmf"/><Relationship Id="rId25" Type="http://schemas.openxmlformats.org/officeDocument/2006/relationships/customXml" Target="../ink/ink4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6.bin"/><Relationship Id="rId20" Type="http://schemas.openxmlformats.org/officeDocument/2006/relationships/image" Target="../media/image21.e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72.png"/><Relationship Id="rId24" Type="http://schemas.openxmlformats.org/officeDocument/2006/relationships/image" Target="../media/image28.emf"/><Relationship Id="rId5" Type="http://schemas.openxmlformats.org/officeDocument/2006/relationships/image" Target="../media/image70.png"/><Relationship Id="rId15" Type="http://schemas.openxmlformats.org/officeDocument/2006/relationships/image" Target="../media/image68.wmf"/><Relationship Id="rId23" Type="http://schemas.openxmlformats.org/officeDocument/2006/relationships/customXml" Target="../ink/ink3.xml"/><Relationship Id="rId10" Type="http://schemas.openxmlformats.org/officeDocument/2006/relationships/image" Target="../media/image66.wmf"/><Relationship Id="rId19" Type="http://schemas.openxmlformats.org/officeDocument/2006/relationships/customXml" Target="../ink/ink1.xml"/><Relationship Id="rId4" Type="http://schemas.openxmlformats.org/officeDocument/2006/relationships/image" Target="../media/image64.wmf"/><Relationship Id="rId9" Type="http://schemas.openxmlformats.org/officeDocument/2006/relationships/oleObject" Target="../embeddings/oleObject73.bin"/><Relationship Id="rId14" Type="http://schemas.openxmlformats.org/officeDocument/2006/relationships/oleObject" Target="../embeddings/oleObject75.bin"/><Relationship Id="rId22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8.wmf"/><Relationship Id="rId26" Type="http://schemas.openxmlformats.org/officeDocument/2006/relationships/image" Target="../media/image12.wmf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9.bin"/><Relationship Id="rId34" Type="http://schemas.openxmlformats.org/officeDocument/2006/relationships/image" Target="../media/image16.wmf"/><Relationship Id="rId7" Type="http://schemas.openxmlformats.org/officeDocument/2006/relationships/image" Target="../media/image3.wmf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7.bin"/><Relationship Id="rId25" Type="http://schemas.openxmlformats.org/officeDocument/2006/relationships/oleObject" Target="../embeddings/oleObject11.bin"/><Relationship Id="rId3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wmf"/><Relationship Id="rId20" Type="http://schemas.openxmlformats.org/officeDocument/2006/relationships/image" Target="../media/image9.wmf"/><Relationship Id="rId29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11.wmf"/><Relationship Id="rId32" Type="http://schemas.openxmlformats.org/officeDocument/2006/relationships/image" Target="../media/image15.wmf"/><Relationship Id="rId5" Type="http://schemas.openxmlformats.org/officeDocument/2006/relationships/image" Target="../media/image2.wmf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28" Type="http://schemas.openxmlformats.org/officeDocument/2006/relationships/image" Target="../media/image13.wmf"/><Relationship Id="rId36" Type="http://schemas.openxmlformats.org/officeDocument/2006/relationships/image" Target="../media/image17.wmf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8.bin"/><Relationship Id="rId31" Type="http://schemas.openxmlformats.org/officeDocument/2006/relationships/oleObject" Target="../embeddings/oleObject1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image" Target="../media/image6.wmf"/><Relationship Id="rId22" Type="http://schemas.openxmlformats.org/officeDocument/2006/relationships/image" Target="../media/image10.wmf"/><Relationship Id="rId27" Type="http://schemas.openxmlformats.org/officeDocument/2006/relationships/oleObject" Target="../embeddings/oleObject12.bin"/><Relationship Id="rId30" Type="http://schemas.openxmlformats.org/officeDocument/2006/relationships/image" Target="../media/image14.wmf"/><Relationship Id="rId35" Type="http://schemas.openxmlformats.org/officeDocument/2006/relationships/oleObject" Target="../embeddings/oleObject1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26.bin"/><Relationship Id="rId3" Type="http://schemas.openxmlformats.org/officeDocument/2006/relationships/image" Target="../media/image18.wmf"/><Relationship Id="rId21" Type="http://schemas.openxmlformats.org/officeDocument/2006/relationships/image" Target="../media/image5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27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23" Type="http://schemas.openxmlformats.org/officeDocument/2006/relationships/image" Target="../media/image17.wmf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26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24.bin"/><Relationship Id="rId22" Type="http://schemas.openxmlformats.org/officeDocument/2006/relationships/oleObject" Target="../embeddings/oleObject2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25.wmf"/><Relationship Id="rId18" Type="http://schemas.openxmlformats.org/officeDocument/2006/relationships/oleObject" Target="../embeddings/oleObject36.bin"/><Relationship Id="rId26" Type="http://schemas.openxmlformats.org/officeDocument/2006/relationships/oleObject" Target="../embeddings/oleObject40.bin"/><Relationship Id="rId3" Type="http://schemas.openxmlformats.org/officeDocument/2006/relationships/image" Target="../media/image18.wmf"/><Relationship Id="rId21" Type="http://schemas.openxmlformats.org/officeDocument/2006/relationships/image" Target="../media/image29.wmf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27.wmf"/><Relationship Id="rId25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5.bin"/><Relationship Id="rId20" Type="http://schemas.openxmlformats.org/officeDocument/2006/relationships/oleObject" Target="../embeddings/oleObject37.bin"/><Relationship Id="rId29" Type="http://schemas.openxmlformats.org/officeDocument/2006/relationships/image" Target="../media/image17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24.wmf"/><Relationship Id="rId24" Type="http://schemas.openxmlformats.org/officeDocument/2006/relationships/oleObject" Target="../embeddings/oleObject39.bin"/><Relationship Id="rId5" Type="http://schemas.openxmlformats.org/officeDocument/2006/relationships/image" Target="../media/image20.wmf"/><Relationship Id="rId15" Type="http://schemas.openxmlformats.org/officeDocument/2006/relationships/image" Target="../media/image26.wmf"/><Relationship Id="rId23" Type="http://schemas.openxmlformats.org/officeDocument/2006/relationships/image" Target="../media/image30.wmf"/><Relationship Id="rId28" Type="http://schemas.openxmlformats.org/officeDocument/2006/relationships/oleObject" Target="../embeddings/oleObject41.bin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28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34.bin"/><Relationship Id="rId22" Type="http://schemas.openxmlformats.org/officeDocument/2006/relationships/oleObject" Target="../embeddings/oleObject38.bin"/><Relationship Id="rId27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oleObject" Target="../embeddings/oleObject42.bin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37.png"/><Relationship Id="rId5" Type="http://schemas.openxmlformats.org/officeDocument/2006/relationships/image" Target="../media/image35.png"/><Relationship Id="rId10" Type="http://schemas.openxmlformats.org/officeDocument/2006/relationships/image" Target="../media/image36.png"/><Relationship Id="rId4" Type="http://schemas.openxmlformats.org/officeDocument/2006/relationships/image" Target="../media/image32.wmf"/><Relationship Id="rId9" Type="http://schemas.openxmlformats.org/officeDocument/2006/relationships/image" Target="../media/image3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png"/><Relationship Id="rId11" Type="http://schemas.openxmlformats.org/officeDocument/2006/relationships/image" Target="../media/image39.wmf"/><Relationship Id="rId5" Type="http://schemas.openxmlformats.org/officeDocument/2006/relationships/image" Target="../media/image35.png"/><Relationship Id="rId10" Type="http://schemas.openxmlformats.org/officeDocument/2006/relationships/oleObject" Target="../embeddings/oleObject47.bin"/><Relationship Id="rId4" Type="http://schemas.openxmlformats.org/officeDocument/2006/relationships/image" Target="../media/image32.wmf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43.wmf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jpeg"/><Relationship Id="rId5" Type="http://schemas.openxmlformats.org/officeDocument/2006/relationships/image" Target="../media/image42.wmf"/><Relationship Id="rId4" Type="http://schemas.openxmlformats.org/officeDocument/2006/relationships/oleObject" Target="../embeddings/oleObject4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54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47.wmf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5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5" Type="http://schemas.openxmlformats.org/officeDocument/2006/relationships/image" Target="../media/image49.jpeg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4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878388" y="381000"/>
            <a:ext cx="6126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7.3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876800" y="9906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The Shell Method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228600" y="5972175"/>
            <a:ext cx="22733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Japanese Spider Crab</a:t>
            </a:r>
          </a:p>
          <a:p>
            <a:pPr algn="ctr"/>
            <a:r>
              <a:rPr lang="en-US" sz="1400">
                <a:solidFill>
                  <a:schemeClr val="bg1"/>
                </a:solidFill>
              </a:rPr>
              <a:t>Georgia Aquarium, Atlanta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230188" y="5943600"/>
            <a:ext cx="22923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Grows to over 12 feet wide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and lives 100 years.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autoUpdateAnimBg="0"/>
      <p:bldP spid="2253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7724J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-152400"/>
            <a:ext cx="472440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5867400" y="2667000"/>
          <a:ext cx="223520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2" name="Equation" r:id="rId4" imgW="1396800" imgH="393480" progId="Equation.DSMT4">
                  <p:embed/>
                </p:oleObj>
              </mc:Choice>
              <mc:Fallback>
                <p:oleObj name="Equation" r:id="rId4" imgW="139680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667000"/>
                        <a:ext cx="2235200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Freeform 5"/>
          <p:cNvSpPr>
            <a:spLocks/>
          </p:cNvSpPr>
          <p:nvPr/>
        </p:nvSpPr>
        <p:spPr bwMode="auto">
          <a:xfrm>
            <a:off x="6705600" y="781050"/>
            <a:ext cx="1588" cy="1585913"/>
          </a:xfrm>
          <a:custGeom>
            <a:avLst/>
            <a:gdLst>
              <a:gd name="T0" fmla="*/ 0 w 1"/>
              <a:gd name="T1" fmla="*/ 0 h 999"/>
              <a:gd name="T2" fmla="*/ 0 w 1"/>
              <a:gd name="T3" fmla="*/ 999 h 99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999">
                <a:moveTo>
                  <a:pt x="0" y="0"/>
                </a:moveTo>
                <a:lnTo>
                  <a:pt x="0" y="999"/>
                </a:lnTo>
              </a:path>
            </a:pathLst>
          </a:custGeom>
          <a:noFill/>
          <a:ln w="38100">
            <a:solidFill>
              <a:srgbClr val="00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0" name="Group 6"/>
          <p:cNvGrpSpPr>
            <a:grpSpLocks/>
          </p:cNvGrpSpPr>
          <p:nvPr/>
        </p:nvGrpSpPr>
        <p:grpSpPr bwMode="auto">
          <a:xfrm>
            <a:off x="3124200" y="609600"/>
            <a:ext cx="3581400" cy="1868488"/>
            <a:chOff x="1968" y="384"/>
            <a:chExt cx="2256" cy="1177"/>
          </a:xfrm>
        </p:grpSpPr>
        <p:grpSp>
          <p:nvGrpSpPr>
            <p:cNvPr id="11271" name="Group 7"/>
            <p:cNvGrpSpPr>
              <a:grpSpLocks/>
            </p:cNvGrpSpPr>
            <p:nvPr/>
          </p:nvGrpSpPr>
          <p:grpSpPr bwMode="auto">
            <a:xfrm>
              <a:off x="1968" y="420"/>
              <a:ext cx="2256" cy="1141"/>
              <a:chOff x="604" y="587"/>
              <a:chExt cx="932" cy="1189"/>
            </a:xfrm>
          </p:grpSpPr>
          <p:sp>
            <p:nvSpPr>
              <p:cNvPr id="11272" name="Oval 8"/>
              <p:cNvSpPr>
                <a:spLocks noChangeArrowheads="1"/>
              </p:cNvSpPr>
              <p:nvPr/>
            </p:nvSpPr>
            <p:spPr bwMode="auto">
              <a:xfrm>
                <a:off x="604" y="587"/>
                <a:ext cx="932" cy="144"/>
              </a:xfrm>
              <a:prstGeom prst="ellipse">
                <a:avLst/>
              </a:prstGeom>
              <a:noFill/>
              <a:ln w="38100">
                <a:solidFill>
                  <a:srgbClr val="00CC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3" name="Line 9"/>
              <p:cNvSpPr>
                <a:spLocks noChangeShapeType="1"/>
              </p:cNvSpPr>
              <p:nvPr/>
            </p:nvSpPr>
            <p:spPr bwMode="auto">
              <a:xfrm>
                <a:off x="604" y="672"/>
                <a:ext cx="0" cy="1031"/>
              </a:xfrm>
              <a:prstGeom prst="line">
                <a:avLst/>
              </a:prstGeom>
              <a:noFill/>
              <a:ln w="38100">
                <a:solidFill>
                  <a:srgbClr val="00CC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4" name="Oval 10"/>
              <p:cNvSpPr>
                <a:spLocks noChangeArrowheads="1"/>
              </p:cNvSpPr>
              <p:nvPr/>
            </p:nvSpPr>
            <p:spPr bwMode="auto">
              <a:xfrm>
                <a:off x="604" y="1632"/>
                <a:ext cx="932" cy="144"/>
              </a:xfrm>
              <a:prstGeom prst="ellipse">
                <a:avLst/>
              </a:prstGeom>
              <a:noFill/>
              <a:ln w="38100">
                <a:solidFill>
                  <a:srgbClr val="00CC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5" name="Freeform 11"/>
              <p:cNvSpPr>
                <a:spLocks/>
              </p:cNvSpPr>
              <p:nvPr/>
            </p:nvSpPr>
            <p:spPr bwMode="auto">
              <a:xfrm>
                <a:off x="624" y="1629"/>
                <a:ext cx="882" cy="51"/>
              </a:xfrm>
              <a:custGeom>
                <a:avLst/>
                <a:gdLst>
                  <a:gd name="T0" fmla="*/ 0 w 882"/>
                  <a:gd name="T1" fmla="*/ 51 h 51"/>
                  <a:gd name="T2" fmla="*/ 60 w 882"/>
                  <a:gd name="T3" fmla="*/ 33 h 51"/>
                  <a:gd name="T4" fmla="*/ 141 w 882"/>
                  <a:gd name="T5" fmla="*/ 12 h 51"/>
                  <a:gd name="T6" fmla="*/ 246 w 882"/>
                  <a:gd name="T7" fmla="*/ 6 h 51"/>
                  <a:gd name="T8" fmla="*/ 336 w 882"/>
                  <a:gd name="T9" fmla="*/ 3 h 51"/>
                  <a:gd name="T10" fmla="*/ 408 w 882"/>
                  <a:gd name="T11" fmla="*/ 0 h 51"/>
                  <a:gd name="T12" fmla="*/ 480 w 882"/>
                  <a:gd name="T13" fmla="*/ 3 h 51"/>
                  <a:gd name="T14" fmla="*/ 540 w 882"/>
                  <a:gd name="T15" fmla="*/ 6 h 51"/>
                  <a:gd name="T16" fmla="*/ 627 w 882"/>
                  <a:gd name="T17" fmla="*/ 6 h 51"/>
                  <a:gd name="T18" fmla="*/ 669 w 882"/>
                  <a:gd name="T19" fmla="*/ 9 h 51"/>
                  <a:gd name="T20" fmla="*/ 714 w 882"/>
                  <a:gd name="T21" fmla="*/ 12 h 51"/>
                  <a:gd name="T22" fmla="*/ 756 w 882"/>
                  <a:gd name="T23" fmla="*/ 18 h 51"/>
                  <a:gd name="T24" fmla="*/ 813 w 882"/>
                  <a:gd name="T25" fmla="*/ 27 h 51"/>
                  <a:gd name="T26" fmla="*/ 855 w 882"/>
                  <a:gd name="T27" fmla="*/ 39 h 51"/>
                  <a:gd name="T28" fmla="*/ 882 w 882"/>
                  <a:gd name="T2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2" h="51">
                    <a:moveTo>
                      <a:pt x="0" y="51"/>
                    </a:moveTo>
                    <a:cubicBezTo>
                      <a:pt x="10" y="48"/>
                      <a:pt x="37" y="39"/>
                      <a:pt x="60" y="33"/>
                    </a:cubicBezTo>
                    <a:cubicBezTo>
                      <a:pt x="83" y="27"/>
                      <a:pt x="110" y="17"/>
                      <a:pt x="141" y="12"/>
                    </a:cubicBezTo>
                    <a:cubicBezTo>
                      <a:pt x="172" y="7"/>
                      <a:pt x="214" y="7"/>
                      <a:pt x="246" y="6"/>
                    </a:cubicBezTo>
                    <a:cubicBezTo>
                      <a:pt x="278" y="5"/>
                      <a:pt x="309" y="4"/>
                      <a:pt x="336" y="3"/>
                    </a:cubicBezTo>
                    <a:cubicBezTo>
                      <a:pt x="363" y="2"/>
                      <a:pt x="384" y="0"/>
                      <a:pt x="408" y="0"/>
                    </a:cubicBezTo>
                    <a:cubicBezTo>
                      <a:pt x="432" y="0"/>
                      <a:pt x="458" y="2"/>
                      <a:pt x="480" y="3"/>
                    </a:cubicBezTo>
                    <a:cubicBezTo>
                      <a:pt x="502" y="4"/>
                      <a:pt x="516" y="6"/>
                      <a:pt x="540" y="6"/>
                    </a:cubicBezTo>
                    <a:cubicBezTo>
                      <a:pt x="564" y="6"/>
                      <a:pt x="606" y="6"/>
                      <a:pt x="627" y="6"/>
                    </a:cubicBezTo>
                    <a:cubicBezTo>
                      <a:pt x="648" y="6"/>
                      <a:pt x="655" y="8"/>
                      <a:pt x="669" y="9"/>
                    </a:cubicBezTo>
                    <a:cubicBezTo>
                      <a:pt x="683" y="10"/>
                      <a:pt x="700" y="11"/>
                      <a:pt x="714" y="12"/>
                    </a:cubicBezTo>
                    <a:cubicBezTo>
                      <a:pt x="728" y="13"/>
                      <a:pt x="740" y="16"/>
                      <a:pt x="756" y="18"/>
                    </a:cubicBezTo>
                    <a:cubicBezTo>
                      <a:pt x="772" y="20"/>
                      <a:pt x="797" y="24"/>
                      <a:pt x="813" y="27"/>
                    </a:cubicBezTo>
                    <a:cubicBezTo>
                      <a:pt x="829" y="30"/>
                      <a:pt x="844" y="35"/>
                      <a:pt x="855" y="39"/>
                    </a:cubicBezTo>
                    <a:cubicBezTo>
                      <a:pt x="866" y="43"/>
                      <a:pt x="877" y="49"/>
                      <a:pt x="882" y="51"/>
                    </a:cubicBezTo>
                  </a:path>
                </a:pathLst>
              </a:custGeom>
              <a:noFill/>
              <a:ln w="50800" cap="flat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6" name="Line 12"/>
            <p:cNvSpPr>
              <a:spLocks noChangeShapeType="1"/>
            </p:cNvSpPr>
            <p:nvPr/>
          </p:nvSpPr>
          <p:spPr bwMode="auto">
            <a:xfrm>
              <a:off x="3080" y="384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Freeform 13"/>
            <p:cNvSpPr>
              <a:spLocks/>
            </p:cNvSpPr>
            <p:nvPr/>
          </p:nvSpPr>
          <p:spPr bwMode="auto">
            <a:xfrm>
              <a:off x="3081" y="1389"/>
              <a:ext cx="1" cy="66"/>
            </a:xfrm>
            <a:custGeom>
              <a:avLst/>
              <a:gdLst>
                <a:gd name="T0" fmla="*/ 0 w 1"/>
                <a:gd name="T1" fmla="*/ 0 h 66"/>
                <a:gd name="T2" fmla="*/ 0 w 1"/>
                <a:gd name="T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66">
                  <a:moveTo>
                    <a:pt x="0" y="0"/>
                  </a:moveTo>
                  <a:lnTo>
                    <a:pt x="0" y="6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Freeform 14"/>
            <p:cNvSpPr>
              <a:spLocks/>
            </p:cNvSpPr>
            <p:nvPr/>
          </p:nvSpPr>
          <p:spPr bwMode="auto">
            <a:xfrm>
              <a:off x="3690" y="1398"/>
              <a:ext cx="21" cy="54"/>
            </a:xfrm>
            <a:custGeom>
              <a:avLst/>
              <a:gdLst>
                <a:gd name="T0" fmla="*/ 0 w 21"/>
                <a:gd name="T1" fmla="*/ 54 h 54"/>
                <a:gd name="T2" fmla="*/ 21 w 21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" h="54">
                  <a:moveTo>
                    <a:pt x="0" y="54"/>
                  </a:moveTo>
                  <a:lnTo>
                    <a:pt x="21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1282" name="Object 18"/>
          <p:cNvGraphicFramePr>
            <a:graphicFrameLocks noChangeAspect="1"/>
          </p:cNvGraphicFramePr>
          <p:nvPr/>
        </p:nvGraphicFramePr>
        <p:xfrm>
          <a:off x="393700" y="2743200"/>
          <a:ext cx="49403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3" name="Equation" r:id="rId6" imgW="2273040" imgH="203040" progId="Equation.DSMT4">
                  <p:embed/>
                </p:oleObj>
              </mc:Choice>
              <mc:Fallback>
                <p:oleObj name="Equation" r:id="rId6" imgW="2273040" imgH="2030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2743200"/>
                        <a:ext cx="494030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4" name="Object 20"/>
          <p:cNvGraphicFramePr>
            <a:graphicFrameLocks noChangeAspect="1"/>
          </p:cNvGraphicFramePr>
          <p:nvPr/>
        </p:nvGraphicFramePr>
        <p:xfrm>
          <a:off x="377825" y="3352800"/>
          <a:ext cx="457517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4" name="Equation" r:id="rId8" imgW="1892160" imgH="431640" progId="Equation.DSMT4">
                  <p:embed/>
                </p:oleObj>
              </mc:Choice>
              <mc:Fallback>
                <p:oleObj name="Equation" r:id="rId8" imgW="1892160" imgH="4316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3352800"/>
                        <a:ext cx="4575175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5" name="Freeform 21"/>
          <p:cNvSpPr>
            <a:spLocks/>
          </p:cNvSpPr>
          <p:nvPr/>
        </p:nvSpPr>
        <p:spPr bwMode="auto">
          <a:xfrm flipH="1">
            <a:off x="1185863" y="4038600"/>
            <a:ext cx="74612" cy="304800"/>
          </a:xfrm>
          <a:custGeom>
            <a:avLst/>
            <a:gdLst>
              <a:gd name="T0" fmla="*/ 0 w 1"/>
              <a:gd name="T1" fmla="*/ 420 h 420"/>
              <a:gd name="T2" fmla="*/ 0 w 1"/>
              <a:gd name="T3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420">
                <a:moveTo>
                  <a:pt x="0" y="42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286" name="Object 22"/>
          <p:cNvGraphicFramePr>
            <a:graphicFrameLocks noChangeAspect="1"/>
          </p:cNvGraphicFramePr>
          <p:nvPr/>
        </p:nvGraphicFramePr>
        <p:xfrm>
          <a:off x="1066800" y="4343400"/>
          <a:ext cx="342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5" name="Equation" r:id="rId10" imgW="114120" imgH="126720" progId="Equation.DSMT4">
                  <p:embed/>
                </p:oleObj>
              </mc:Choice>
              <mc:Fallback>
                <p:oleObj name="Equation" r:id="rId10" imgW="114120" imgH="12672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343400"/>
                        <a:ext cx="342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7" name="Object 23"/>
          <p:cNvGraphicFramePr>
            <a:graphicFrameLocks noChangeAspect="1"/>
          </p:cNvGraphicFramePr>
          <p:nvPr/>
        </p:nvGraphicFramePr>
        <p:xfrm>
          <a:off x="2724150" y="4724400"/>
          <a:ext cx="381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6" name="Equation" r:id="rId12" imgW="126720" imgH="177480" progId="Equation.DSMT4">
                  <p:embed/>
                </p:oleObj>
              </mc:Choice>
              <mc:Fallback>
                <p:oleObj name="Equation" r:id="rId12" imgW="126720" imgH="17748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0" y="4724400"/>
                        <a:ext cx="381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8" name="AutoShape 24"/>
          <p:cNvSpPr>
            <a:spLocks/>
          </p:cNvSpPr>
          <p:nvPr/>
        </p:nvSpPr>
        <p:spPr bwMode="auto">
          <a:xfrm rot="16200000">
            <a:off x="2667000" y="3200400"/>
            <a:ext cx="457200" cy="2590800"/>
          </a:xfrm>
          <a:prstGeom prst="leftBrace">
            <a:avLst>
              <a:gd name="adj1" fmla="val 47222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289" name="Object 25"/>
          <p:cNvGraphicFramePr>
            <a:graphicFrameLocks noChangeAspect="1"/>
          </p:cNvGraphicFramePr>
          <p:nvPr/>
        </p:nvGraphicFramePr>
        <p:xfrm>
          <a:off x="3962400" y="4724400"/>
          <a:ext cx="14859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7" name="Equation" r:id="rId14" imgW="622080" imgH="177480" progId="Equation.DSMT4">
                  <p:embed/>
                </p:oleObj>
              </mc:Choice>
              <mc:Fallback>
                <p:oleObj name="Equation" r:id="rId14" imgW="622080" imgH="17748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724400"/>
                        <a:ext cx="148590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0" name="Freeform 26"/>
          <p:cNvSpPr>
            <a:spLocks/>
          </p:cNvSpPr>
          <p:nvPr/>
        </p:nvSpPr>
        <p:spPr bwMode="auto">
          <a:xfrm>
            <a:off x="4722813" y="4114800"/>
            <a:ext cx="1587" cy="666750"/>
          </a:xfrm>
          <a:custGeom>
            <a:avLst/>
            <a:gdLst>
              <a:gd name="T0" fmla="*/ 0 w 1"/>
              <a:gd name="T1" fmla="*/ 420 h 420"/>
              <a:gd name="T2" fmla="*/ 0 w 1"/>
              <a:gd name="T3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420">
                <a:moveTo>
                  <a:pt x="0" y="42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292" name="Object 28"/>
          <p:cNvGraphicFramePr>
            <a:graphicFrameLocks noChangeAspect="1"/>
          </p:cNvGraphicFramePr>
          <p:nvPr/>
        </p:nvGraphicFramePr>
        <p:xfrm>
          <a:off x="6102350" y="3659188"/>
          <a:ext cx="113665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8" name="Equation" r:id="rId16" imgW="469800" imgH="177480" progId="Equation.DSMT4">
                  <p:embed/>
                </p:oleObj>
              </mc:Choice>
              <mc:Fallback>
                <p:oleObj name="Equation" r:id="rId16" imgW="469800" imgH="17748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0" y="3659188"/>
                        <a:ext cx="1136650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3" name="Object 29"/>
          <p:cNvGraphicFramePr>
            <a:graphicFrameLocks noChangeAspect="1"/>
          </p:cNvGraphicFramePr>
          <p:nvPr/>
        </p:nvGraphicFramePr>
        <p:xfrm>
          <a:off x="6096000" y="4343400"/>
          <a:ext cx="22415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9" name="Equation" r:id="rId18" imgW="927000" imgH="203040" progId="Equation.DSMT4">
                  <p:embed/>
                </p:oleObj>
              </mc:Choice>
              <mc:Fallback>
                <p:oleObj name="Equation" r:id="rId18" imgW="927000" imgH="20304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343400"/>
                        <a:ext cx="224155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98" name="Group 34"/>
          <p:cNvGrpSpPr>
            <a:grpSpLocks/>
          </p:cNvGrpSpPr>
          <p:nvPr/>
        </p:nvGrpSpPr>
        <p:grpSpPr bwMode="auto">
          <a:xfrm>
            <a:off x="304800" y="5486400"/>
            <a:ext cx="8610600" cy="914400"/>
            <a:chOff x="192" y="3456"/>
            <a:chExt cx="5424" cy="576"/>
          </a:xfrm>
        </p:grpSpPr>
        <p:sp>
          <p:nvSpPr>
            <p:cNvPr id="11296" name="Rectangle 32"/>
            <p:cNvSpPr>
              <a:spLocks noChangeArrowheads="1"/>
            </p:cNvSpPr>
            <p:nvPr/>
          </p:nvSpPr>
          <p:spPr bwMode="auto">
            <a:xfrm>
              <a:off x="192" y="3456"/>
              <a:ext cx="5376" cy="576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Text Box 30"/>
            <p:cNvSpPr txBox="1">
              <a:spLocks noChangeArrowheads="1"/>
            </p:cNvSpPr>
            <p:nvPr/>
          </p:nvSpPr>
          <p:spPr bwMode="auto">
            <a:xfrm>
              <a:off x="230" y="3481"/>
              <a:ext cx="5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Note:</a:t>
              </a:r>
            </a:p>
          </p:txBody>
        </p:sp>
        <p:sp>
          <p:nvSpPr>
            <p:cNvPr id="11295" name="Text Box 31"/>
            <p:cNvSpPr txBox="1">
              <a:spLocks noChangeArrowheads="1"/>
            </p:cNvSpPr>
            <p:nvPr/>
          </p:nvSpPr>
          <p:spPr bwMode="auto">
            <a:xfrm>
              <a:off x="854" y="3481"/>
              <a:ext cx="476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When entering this into the calculator, be sure to enter the multiplication symbol before the parenthesis.</a:t>
              </a:r>
            </a:p>
          </p:txBody>
        </p:sp>
      </p:grpSp>
      <p:sp>
        <p:nvSpPr>
          <p:cNvPr id="11299" name="AutoShape 35"/>
          <p:cNvSpPr>
            <a:spLocks/>
          </p:cNvSpPr>
          <p:nvPr/>
        </p:nvSpPr>
        <p:spPr bwMode="auto">
          <a:xfrm rot="16200000">
            <a:off x="952500" y="4457700"/>
            <a:ext cx="228600" cy="609600"/>
          </a:xfrm>
          <a:prstGeom prst="leftBrace">
            <a:avLst>
              <a:gd name="adj1" fmla="val 22222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300" name="Object 36"/>
          <p:cNvGraphicFramePr>
            <a:graphicFrameLocks noChangeAspect="1"/>
          </p:cNvGraphicFramePr>
          <p:nvPr/>
        </p:nvGraphicFramePr>
        <p:xfrm>
          <a:off x="95250" y="4876800"/>
          <a:ext cx="21907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0" name="Equation" r:id="rId20" imgW="914400" imgH="177480" progId="Equation.DSMT4">
                  <p:embed/>
                </p:oleObj>
              </mc:Choice>
              <mc:Fallback>
                <p:oleObj name="Equation" r:id="rId20" imgW="914400" imgH="17748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4876800"/>
                        <a:ext cx="21907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01" name="Object 37"/>
          <p:cNvGraphicFramePr>
            <a:graphicFrameLocks noChangeAspect="1"/>
          </p:cNvGraphicFramePr>
          <p:nvPr/>
        </p:nvGraphicFramePr>
        <p:xfrm>
          <a:off x="8686800" y="6477000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1" name="Equation" r:id="rId22" imgW="190440" imgH="139680" progId="Equation.DSMT4">
                  <p:embed/>
                </p:oleObj>
              </mc:Choice>
              <mc:Fallback>
                <p:oleObj name="Equation" r:id="rId22" imgW="190440" imgH="13968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6477000"/>
                        <a:ext cx="292100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5" grpId="0" animBg="1"/>
      <p:bldP spid="11288" grpId="0" animBg="1"/>
      <p:bldP spid="11290" grpId="0" animBg="1"/>
      <p:bldP spid="112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-4505"/>
            <a:ext cx="2209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Chapter 6.2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Solids of Revolution</a:t>
            </a:r>
          </a:p>
        </p:txBody>
      </p:sp>
      <p:sp>
        <p:nvSpPr>
          <p:cNvPr id="10" name="Date Placeholder 14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828800" cy="3048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fld id="{CFFC6B0E-8E54-4889-8A38-500AB2A18780}" type="datetime1">
              <a:rPr lang="en-US" sz="1600" b="1" smtClean="0">
                <a:solidFill>
                  <a:schemeClr val="tx1"/>
                </a:solidFill>
              </a:rPr>
              <a:pPr algn="ctr"/>
              <a:t>1/2/2013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211709"/>
              </p:ext>
            </p:extLst>
          </p:nvPr>
        </p:nvGraphicFramePr>
        <p:xfrm>
          <a:off x="0" y="4038600"/>
          <a:ext cx="79756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Equation" r:id="rId3" imgW="3174840" imgH="685800" progId="Equation.DSMT4">
                  <p:embed/>
                </p:oleObj>
              </mc:Choice>
              <mc:Fallback>
                <p:oleObj name="Equation" r:id="rId3" imgW="317484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38600"/>
                        <a:ext cx="79756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164356"/>
              </p:ext>
            </p:extLst>
          </p:nvPr>
        </p:nvGraphicFramePr>
        <p:xfrm>
          <a:off x="0" y="645929"/>
          <a:ext cx="9144000" cy="2114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name="Equation" r:id="rId5" imgW="3085920" imgH="711000" progId="Equation.DSMT4">
                  <p:embed/>
                </p:oleObj>
              </mc:Choice>
              <mc:Fallback>
                <p:oleObj name="Equation" r:id="rId5" imgW="308592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45929"/>
                        <a:ext cx="9144000" cy="21149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654" name="Picture 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123" y="3740150"/>
            <a:ext cx="893554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55" name="Picture 4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29472"/>
            <a:ext cx="1752600" cy="72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59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4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828800" cy="3048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fld id="{CFFC6B0E-8E54-4889-8A38-500AB2A18780}" type="datetime1">
              <a:rPr lang="en-US" sz="1600" b="1" smtClean="0">
                <a:solidFill>
                  <a:schemeClr val="tx1"/>
                </a:solidFill>
              </a:rPr>
              <a:pPr algn="ctr"/>
              <a:t>1/2/2013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910775"/>
              </p:ext>
            </p:extLst>
          </p:nvPr>
        </p:nvGraphicFramePr>
        <p:xfrm>
          <a:off x="0" y="1143000"/>
          <a:ext cx="1320800" cy="237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5" name="Equation" r:id="rId3" imgW="495000" imgH="888840" progId="Equation.DSMT4">
                  <p:embed/>
                </p:oleObj>
              </mc:Choice>
              <mc:Fallback>
                <p:oleObj name="Equation" r:id="rId3" imgW="49500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43000"/>
                        <a:ext cx="1320800" cy="23733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589455"/>
              </p:ext>
            </p:extLst>
          </p:nvPr>
        </p:nvGraphicFramePr>
        <p:xfrm>
          <a:off x="0" y="4162425"/>
          <a:ext cx="3099594" cy="2238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" name="Equation" r:id="rId5" imgW="1638000" imgH="1180800" progId="Equation.DSMT4">
                  <p:embed/>
                </p:oleObj>
              </mc:Choice>
              <mc:Fallback>
                <p:oleObj name="Equation" r:id="rId5" imgW="1638000" imgH="1180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62425"/>
                        <a:ext cx="3099594" cy="2238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627674"/>
              </p:ext>
            </p:extLst>
          </p:nvPr>
        </p:nvGraphicFramePr>
        <p:xfrm>
          <a:off x="5861050" y="4800600"/>
          <a:ext cx="311338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7" name="Equation" r:id="rId7" imgW="1066680" imgH="469800" progId="Equation.DSMT4">
                  <p:embed/>
                </p:oleObj>
              </mc:Choice>
              <mc:Fallback>
                <p:oleObj name="Equation" r:id="rId7" imgW="10666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0" y="4800600"/>
                        <a:ext cx="3113383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43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4" y="1371600"/>
            <a:ext cx="338137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0" y="0"/>
            <a:ext cx="2209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Chapter 6.3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The Shell Method</a:t>
            </a:r>
          </a:p>
        </p:txBody>
      </p:sp>
      <p:pic>
        <p:nvPicPr>
          <p:cNvPr id="73826" name="Picture 9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1201201"/>
            <a:ext cx="325755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834" name="Picture 10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3" y="1371600"/>
            <a:ext cx="326707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838" name="Picture 1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5" y="4162425"/>
            <a:ext cx="2409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58027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u="sng" dirty="0"/>
              <a:t>Set up but do not evaluate the </a:t>
            </a:r>
            <a:r>
              <a:rPr lang="en-US" sz="1800" b="1" u="sng" dirty="0" smtClean="0"/>
              <a:t>integrals </a:t>
            </a:r>
            <a:r>
              <a:rPr lang="en-US" sz="1800" b="1" u="sng" dirty="0"/>
              <a:t>that </a:t>
            </a:r>
            <a:r>
              <a:rPr lang="en-US" sz="1800" b="1" u="sng" dirty="0" smtClean="0"/>
              <a:t>give </a:t>
            </a:r>
            <a:r>
              <a:rPr lang="en-US" sz="1800" b="1" u="sng" dirty="0"/>
              <a:t>the volume of the solid formed by revolving the region about the </a:t>
            </a:r>
            <a:r>
              <a:rPr lang="en-US" sz="1800" b="1" u="sng" dirty="0" smtClean="0"/>
              <a:t>y-axis using shell method.</a:t>
            </a:r>
            <a:endParaRPr lang="en-US" sz="1800" b="1" u="sng" dirty="0"/>
          </a:p>
        </p:txBody>
      </p:sp>
    </p:spTree>
    <p:extLst>
      <p:ext uri="{BB962C8B-B14F-4D97-AF65-F5344CB8AC3E}">
        <p14:creationId xmlns:p14="http://schemas.microsoft.com/office/powerpoint/2010/main" val="406983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4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828800" cy="3048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fld id="{CFFC6B0E-8E54-4889-8A38-500AB2A18780}" type="datetime1">
              <a:rPr lang="en-US" sz="1600" b="1" smtClean="0">
                <a:solidFill>
                  <a:schemeClr val="tx1"/>
                </a:solidFill>
              </a:rPr>
              <a:pPr algn="ctr"/>
              <a:t>1/2/2013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179306"/>
              </p:ext>
            </p:extLst>
          </p:nvPr>
        </p:nvGraphicFramePr>
        <p:xfrm>
          <a:off x="0" y="1371600"/>
          <a:ext cx="1320800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4" name="Equation" r:id="rId3" imgW="495000" imgH="672840" progId="Equation.DSMT4">
                  <p:embed/>
                </p:oleObj>
              </mc:Choice>
              <mc:Fallback>
                <p:oleObj name="Equation" r:id="rId3" imgW="49500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71600"/>
                        <a:ext cx="1320800" cy="17970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66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527" y="1239301"/>
            <a:ext cx="2543496" cy="257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248350"/>
              </p:ext>
            </p:extLst>
          </p:nvPr>
        </p:nvGraphicFramePr>
        <p:xfrm>
          <a:off x="1447800" y="1447800"/>
          <a:ext cx="11509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5" name="Equation" r:id="rId6" imgW="431640" imgH="228600" progId="Equation.DSMT4">
                  <p:embed/>
                </p:oleObj>
              </mc:Choice>
              <mc:Fallback>
                <p:oleObj name="Equation" r:id="rId6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447800"/>
                        <a:ext cx="115093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69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2209800"/>
            <a:ext cx="46863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002865"/>
              </p:ext>
            </p:extLst>
          </p:nvPr>
        </p:nvGraphicFramePr>
        <p:xfrm>
          <a:off x="2547937" y="3657600"/>
          <a:ext cx="1825625" cy="58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6" name="Equation" r:id="rId9" imgW="558720" imgH="177480" progId="Equation.DSMT4">
                  <p:embed/>
                </p:oleObj>
              </mc:Choice>
              <mc:Fallback>
                <p:oleObj name="Equation" r:id="rId9" imgW="558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937" y="3657600"/>
                        <a:ext cx="1825625" cy="5813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9897"/>
            <a:ext cx="15430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356024"/>
              </p:ext>
            </p:extLst>
          </p:nvPr>
        </p:nvGraphicFramePr>
        <p:xfrm>
          <a:off x="4876800" y="3822700"/>
          <a:ext cx="3505200" cy="128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7" name="Equation" r:id="rId12" imgW="1942920" imgH="711000" progId="Equation.DSMT4">
                  <p:embed/>
                </p:oleObj>
              </mc:Choice>
              <mc:Fallback>
                <p:oleObj name="Equation" r:id="rId12" imgW="194292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822700"/>
                        <a:ext cx="3505200" cy="128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825457"/>
              </p:ext>
            </p:extLst>
          </p:nvPr>
        </p:nvGraphicFramePr>
        <p:xfrm>
          <a:off x="2566365" y="4625640"/>
          <a:ext cx="12763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8" name="Equation" r:id="rId14" imgW="647640" imgH="406080" progId="Equation.DSMT4">
                  <p:embed/>
                </p:oleObj>
              </mc:Choice>
              <mc:Fallback>
                <p:oleObj name="Equation" r:id="rId14" imgW="6476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365" y="4625640"/>
                        <a:ext cx="127635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220034"/>
              </p:ext>
            </p:extLst>
          </p:nvPr>
        </p:nvGraphicFramePr>
        <p:xfrm>
          <a:off x="4837101" y="5194300"/>
          <a:ext cx="3107019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9" name="Equation" r:id="rId16" imgW="1434960" imgH="495000" progId="Equation.DSMT4">
                  <p:embed/>
                </p:oleObj>
              </mc:Choice>
              <mc:Fallback>
                <p:oleObj name="Equation" r:id="rId16" imgW="143496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101" y="5194300"/>
                        <a:ext cx="3107019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08" name="Picture 2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10" y="3810000"/>
            <a:ext cx="24193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/>
              <p14:cNvContentPartPr/>
              <p14:nvPr/>
            </p14:nvContentPartPr>
            <p14:xfrm>
              <a:off x="2064960" y="4511160"/>
              <a:ext cx="335880" cy="2289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49120" y="4447440"/>
                <a:ext cx="36756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/>
              <p14:cNvContentPartPr/>
              <p14:nvPr/>
            </p14:nvContentPartPr>
            <p14:xfrm>
              <a:off x="7719120" y="1623240"/>
              <a:ext cx="450000" cy="1753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703280" y="1559520"/>
                <a:ext cx="48168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Ink 16"/>
              <p14:cNvContentPartPr/>
              <p14:nvPr/>
            </p14:nvContentPartPr>
            <p14:xfrm>
              <a:off x="2658380" y="4612940"/>
              <a:ext cx="785160" cy="1983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42540" y="4549580"/>
                <a:ext cx="81684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Ink 17"/>
              <p14:cNvContentPartPr/>
              <p14:nvPr/>
            </p14:nvContentPartPr>
            <p14:xfrm>
              <a:off x="2605280" y="5055780"/>
              <a:ext cx="1402560" cy="2516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589440" y="4992420"/>
                <a:ext cx="1434240" cy="37836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TextBox 25"/>
          <p:cNvSpPr txBox="1"/>
          <p:nvPr/>
        </p:nvSpPr>
        <p:spPr>
          <a:xfrm>
            <a:off x="0" y="0"/>
            <a:ext cx="2209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Chapter 6.3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The Shell Method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8027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u="sng" dirty="0"/>
              <a:t>Set up but do not evaluate the </a:t>
            </a:r>
            <a:r>
              <a:rPr lang="en-US" sz="1800" b="1" u="sng" dirty="0" smtClean="0"/>
              <a:t>integrals </a:t>
            </a:r>
            <a:r>
              <a:rPr lang="en-US" sz="1800" b="1" u="sng" dirty="0"/>
              <a:t>that </a:t>
            </a:r>
            <a:r>
              <a:rPr lang="en-US" sz="1800" b="1" u="sng" dirty="0" smtClean="0"/>
              <a:t>give </a:t>
            </a:r>
            <a:r>
              <a:rPr lang="en-US" sz="1800" b="1" u="sng" dirty="0"/>
              <a:t>the volume of the solid formed by revolving the region about the </a:t>
            </a:r>
            <a:r>
              <a:rPr lang="en-US" sz="1800" b="1" u="sng" dirty="0" smtClean="0"/>
              <a:t>x-axis using the shell method.</a:t>
            </a:r>
            <a:endParaRPr lang="en-US" sz="1800" b="1" u="sng" dirty="0"/>
          </a:p>
        </p:txBody>
      </p:sp>
    </p:spTree>
    <p:extLst>
      <p:ext uri="{BB962C8B-B14F-4D97-AF65-F5344CB8AC3E}">
        <p14:creationId xmlns:p14="http://schemas.microsoft.com/office/powerpoint/2010/main" val="405591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6" name="Group 6"/>
          <p:cNvGrpSpPr>
            <a:grpSpLocks/>
          </p:cNvGrpSpPr>
          <p:nvPr/>
        </p:nvGrpSpPr>
        <p:grpSpPr bwMode="auto">
          <a:xfrm>
            <a:off x="196756" y="152401"/>
            <a:ext cx="8871044" cy="442339"/>
            <a:chOff x="432" y="576"/>
            <a:chExt cx="5040" cy="289"/>
          </a:xfrm>
        </p:grpSpPr>
        <p:sp>
          <p:nvSpPr>
            <p:cNvPr id="15364" name="Rectangle 4"/>
            <p:cNvSpPr>
              <a:spLocks noChangeArrowheads="1"/>
            </p:cNvSpPr>
            <p:nvPr/>
          </p:nvSpPr>
          <p:spPr bwMode="auto">
            <a:xfrm>
              <a:off x="432" y="576"/>
              <a:ext cx="4944" cy="289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5362" name="Text Box 2"/>
            <p:cNvSpPr txBox="1">
              <a:spLocks noChangeArrowheads="1"/>
            </p:cNvSpPr>
            <p:nvPr/>
          </p:nvSpPr>
          <p:spPr bwMode="auto">
            <a:xfrm>
              <a:off x="470" y="624"/>
              <a:ext cx="5002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 dirty="0"/>
                <a:t>When the strip is parallel to the axis of rotation, use the shell method.</a:t>
              </a:r>
            </a:p>
          </p:txBody>
        </p:sp>
      </p:grpSp>
      <p:grpSp>
        <p:nvGrpSpPr>
          <p:cNvPr id="15367" name="Group 7"/>
          <p:cNvGrpSpPr>
            <a:grpSpLocks/>
          </p:cNvGrpSpPr>
          <p:nvPr/>
        </p:nvGrpSpPr>
        <p:grpSpPr bwMode="auto">
          <a:xfrm>
            <a:off x="76200" y="3251109"/>
            <a:ext cx="8991600" cy="461963"/>
            <a:chOff x="432" y="1440"/>
            <a:chExt cx="5040" cy="291"/>
          </a:xfrm>
        </p:grpSpPr>
        <p:sp>
          <p:nvSpPr>
            <p:cNvPr id="15365" name="Rectangle 5"/>
            <p:cNvSpPr>
              <a:spLocks noChangeArrowheads="1"/>
            </p:cNvSpPr>
            <p:nvPr/>
          </p:nvSpPr>
          <p:spPr bwMode="auto">
            <a:xfrm>
              <a:off x="432" y="1440"/>
              <a:ext cx="4944" cy="2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5363" name="Text Box 3"/>
            <p:cNvSpPr txBox="1">
              <a:spLocks noChangeArrowheads="1"/>
            </p:cNvSpPr>
            <p:nvPr/>
          </p:nvSpPr>
          <p:spPr bwMode="auto">
            <a:xfrm>
              <a:off x="470" y="1498"/>
              <a:ext cx="500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 dirty="0"/>
                <a:t>When the strip is perpendicular to the axis of rotation, use the washer method.</a:t>
              </a:r>
            </a:p>
          </p:txBody>
        </p:sp>
      </p:grp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8686800" y="6278563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Symbol" pitchFamily="18" charset="2"/>
              </a:rPr>
              <a:t>p</a:t>
            </a:r>
          </a:p>
        </p:txBody>
      </p:sp>
      <p:pic>
        <p:nvPicPr>
          <p:cNvPr id="11" name="Picture 8" descr="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9" t="1" r="2037" b="14443"/>
          <a:stretch/>
        </p:blipFill>
        <p:spPr bwMode="auto">
          <a:xfrm>
            <a:off x="2301089" y="594740"/>
            <a:ext cx="4509136" cy="260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76" b="15376"/>
          <a:stretch/>
        </p:blipFill>
        <p:spPr bwMode="auto">
          <a:xfrm>
            <a:off x="2667000" y="3835448"/>
            <a:ext cx="4772350" cy="273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HW: p. 437 # 1-9 odd, 13-17 odd,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71" name="Group 87"/>
          <p:cNvGrpSpPr>
            <a:grpSpLocks/>
          </p:cNvGrpSpPr>
          <p:nvPr/>
        </p:nvGrpSpPr>
        <p:grpSpPr bwMode="auto">
          <a:xfrm>
            <a:off x="4038600" y="457200"/>
            <a:ext cx="4648200" cy="1614488"/>
            <a:chOff x="2544" y="288"/>
            <a:chExt cx="2928" cy="1017"/>
          </a:xfrm>
        </p:grpSpPr>
        <p:sp>
          <p:nvSpPr>
            <p:cNvPr id="16467" name="Text Box 83"/>
            <p:cNvSpPr txBox="1">
              <a:spLocks noChangeArrowheads="1"/>
            </p:cNvSpPr>
            <p:nvPr/>
          </p:nvSpPr>
          <p:spPr bwMode="auto">
            <a:xfrm>
              <a:off x="2544" y="288"/>
              <a:ext cx="2928" cy="1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Find the volume of the region bounded by                  ,           , and             revolved about the </a:t>
              </a:r>
              <a:r>
                <a:rPr lang="en-US" sz="2800" i="1">
                  <a:latin typeface="Times New Roman" pitchFamily="18" charset="0"/>
                </a:rPr>
                <a:t>y</a:t>
              </a:r>
              <a:r>
                <a:rPr lang="en-US"/>
                <a:t>-axis.</a:t>
              </a:r>
            </a:p>
          </p:txBody>
        </p:sp>
        <p:graphicFrame>
          <p:nvGraphicFramePr>
            <p:cNvPr id="16468" name="Object 84"/>
            <p:cNvGraphicFramePr>
              <a:graphicFrameLocks noChangeAspect="1"/>
            </p:cNvGraphicFramePr>
            <p:nvPr/>
          </p:nvGraphicFramePr>
          <p:xfrm>
            <a:off x="3648" y="480"/>
            <a:ext cx="912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55" name="Equation" r:id="rId4" imgW="609480" imgH="228600" progId="Equation.DSMT4">
                    <p:embed/>
                  </p:oleObj>
                </mc:Choice>
                <mc:Fallback>
                  <p:oleObj name="Equation" r:id="rId4" imgW="609480" imgH="228600" progId="Equation.DSMT4">
                    <p:embed/>
                    <p:pic>
                      <p:nvPicPr>
                        <p:cNvPr id="0" name="Object 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480"/>
                          <a:ext cx="912" cy="3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69" name="Object 85"/>
            <p:cNvGraphicFramePr>
              <a:graphicFrameLocks noChangeAspect="1"/>
            </p:cNvGraphicFramePr>
            <p:nvPr/>
          </p:nvGraphicFramePr>
          <p:xfrm>
            <a:off x="4656" y="528"/>
            <a:ext cx="532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56" name="Equation" r:id="rId6" imgW="355320" imgH="177480" progId="Equation.DSMT4">
                    <p:embed/>
                  </p:oleObj>
                </mc:Choice>
                <mc:Fallback>
                  <p:oleObj name="Equation" r:id="rId6" imgW="355320" imgH="177480" progId="Equation.DSMT4">
                    <p:embed/>
                    <p:pic>
                      <p:nvPicPr>
                        <p:cNvPr id="0" name="Object 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" y="528"/>
                          <a:ext cx="532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70" name="Object 86"/>
            <p:cNvGraphicFramePr>
              <a:graphicFrameLocks noChangeAspect="1"/>
            </p:cNvGraphicFramePr>
            <p:nvPr/>
          </p:nvGraphicFramePr>
          <p:xfrm>
            <a:off x="2976" y="800"/>
            <a:ext cx="532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57" name="Equation" r:id="rId8" imgW="355320" imgH="203040" progId="Equation.DSMT4">
                    <p:embed/>
                  </p:oleObj>
                </mc:Choice>
                <mc:Fallback>
                  <p:oleObj name="Equation" r:id="rId8" imgW="355320" imgH="203040" progId="Equation.DSMT4">
                    <p:embed/>
                    <p:pic>
                      <p:nvPicPr>
                        <p:cNvPr id="0" name="Object 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800"/>
                          <a:ext cx="532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386" name="Freeform 2"/>
          <p:cNvSpPr>
            <a:spLocks/>
          </p:cNvSpPr>
          <p:nvPr/>
        </p:nvSpPr>
        <p:spPr bwMode="auto">
          <a:xfrm>
            <a:off x="1674813" y="403225"/>
            <a:ext cx="919162" cy="2286000"/>
          </a:xfrm>
          <a:custGeom>
            <a:avLst/>
            <a:gdLst>
              <a:gd name="T0" fmla="*/ 0 w 579"/>
              <a:gd name="T1" fmla="*/ 1153 h 1440"/>
              <a:gd name="T2" fmla="*/ 81 w 579"/>
              <a:gd name="T3" fmla="*/ 1131 h 1440"/>
              <a:gd name="T4" fmla="*/ 109 w 579"/>
              <a:gd name="T5" fmla="*/ 1114 h 1440"/>
              <a:gd name="T6" fmla="*/ 141 w 579"/>
              <a:gd name="T7" fmla="*/ 1090 h 1440"/>
              <a:gd name="T8" fmla="*/ 169 w 579"/>
              <a:gd name="T9" fmla="*/ 1057 h 1440"/>
              <a:gd name="T10" fmla="*/ 198 w 579"/>
              <a:gd name="T11" fmla="*/ 1018 h 1440"/>
              <a:gd name="T12" fmla="*/ 246 w 579"/>
              <a:gd name="T13" fmla="*/ 948 h 1440"/>
              <a:gd name="T14" fmla="*/ 289 w 579"/>
              <a:gd name="T15" fmla="*/ 865 h 1440"/>
              <a:gd name="T16" fmla="*/ 331 w 579"/>
              <a:gd name="T17" fmla="*/ 778 h 1440"/>
              <a:gd name="T18" fmla="*/ 370 w 579"/>
              <a:gd name="T19" fmla="*/ 688 h 1440"/>
              <a:gd name="T20" fmla="*/ 400 w 579"/>
              <a:gd name="T21" fmla="*/ 610 h 1440"/>
              <a:gd name="T22" fmla="*/ 430 w 579"/>
              <a:gd name="T23" fmla="*/ 517 h 1440"/>
              <a:gd name="T24" fmla="*/ 454 w 579"/>
              <a:gd name="T25" fmla="*/ 441 h 1440"/>
              <a:gd name="T26" fmla="*/ 487 w 579"/>
              <a:gd name="T27" fmla="*/ 336 h 1440"/>
              <a:gd name="T28" fmla="*/ 513 w 579"/>
              <a:gd name="T29" fmla="*/ 246 h 1440"/>
              <a:gd name="T30" fmla="*/ 535 w 579"/>
              <a:gd name="T31" fmla="*/ 166 h 1440"/>
              <a:gd name="T32" fmla="*/ 552 w 579"/>
              <a:gd name="T33" fmla="*/ 93 h 1440"/>
              <a:gd name="T34" fmla="*/ 562 w 579"/>
              <a:gd name="T35" fmla="*/ 57 h 1440"/>
              <a:gd name="T36" fmla="*/ 577 w 579"/>
              <a:gd name="T37" fmla="*/ 4 h 1440"/>
              <a:gd name="T38" fmla="*/ 577 w 579"/>
              <a:gd name="T39" fmla="*/ 133 h 1440"/>
              <a:gd name="T40" fmla="*/ 577 w 579"/>
              <a:gd name="T41" fmla="*/ 304 h 1440"/>
              <a:gd name="T42" fmla="*/ 577 w 579"/>
              <a:gd name="T43" fmla="*/ 478 h 1440"/>
              <a:gd name="T44" fmla="*/ 577 w 579"/>
              <a:gd name="T45" fmla="*/ 544 h 1440"/>
              <a:gd name="T46" fmla="*/ 577 w 579"/>
              <a:gd name="T47" fmla="*/ 634 h 1440"/>
              <a:gd name="T48" fmla="*/ 576 w 579"/>
              <a:gd name="T49" fmla="*/ 726 h 1440"/>
              <a:gd name="T50" fmla="*/ 577 w 579"/>
              <a:gd name="T51" fmla="*/ 985 h 1440"/>
              <a:gd name="T52" fmla="*/ 576 w 579"/>
              <a:gd name="T53" fmla="*/ 1419 h 1440"/>
              <a:gd name="T54" fmla="*/ 540 w 579"/>
              <a:gd name="T55" fmla="*/ 1438 h 1440"/>
              <a:gd name="T56" fmla="*/ 339 w 579"/>
              <a:gd name="T57" fmla="*/ 1438 h 1440"/>
              <a:gd name="T58" fmla="*/ 0 w 579"/>
              <a:gd name="T59" fmla="*/ 1438 h 1440"/>
              <a:gd name="T60" fmla="*/ 1 w 579"/>
              <a:gd name="T61" fmla="*/ 1290 h 1440"/>
              <a:gd name="T62" fmla="*/ 1 w 579"/>
              <a:gd name="T63" fmla="*/ 1197 h 1440"/>
              <a:gd name="T64" fmla="*/ 0 w 579"/>
              <a:gd name="T65" fmla="*/ 1153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79" h="1440">
                <a:moveTo>
                  <a:pt x="0" y="1153"/>
                </a:moveTo>
                <a:cubicBezTo>
                  <a:pt x="42" y="1147"/>
                  <a:pt x="39" y="1149"/>
                  <a:pt x="81" y="1131"/>
                </a:cubicBezTo>
                <a:cubicBezTo>
                  <a:pt x="96" y="1123"/>
                  <a:pt x="93" y="1119"/>
                  <a:pt x="109" y="1114"/>
                </a:cubicBezTo>
                <a:cubicBezTo>
                  <a:pt x="136" y="1094"/>
                  <a:pt x="124" y="1102"/>
                  <a:pt x="141" y="1090"/>
                </a:cubicBezTo>
                <a:cubicBezTo>
                  <a:pt x="151" y="1075"/>
                  <a:pt x="155" y="1068"/>
                  <a:pt x="169" y="1057"/>
                </a:cubicBezTo>
                <a:cubicBezTo>
                  <a:pt x="175" y="1053"/>
                  <a:pt x="198" y="1018"/>
                  <a:pt x="198" y="1018"/>
                </a:cubicBezTo>
                <a:cubicBezTo>
                  <a:pt x="216" y="990"/>
                  <a:pt x="217" y="988"/>
                  <a:pt x="246" y="948"/>
                </a:cubicBezTo>
                <a:cubicBezTo>
                  <a:pt x="263" y="922"/>
                  <a:pt x="279" y="894"/>
                  <a:pt x="289" y="865"/>
                </a:cubicBezTo>
                <a:cubicBezTo>
                  <a:pt x="299" y="835"/>
                  <a:pt x="317" y="806"/>
                  <a:pt x="331" y="778"/>
                </a:cubicBezTo>
                <a:cubicBezTo>
                  <a:pt x="340" y="760"/>
                  <a:pt x="352" y="727"/>
                  <a:pt x="370" y="688"/>
                </a:cubicBezTo>
                <a:cubicBezTo>
                  <a:pt x="385" y="646"/>
                  <a:pt x="384" y="631"/>
                  <a:pt x="400" y="610"/>
                </a:cubicBezTo>
                <a:cubicBezTo>
                  <a:pt x="411" y="570"/>
                  <a:pt x="418" y="558"/>
                  <a:pt x="430" y="517"/>
                </a:cubicBezTo>
                <a:cubicBezTo>
                  <a:pt x="437" y="492"/>
                  <a:pt x="448" y="467"/>
                  <a:pt x="454" y="441"/>
                </a:cubicBezTo>
                <a:cubicBezTo>
                  <a:pt x="462" y="409"/>
                  <a:pt x="472" y="382"/>
                  <a:pt x="487" y="336"/>
                </a:cubicBezTo>
                <a:cubicBezTo>
                  <a:pt x="489" y="330"/>
                  <a:pt x="511" y="252"/>
                  <a:pt x="513" y="246"/>
                </a:cubicBezTo>
                <a:cubicBezTo>
                  <a:pt x="532" y="177"/>
                  <a:pt x="525" y="201"/>
                  <a:pt x="535" y="166"/>
                </a:cubicBezTo>
                <a:cubicBezTo>
                  <a:pt x="549" y="115"/>
                  <a:pt x="543" y="132"/>
                  <a:pt x="552" y="93"/>
                </a:cubicBezTo>
                <a:cubicBezTo>
                  <a:pt x="553" y="86"/>
                  <a:pt x="558" y="73"/>
                  <a:pt x="562" y="57"/>
                </a:cubicBezTo>
                <a:cubicBezTo>
                  <a:pt x="568" y="33"/>
                  <a:pt x="577" y="0"/>
                  <a:pt x="577" y="4"/>
                </a:cubicBezTo>
                <a:cubicBezTo>
                  <a:pt x="577" y="81"/>
                  <a:pt x="577" y="106"/>
                  <a:pt x="577" y="133"/>
                </a:cubicBezTo>
                <a:cubicBezTo>
                  <a:pt x="576" y="217"/>
                  <a:pt x="577" y="106"/>
                  <a:pt x="577" y="304"/>
                </a:cubicBezTo>
                <a:cubicBezTo>
                  <a:pt x="576" y="356"/>
                  <a:pt x="577" y="405"/>
                  <a:pt x="577" y="478"/>
                </a:cubicBezTo>
                <a:cubicBezTo>
                  <a:pt x="576" y="492"/>
                  <a:pt x="577" y="544"/>
                  <a:pt x="577" y="544"/>
                </a:cubicBezTo>
                <a:cubicBezTo>
                  <a:pt x="577" y="582"/>
                  <a:pt x="577" y="597"/>
                  <a:pt x="577" y="634"/>
                </a:cubicBezTo>
                <a:cubicBezTo>
                  <a:pt x="576" y="667"/>
                  <a:pt x="576" y="668"/>
                  <a:pt x="576" y="726"/>
                </a:cubicBezTo>
                <a:cubicBezTo>
                  <a:pt x="576" y="784"/>
                  <a:pt x="577" y="870"/>
                  <a:pt x="577" y="985"/>
                </a:cubicBezTo>
                <a:cubicBezTo>
                  <a:pt x="577" y="1082"/>
                  <a:pt x="579" y="1300"/>
                  <a:pt x="576" y="1419"/>
                </a:cubicBezTo>
                <a:cubicBezTo>
                  <a:pt x="574" y="1440"/>
                  <a:pt x="565" y="1440"/>
                  <a:pt x="540" y="1438"/>
                </a:cubicBezTo>
                <a:cubicBezTo>
                  <a:pt x="482" y="1436"/>
                  <a:pt x="398" y="1440"/>
                  <a:pt x="339" y="1438"/>
                </a:cubicBezTo>
                <a:cubicBezTo>
                  <a:pt x="217" y="1440"/>
                  <a:pt x="121" y="1440"/>
                  <a:pt x="0" y="1438"/>
                </a:cubicBezTo>
                <a:cubicBezTo>
                  <a:pt x="3" y="1385"/>
                  <a:pt x="3" y="1357"/>
                  <a:pt x="1" y="1290"/>
                </a:cubicBezTo>
                <a:cubicBezTo>
                  <a:pt x="0" y="1263"/>
                  <a:pt x="1" y="1231"/>
                  <a:pt x="1" y="1197"/>
                </a:cubicBezTo>
                <a:cubicBezTo>
                  <a:pt x="2" y="1187"/>
                  <a:pt x="10" y="1158"/>
                  <a:pt x="0" y="1153"/>
                </a:cubicBezTo>
                <a:close/>
              </a:path>
            </a:pathLst>
          </a:cu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87" name="Picture 3" descr="H6W61P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42672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1676400" y="838200"/>
            <a:ext cx="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1676400" y="2514600"/>
            <a:ext cx="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6434" name="Object 50"/>
          <p:cNvGraphicFramePr>
            <a:graphicFrameLocks noChangeAspect="1"/>
          </p:cNvGraphicFramePr>
          <p:nvPr/>
        </p:nvGraphicFramePr>
        <p:xfrm>
          <a:off x="2590800" y="1447800"/>
          <a:ext cx="1143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8" name="Equation" r:id="rId11" imgW="609480" imgH="228600" progId="Equation.DSMT4">
                  <p:embed/>
                </p:oleObj>
              </mc:Choice>
              <mc:Fallback>
                <p:oleObj name="Equation" r:id="rId11" imgW="609480" imgH="22860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447800"/>
                        <a:ext cx="11430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35" name="Freeform 51"/>
          <p:cNvSpPr>
            <a:spLocks/>
          </p:cNvSpPr>
          <p:nvPr/>
        </p:nvSpPr>
        <p:spPr bwMode="auto">
          <a:xfrm>
            <a:off x="2590800" y="409575"/>
            <a:ext cx="1588" cy="2279650"/>
          </a:xfrm>
          <a:custGeom>
            <a:avLst/>
            <a:gdLst>
              <a:gd name="T0" fmla="*/ 0 w 1"/>
              <a:gd name="T1" fmla="*/ 1436 h 1436"/>
              <a:gd name="T2" fmla="*/ 0 w 1"/>
              <a:gd name="T3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436">
                <a:moveTo>
                  <a:pt x="0" y="1436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1" name="Text Box 57"/>
          <p:cNvSpPr txBox="1">
            <a:spLocks noChangeArrowheads="1"/>
          </p:cNvSpPr>
          <p:nvPr/>
        </p:nvSpPr>
        <p:spPr bwMode="auto">
          <a:xfrm>
            <a:off x="506413" y="3087688"/>
            <a:ext cx="8027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We can use the washer method if we split it into two parts:</a:t>
            </a:r>
          </a:p>
        </p:txBody>
      </p:sp>
      <p:sp>
        <p:nvSpPr>
          <p:cNvPr id="16442" name="Freeform 58"/>
          <p:cNvSpPr>
            <a:spLocks/>
          </p:cNvSpPr>
          <p:nvPr/>
        </p:nvSpPr>
        <p:spPr bwMode="auto">
          <a:xfrm>
            <a:off x="1676400" y="2233613"/>
            <a:ext cx="909638" cy="1587"/>
          </a:xfrm>
          <a:custGeom>
            <a:avLst/>
            <a:gdLst>
              <a:gd name="T0" fmla="*/ 0 w 573"/>
              <a:gd name="T1" fmla="*/ 0 h 1"/>
              <a:gd name="T2" fmla="*/ 573 w 573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73" h="1">
                <a:moveTo>
                  <a:pt x="0" y="0"/>
                </a:moveTo>
                <a:lnTo>
                  <a:pt x="573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4" name="Freeform 60"/>
          <p:cNvSpPr>
            <a:spLocks/>
          </p:cNvSpPr>
          <p:nvPr/>
        </p:nvSpPr>
        <p:spPr bwMode="auto">
          <a:xfrm>
            <a:off x="2014538" y="1981200"/>
            <a:ext cx="576262" cy="1588"/>
          </a:xfrm>
          <a:custGeom>
            <a:avLst/>
            <a:gdLst>
              <a:gd name="T0" fmla="*/ 0 w 363"/>
              <a:gd name="T1" fmla="*/ 0 h 1"/>
              <a:gd name="T2" fmla="*/ 363 w 363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63" h="1">
                <a:moveTo>
                  <a:pt x="0" y="0"/>
                </a:moveTo>
                <a:lnTo>
                  <a:pt x="363" y="1"/>
                </a:lnTo>
              </a:path>
            </a:pathLst>
          </a:custGeom>
          <a:noFill/>
          <a:ln w="25400">
            <a:solidFill>
              <a:srgbClr val="00CC99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6445" name="Object 61"/>
          <p:cNvGraphicFramePr>
            <a:graphicFrameLocks noChangeAspect="1"/>
          </p:cNvGraphicFramePr>
          <p:nvPr/>
        </p:nvGraphicFramePr>
        <p:xfrm>
          <a:off x="533400" y="4343400"/>
          <a:ext cx="33528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9" name="Equation" r:id="rId13" imgW="1866600" imgH="342720" progId="Equation.DSMT4">
                  <p:embed/>
                </p:oleObj>
              </mc:Choice>
              <mc:Fallback>
                <p:oleObj name="Equation" r:id="rId13" imgW="1866600" imgH="34272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343400"/>
                        <a:ext cx="335280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46" name="Object 62"/>
          <p:cNvGraphicFramePr>
            <a:graphicFrameLocks noChangeAspect="1"/>
          </p:cNvGraphicFramePr>
          <p:nvPr/>
        </p:nvGraphicFramePr>
        <p:xfrm>
          <a:off x="603250" y="3683000"/>
          <a:ext cx="10731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0" name="Equation" r:id="rId15" imgW="596880" imgH="228600" progId="Equation.DSMT4">
                  <p:embed/>
                </p:oleObj>
              </mc:Choice>
              <mc:Fallback>
                <p:oleObj name="Equation" r:id="rId15" imgW="596880" imgH="22860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3683000"/>
                        <a:ext cx="107315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47" name="Object 63"/>
          <p:cNvGraphicFramePr>
            <a:graphicFrameLocks noChangeAspect="1"/>
          </p:cNvGraphicFramePr>
          <p:nvPr/>
        </p:nvGraphicFramePr>
        <p:xfrm>
          <a:off x="2146300" y="3635375"/>
          <a:ext cx="11874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1" name="Equation" r:id="rId17" imgW="660240" imgH="253800" progId="Equation.DSMT4">
                  <p:embed/>
                </p:oleObj>
              </mc:Choice>
              <mc:Fallback>
                <p:oleObj name="Equation" r:id="rId17" imgW="660240" imgH="253800" progId="Equation.DSMT4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3635375"/>
                        <a:ext cx="11874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48" name="Line 64"/>
          <p:cNvSpPr>
            <a:spLocks noChangeShapeType="1"/>
          </p:cNvSpPr>
          <p:nvPr/>
        </p:nvSpPr>
        <p:spPr bwMode="auto">
          <a:xfrm flipV="1">
            <a:off x="1066800" y="4876800"/>
            <a:ext cx="0" cy="381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9" name="AutoShape 65"/>
          <p:cNvSpPr>
            <a:spLocks/>
          </p:cNvSpPr>
          <p:nvPr/>
        </p:nvSpPr>
        <p:spPr bwMode="auto">
          <a:xfrm rot="16200000">
            <a:off x="1866900" y="4610100"/>
            <a:ext cx="152400" cy="838200"/>
          </a:xfrm>
          <a:prstGeom prst="leftBrace">
            <a:avLst>
              <a:gd name="adj1" fmla="val 45833"/>
              <a:gd name="adj2" fmla="val 50000"/>
            </a:avLst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50" name="Line 66"/>
          <p:cNvSpPr>
            <a:spLocks noChangeShapeType="1"/>
          </p:cNvSpPr>
          <p:nvPr/>
        </p:nvSpPr>
        <p:spPr bwMode="auto">
          <a:xfrm flipV="1">
            <a:off x="2667000" y="4876800"/>
            <a:ext cx="0" cy="914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1" name="AutoShape 67"/>
          <p:cNvSpPr>
            <a:spLocks/>
          </p:cNvSpPr>
          <p:nvPr/>
        </p:nvSpPr>
        <p:spPr bwMode="auto">
          <a:xfrm rot="16200000">
            <a:off x="3352800" y="4572000"/>
            <a:ext cx="152400" cy="762000"/>
          </a:xfrm>
          <a:prstGeom prst="leftBrace">
            <a:avLst>
              <a:gd name="adj1" fmla="val 41667"/>
              <a:gd name="adj2" fmla="val 50000"/>
            </a:avLst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52" name="Text Box 68"/>
          <p:cNvSpPr txBox="1">
            <a:spLocks noChangeArrowheads="1"/>
          </p:cNvSpPr>
          <p:nvPr/>
        </p:nvSpPr>
        <p:spPr bwMode="auto">
          <a:xfrm>
            <a:off x="685800" y="5226050"/>
            <a:ext cx="806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outer</a:t>
            </a:r>
          </a:p>
          <a:p>
            <a:r>
              <a:rPr lang="en-US" sz="1800">
                <a:solidFill>
                  <a:schemeClr val="accent2"/>
                </a:solidFill>
              </a:rPr>
              <a:t>radius</a:t>
            </a:r>
          </a:p>
        </p:txBody>
      </p:sp>
      <p:sp>
        <p:nvSpPr>
          <p:cNvPr id="16453" name="Text Box 69"/>
          <p:cNvSpPr txBox="1">
            <a:spLocks noChangeArrowheads="1"/>
          </p:cNvSpPr>
          <p:nvPr/>
        </p:nvSpPr>
        <p:spPr bwMode="auto">
          <a:xfrm>
            <a:off x="1600200" y="5073650"/>
            <a:ext cx="806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inner</a:t>
            </a:r>
          </a:p>
          <a:p>
            <a:r>
              <a:rPr lang="en-US" sz="1800">
                <a:solidFill>
                  <a:schemeClr val="accent2"/>
                </a:solidFill>
              </a:rPr>
              <a:t>radius</a:t>
            </a:r>
          </a:p>
        </p:txBody>
      </p:sp>
      <p:sp>
        <p:nvSpPr>
          <p:cNvPr id="16454" name="Text Box 70"/>
          <p:cNvSpPr txBox="1">
            <a:spLocks noChangeArrowheads="1"/>
          </p:cNvSpPr>
          <p:nvPr/>
        </p:nvSpPr>
        <p:spPr bwMode="auto">
          <a:xfrm>
            <a:off x="2063750" y="5715000"/>
            <a:ext cx="1136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accent2"/>
                </a:solidFill>
              </a:rPr>
              <a:t>thickness</a:t>
            </a:r>
          </a:p>
          <a:p>
            <a:pPr algn="ctr"/>
            <a:r>
              <a:rPr lang="en-US" sz="1800">
                <a:solidFill>
                  <a:schemeClr val="accent2"/>
                </a:solidFill>
              </a:rPr>
              <a:t>of slice</a:t>
            </a:r>
          </a:p>
        </p:txBody>
      </p:sp>
      <p:sp>
        <p:nvSpPr>
          <p:cNvPr id="16455" name="Text Box 71"/>
          <p:cNvSpPr txBox="1">
            <a:spLocks noChangeArrowheads="1"/>
          </p:cNvSpPr>
          <p:nvPr/>
        </p:nvSpPr>
        <p:spPr bwMode="auto">
          <a:xfrm>
            <a:off x="2971800" y="5029200"/>
            <a:ext cx="97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cylinder</a:t>
            </a:r>
          </a:p>
        </p:txBody>
      </p:sp>
      <p:grpSp>
        <p:nvGrpSpPr>
          <p:cNvPr id="16472" name="Group 88"/>
          <p:cNvGrpSpPr>
            <a:grpSpLocks/>
          </p:cNvGrpSpPr>
          <p:nvPr/>
        </p:nvGrpSpPr>
        <p:grpSpPr bwMode="auto">
          <a:xfrm>
            <a:off x="381000" y="381000"/>
            <a:ext cx="8382000" cy="3200400"/>
            <a:chOff x="240" y="240"/>
            <a:chExt cx="5280" cy="2016"/>
          </a:xfrm>
        </p:grpSpPr>
        <p:sp>
          <p:nvSpPr>
            <p:cNvPr id="16465" name="Rectangle 81"/>
            <p:cNvSpPr>
              <a:spLocks noChangeArrowheads="1"/>
            </p:cNvSpPr>
            <p:nvPr/>
          </p:nvSpPr>
          <p:spPr bwMode="auto">
            <a:xfrm>
              <a:off x="2448" y="240"/>
              <a:ext cx="3072" cy="16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6" name="Rectangle 72"/>
            <p:cNvSpPr>
              <a:spLocks noChangeArrowheads="1"/>
            </p:cNvSpPr>
            <p:nvPr/>
          </p:nvSpPr>
          <p:spPr bwMode="auto">
            <a:xfrm>
              <a:off x="240" y="1920"/>
              <a:ext cx="5232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6457" name="Object 73"/>
          <p:cNvGraphicFramePr>
            <a:graphicFrameLocks noChangeAspect="1"/>
          </p:cNvGraphicFramePr>
          <p:nvPr/>
        </p:nvGraphicFramePr>
        <p:xfrm>
          <a:off x="5103813" y="457200"/>
          <a:ext cx="24415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2" name="Equation" r:id="rId19" imgW="1358640" imgH="330120" progId="Equation.DSMT4">
                  <p:embed/>
                </p:oleObj>
              </mc:Choice>
              <mc:Fallback>
                <p:oleObj name="Equation" r:id="rId19" imgW="1358640" imgH="330120" progId="Equation.DSMT4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3813" y="457200"/>
                        <a:ext cx="244157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58" name="Object 74"/>
          <p:cNvGraphicFramePr>
            <a:graphicFrameLocks noChangeAspect="1"/>
          </p:cNvGraphicFramePr>
          <p:nvPr/>
        </p:nvGraphicFramePr>
        <p:xfrm>
          <a:off x="5356225" y="1219200"/>
          <a:ext cx="19399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3" name="Equation" r:id="rId21" imgW="1079280" imgH="330120" progId="Equation.DSMT4">
                  <p:embed/>
                </p:oleObj>
              </mc:Choice>
              <mc:Fallback>
                <p:oleObj name="Equation" r:id="rId21" imgW="1079280" imgH="330120" progId="Equation.DSMT4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225" y="1219200"/>
                        <a:ext cx="193992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59" name="Object 75"/>
          <p:cNvGraphicFramePr>
            <a:graphicFrameLocks noChangeAspect="1"/>
          </p:cNvGraphicFramePr>
          <p:nvPr/>
        </p:nvGraphicFramePr>
        <p:xfrm>
          <a:off x="5257800" y="2057400"/>
          <a:ext cx="2214563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4" name="Equation" r:id="rId23" imgW="1231560" imgH="482400" progId="Equation.DSMT4">
                  <p:embed/>
                </p:oleObj>
              </mc:Choice>
              <mc:Fallback>
                <p:oleObj name="Equation" r:id="rId23" imgW="1231560" imgH="482400" progId="Equation.DSMT4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057400"/>
                        <a:ext cx="2214563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60" name="Object 76"/>
          <p:cNvGraphicFramePr>
            <a:graphicFrameLocks noChangeAspect="1"/>
          </p:cNvGraphicFramePr>
          <p:nvPr/>
        </p:nvGraphicFramePr>
        <p:xfrm>
          <a:off x="4743450" y="3200400"/>
          <a:ext cx="3243263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5" name="Equation" r:id="rId25" imgW="1803240" imgH="457200" progId="Equation.DSMT4">
                  <p:embed/>
                </p:oleObj>
              </mc:Choice>
              <mc:Fallback>
                <p:oleObj name="Equation" r:id="rId25" imgW="1803240" imgH="457200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50" y="3200400"/>
                        <a:ext cx="3243263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61" name="Object 77"/>
          <p:cNvGraphicFramePr>
            <a:graphicFrameLocks noChangeAspect="1"/>
          </p:cNvGraphicFramePr>
          <p:nvPr/>
        </p:nvGraphicFramePr>
        <p:xfrm>
          <a:off x="5411788" y="4267200"/>
          <a:ext cx="1827212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6" name="Equation" r:id="rId27" imgW="1015920" imgH="431640" progId="Equation.DSMT4">
                  <p:embed/>
                </p:oleObj>
              </mc:Choice>
              <mc:Fallback>
                <p:oleObj name="Equation" r:id="rId27" imgW="1015920" imgH="431640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1788" y="4267200"/>
                        <a:ext cx="1827212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62" name="Object 78"/>
          <p:cNvGraphicFramePr>
            <a:graphicFrameLocks noChangeAspect="1"/>
          </p:cNvGraphicFramePr>
          <p:nvPr/>
        </p:nvGraphicFramePr>
        <p:xfrm>
          <a:off x="5624513" y="5181600"/>
          <a:ext cx="1233487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7" name="Equation" r:id="rId29" imgW="685800" imgH="393480" progId="Equation.DSMT4">
                  <p:embed/>
                </p:oleObj>
              </mc:Choice>
              <mc:Fallback>
                <p:oleObj name="Equation" r:id="rId29" imgW="685800" imgH="39348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4513" y="5181600"/>
                        <a:ext cx="1233487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63" name="Object 79"/>
          <p:cNvGraphicFramePr>
            <a:graphicFrameLocks noChangeAspect="1"/>
          </p:cNvGraphicFramePr>
          <p:nvPr/>
        </p:nvGraphicFramePr>
        <p:xfrm>
          <a:off x="5715000" y="6096000"/>
          <a:ext cx="9366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8" name="Equation" r:id="rId31" imgW="520560" imgH="177480" progId="Equation.DSMT4">
                  <p:embed/>
                </p:oleObj>
              </mc:Choice>
              <mc:Fallback>
                <p:oleObj name="Equation" r:id="rId31" imgW="520560" imgH="177480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6096000"/>
                        <a:ext cx="936625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64" name="Object 80"/>
          <p:cNvGraphicFramePr>
            <a:graphicFrameLocks noChangeAspect="1"/>
          </p:cNvGraphicFramePr>
          <p:nvPr/>
        </p:nvGraphicFramePr>
        <p:xfrm>
          <a:off x="7331075" y="6096000"/>
          <a:ext cx="7080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9" name="Equation" r:id="rId33" imgW="393480" imgH="177480" progId="Equation.DSMT4">
                  <p:embed/>
                </p:oleObj>
              </mc:Choice>
              <mc:Fallback>
                <p:oleObj name="Equation" r:id="rId33" imgW="393480" imgH="177480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1075" y="6096000"/>
                        <a:ext cx="708025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73" name="Object 89"/>
          <p:cNvGraphicFramePr>
            <a:graphicFrameLocks noChangeAspect="1"/>
          </p:cNvGraphicFramePr>
          <p:nvPr/>
        </p:nvGraphicFramePr>
        <p:xfrm>
          <a:off x="8686800" y="6477000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0" name="Equation" r:id="rId35" imgW="190440" imgH="139680" progId="Equation.DSMT4">
                  <p:embed/>
                </p:oleObj>
              </mc:Choice>
              <mc:Fallback>
                <p:oleObj name="Equation" r:id="rId35" imgW="190440" imgH="139680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6477000"/>
                        <a:ext cx="292100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74" name="Text Box 90"/>
          <p:cNvSpPr txBox="1">
            <a:spLocks noChangeArrowheads="1"/>
          </p:cNvSpPr>
          <p:nvPr/>
        </p:nvSpPr>
        <p:spPr bwMode="auto">
          <a:xfrm>
            <a:off x="228600" y="5972175"/>
            <a:ext cx="22733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Japanese Spider Crab</a:t>
            </a:r>
          </a:p>
          <a:p>
            <a:pPr algn="ctr"/>
            <a:r>
              <a:rPr lang="en-US" sz="1400">
                <a:solidFill>
                  <a:schemeClr val="bg1"/>
                </a:solidFill>
              </a:rPr>
              <a:t>Georgia Aquarium, Atlanta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6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41" grpId="0" autoUpdateAnimBg="0"/>
      <p:bldP spid="16442" grpId="0" animBg="1"/>
      <p:bldP spid="16444" grpId="0" animBg="1"/>
      <p:bldP spid="16448" grpId="0" animBg="1"/>
      <p:bldP spid="16449" grpId="0" animBg="1"/>
      <p:bldP spid="16450" grpId="0" animBg="1"/>
      <p:bldP spid="16451" grpId="0" animBg="1"/>
      <p:bldP spid="16452" grpId="0" autoUpdateAnimBg="0"/>
      <p:bldP spid="16453" grpId="0" autoUpdateAnimBg="0"/>
      <p:bldP spid="16454" grpId="0" autoUpdateAnimBg="0"/>
      <p:bldP spid="16455" grpId="0" autoUpdateAnimBg="0"/>
      <p:bldP spid="1647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0" name="Freeform 162"/>
          <p:cNvSpPr>
            <a:spLocks/>
          </p:cNvSpPr>
          <p:nvPr/>
        </p:nvSpPr>
        <p:spPr bwMode="auto">
          <a:xfrm>
            <a:off x="1674813" y="403225"/>
            <a:ext cx="919162" cy="2286000"/>
          </a:xfrm>
          <a:custGeom>
            <a:avLst/>
            <a:gdLst>
              <a:gd name="T0" fmla="*/ 0 w 579"/>
              <a:gd name="T1" fmla="*/ 1153 h 1440"/>
              <a:gd name="T2" fmla="*/ 81 w 579"/>
              <a:gd name="T3" fmla="*/ 1131 h 1440"/>
              <a:gd name="T4" fmla="*/ 109 w 579"/>
              <a:gd name="T5" fmla="*/ 1114 h 1440"/>
              <a:gd name="T6" fmla="*/ 141 w 579"/>
              <a:gd name="T7" fmla="*/ 1090 h 1440"/>
              <a:gd name="T8" fmla="*/ 169 w 579"/>
              <a:gd name="T9" fmla="*/ 1057 h 1440"/>
              <a:gd name="T10" fmla="*/ 198 w 579"/>
              <a:gd name="T11" fmla="*/ 1018 h 1440"/>
              <a:gd name="T12" fmla="*/ 246 w 579"/>
              <a:gd name="T13" fmla="*/ 948 h 1440"/>
              <a:gd name="T14" fmla="*/ 289 w 579"/>
              <a:gd name="T15" fmla="*/ 865 h 1440"/>
              <a:gd name="T16" fmla="*/ 331 w 579"/>
              <a:gd name="T17" fmla="*/ 778 h 1440"/>
              <a:gd name="T18" fmla="*/ 370 w 579"/>
              <a:gd name="T19" fmla="*/ 688 h 1440"/>
              <a:gd name="T20" fmla="*/ 400 w 579"/>
              <a:gd name="T21" fmla="*/ 610 h 1440"/>
              <a:gd name="T22" fmla="*/ 430 w 579"/>
              <a:gd name="T23" fmla="*/ 517 h 1440"/>
              <a:gd name="T24" fmla="*/ 454 w 579"/>
              <a:gd name="T25" fmla="*/ 441 h 1440"/>
              <a:gd name="T26" fmla="*/ 487 w 579"/>
              <a:gd name="T27" fmla="*/ 336 h 1440"/>
              <a:gd name="T28" fmla="*/ 513 w 579"/>
              <a:gd name="T29" fmla="*/ 246 h 1440"/>
              <a:gd name="T30" fmla="*/ 535 w 579"/>
              <a:gd name="T31" fmla="*/ 166 h 1440"/>
              <a:gd name="T32" fmla="*/ 552 w 579"/>
              <a:gd name="T33" fmla="*/ 93 h 1440"/>
              <a:gd name="T34" fmla="*/ 562 w 579"/>
              <a:gd name="T35" fmla="*/ 57 h 1440"/>
              <a:gd name="T36" fmla="*/ 577 w 579"/>
              <a:gd name="T37" fmla="*/ 4 h 1440"/>
              <a:gd name="T38" fmla="*/ 577 w 579"/>
              <a:gd name="T39" fmla="*/ 133 h 1440"/>
              <a:gd name="T40" fmla="*/ 577 w 579"/>
              <a:gd name="T41" fmla="*/ 304 h 1440"/>
              <a:gd name="T42" fmla="*/ 577 w 579"/>
              <a:gd name="T43" fmla="*/ 478 h 1440"/>
              <a:gd name="T44" fmla="*/ 577 w 579"/>
              <a:gd name="T45" fmla="*/ 544 h 1440"/>
              <a:gd name="T46" fmla="*/ 577 w 579"/>
              <a:gd name="T47" fmla="*/ 634 h 1440"/>
              <a:gd name="T48" fmla="*/ 576 w 579"/>
              <a:gd name="T49" fmla="*/ 726 h 1440"/>
              <a:gd name="T50" fmla="*/ 577 w 579"/>
              <a:gd name="T51" fmla="*/ 985 h 1440"/>
              <a:gd name="T52" fmla="*/ 576 w 579"/>
              <a:gd name="T53" fmla="*/ 1419 h 1440"/>
              <a:gd name="T54" fmla="*/ 540 w 579"/>
              <a:gd name="T55" fmla="*/ 1438 h 1440"/>
              <a:gd name="T56" fmla="*/ 339 w 579"/>
              <a:gd name="T57" fmla="*/ 1438 h 1440"/>
              <a:gd name="T58" fmla="*/ 0 w 579"/>
              <a:gd name="T59" fmla="*/ 1438 h 1440"/>
              <a:gd name="T60" fmla="*/ 1 w 579"/>
              <a:gd name="T61" fmla="*/ 1290 h 1440"/>
              <a:gd name="T62" fmla="*/ 1 w 579"/>
              <a:gd name="T63" fmla="*/ 1197 h 1440"/>
              <a:gd name="T64" fmla="*/ 0 w 579"/>
              <a:gd name="T65" fmla="*/ 1153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79" h="1440">
                <a:moveTo>
                  <a:pt x="0" y="1153"/>
                </a:moveTo>
                <a:cubicBezTo>
                  <a:pt x="42" y="1147"/>
                  <a:pt x="39" y="1149"/>
                  <a:pt x="81" y="1131"/>
                </a:cubicBezTo>
                <a:cubicBezTo>
                  <a:pt x="96" y="1123"/>
                  <a:pt x="93" y="1119"/>
                  <a:pt x="109" y="1114"/>
                </a:cubicBezTo>
                <a:cubicBezTo>
                  <a:pt x="136" y="1094"/>
                  <a:pt x="124" y="1102"/>
                  <a:pt x="141" y="1090"/>
                </a:cubicBezTo>
                <a:cubicBezTo>
                  <a:pt x="151" y="1075"/>
                  <a:pt x="155" y="1068"/>
                  <a:pt x="169" y="1057"/>
                </a:cubicBezTo>
                <a:cubicBezTo>
                  <a:pt x="175" y="1053"/>
                  <a:pt x="198" y="1018"/>
                  <a:pt x="198" y="1018"/>
                </a:cubicBezTo>
                <a:cubicBezTo>
                  <a:pt x="216" y="990"/>
                  <a:pt x="217" y="988"/>
                  <a:pt x="246" y="948"/>
                </a:cubicBezTo>
                <a:cubicBezTo>
                  <a:pt x="263" y="922"/>
                  <a:pt x="279" y="894"/>
                  <a:pt x="289" y="865"/>
                </a:cubicBezTo>
                <a:cubicBezTo>
                  <a:pt x="299" y="835"/>
                  <a:pt x="317" y="806"/>
                  <a:pt x="331" y="778"/>
                </a:cubicBezTo>
                <a:cubicBezTo>
                  <a:pt x="340" y="760"/>
                  <a:pt x="352" y="727"/>
                  <a:pt x="370" y="688"/>
                </a:cubicBezTo>
                <a:cubicBezTo>
                  <a:pt x="385" y="646"/>
                  <a:pt x="384" y="631"/>
                  <a:pt x="400" y="610"/>
                </a:cubicBezTo>
                <a:cubicBezTo>
                  <a:pt x="411" y="570"/>
                  <a:pt x="418" y="558"/>
                  <a:pt x="430" y="517"/>
                </a:cubicBezTo>
                <a:cubicBezTo>
                  <a:pt x="437" y="492"/>
                  <a:pt x="448" y="467"/>
                  <a:pt x="454" y="441"/>
                </a:cubicBezTo>
                <a:cubicBezTo>
                  <a:pt x="462" y="409"/>
                  <a:pt x="472" y="382"/>
                  <a:pt x="487" y="336"/>
                </a:cubicBezTo>
                <a:cubicBezTo>
                  <a:pt x="489" y="330"/>
                  <a:pt x="511" y="252"/>
                  <a:pt x="513" y="246"/>
                </a:cubicBezTo>
                <a:cubicBezTo>
                  <a:pt x="532" y="177"/>
                  <a:pt x="525" y="201"/>
                  <a:pt x="535" y="166"/>
                </a:cubicBezTo>
                <a:cubicBezTo>
                  <a:pt x="549" y="115"/>
                  <a:pt x="543" y="132"/>
                  <a:pt x="552" y="93"/>
                </a:cubicBezTo>
                <a:cubicBezTo>
                  <a:pt x="553" y="86"/>
                  <a:pt x="558" y="73"/>
                  <a:pt x="562" y="57"/>
                </a:cubicBezTo>
                <a:cubicBezTo>
                  <a:pt x="568" y="33"/>
                  <a:pt x="577" y="0"/>
                  <a:pt x="577" y="4"/>
                </a:cubicBezTo>
                <a:cubicBezTo>
                  <a:pt x="577" y="81"/>
                  <a:pt x="577" y="106"/>
                  <a:pt x="577" y="133"/>
                </a:cubicBezTo>
                <a:cubicBezTo>
                  <a:pt x="576" y="217"/>
                  <a:pt x="577" y="106"/>
                  <a:pt x="577" y="304"/>
                </a:cubicBezTo>
                <a:cubicBezTo>
                  <a:pt x="576" y="356"/>
                  <a:pt x="577" y="405"/>
                  <a:pt x="577" y="478"/>
                </a:cubicBezTo>
                <a:cubicBezTo>
                  <a:pt x="576" y="492"/>
                  <a:pt x="577" y="544"/>
                  <a:pt x="577" y="544"/>
                </a:cubicBezTo>
                <a:cubicBezTo>
                  <a:pt x="577" y="582"/>
                  <a:pt x="577" y="597"/>
                  <a:pt x="577" y="634"/>
                </a:cubicBezTo>
                <a:cubicBezTo>
                  <a:pt x="576" y="667"/>
                  <a:pt x="576" y="668"/>
                  <a:pt x="576" y="726"/>
                </a:cubicBezTo>
                <a:cubicBezTo>
                  <a:pt x="576" y="784"/>
                  <a:pt x="577" y="870"/>
                  <a:pt x="577" y="985"/>
                </a:cubicBezTo>
                <a:cubicBezTo>
                  <a:pt x="577" y="1082"/>
                  <a:pt x="579" y="1300"/>
                  <a:pt x="576" y="1419"/>
                </a:cubicBezTo>
                <a:cubicBezTo>
                  <a:pt x="574" y="1440"/>
                  <a:pt x="565" y="1440"/>
                  <a:pt x="540" y="1438"/>
                </a:cubicBezTo>
                <a:cubicBezTo>
                  <a:pt x="482" y="1436"/>
                  <a:pt x="398" y="1440"/>
                  <a:pt x="339" y="1438"/>
                </a:cubicBezTo>
                <a:cubicBezTo>
                  <a:pt x="217" y="1440"/>
                  <a:pt x="121" y="1440"/>
                  <a:pt x="0" y="1438"/>
                </a:cubicBezTo>
                <a:cubicBezTo>
                  <a:pt x="3" y="1385"/>
                  <a:pt x="3" y="1357"/>
                  <a:pt x="1" y="1290"/>
                </a:cubicBezTo>
                <a:cubicBezTo>
                  <a:pt x="0" y="1263"/>
                  <a:pt x="1" y="1231"/>
                  <a:pt x="1" y="1197"/>
                </a:cubicBezTo>
                <a:cubicBezTo>
                  <a:pt x="2" y="1187"/>
                  <a:pt x="10" y="1158"/>
                  <a:pt x="0" y="1153"/>
                </a:cubicBezTo>
                <a:close/>
              </a:path>
            </a:pathLst>
          </a:cu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0" name="Picture 2" descr="H6W61P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42672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14" name="Group 146"/>
          <p:cNvGrpSpPr>
            <a:grpSpLocks/>
          </p:cNvGrpSpPr>
          <p:nvPr/>
        </p:nvGrpSpPr>
        <p:grpSpPr bwMode="auto">
          <a:xfrm>
            <a:off x="3806825" y="228600"/>
            <a:ext cx="1835150" cy="2492375"/>
            <a:chOff x="2398" y="144"/>
            <a:chExt cx="1156" cy="1570"/>
          </a:xfrm>
        </p:grpSpPr>
        <p:sp>
          <p:nvSpPr>
            <p:cNvPr id="7300" name="Rectangle 132"/>
            <p:cNvSpPr>
              <a:spLocks noChangeArrowheads="1"/>
            </p:cNvSpPr>
            <p:nvPr/>
          </p:nvSpPr>
          <p:spPr bwMode="auto">
            <a:xfrm>
              <a:off x="2400" y="384"/>
              <a:ext cx="1146" cy="1319"/>
            </a:xfrm>
            <a:prstGeom prst="rect">
              <a:avLst/>
            </a:prstGeom>
            <a:solidFill>
              <a:srgbClr val="FFE1C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8" name="Oval 120"/>
            <p:cNvSpPr>
              <a:spLocks noChangeArrowheads="1"/>
            </p:cNvSpPr>
            <p:nvPr/>
          </p:nvSpPr>
          <p:spPr bwMode="auto">
            <a:xfrm>
              <a:off x="2400" y="144"/>
              <a:ext cx="1152" cy="240"/>
            </a:xfrm>
            <a:prstGeom prst="ellipse">
              <a:avLst/>
            </a:prstGeom>
            <a:solidFill>
              <a:srgbClr val="FFE1C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9" name="Rectangle 121"/>
            <p:cNvSpPr>
              <a:spLocks noChangeArrowheads="1"/>
            </p:cNvSpPr>
            <p:nvPr/>
          </p:nvSpPr>
          <p:spPr bwMode="auto">
            <a:xfrm>
              <a:off x="2406" y="247"/>
              <a:ext cx="1140" cy="374"/>
            </a:xfrm>
            <a:prstGeom prst="rect">
              <a:avLst/>
            </a:prstGeom>
            <a:solidFill>
              <a:srgbClr val="FFE1C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0" name="Oval 122"/>
            <p:cNvSpPr>
              <a:spLocks noChangeArrowheads="1"/>
            </p:cNvSpPr>
            <p:nvPr/>
          </p:nvSpPr>
          <p:spPr bwMode="auto">
            <a:xfrm>
              <a:off x="2496" y="480"/>
              <a:ext cx="960" cy="240"/>
            </a:xfrm>
            <a:prstGeom prst="ellipse">
              <a:avLst/>
            </a:prstGeom>
            <a:solidFill>
              <a:srgbClr val="FFE1C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1" name="Rectangle 123"/>
            <p:cNvSpPr>
              <a:spLocks noChangeArrowheads="1"/>
            </p:cNvSpPr>
            <p:nvPr/>
          </p:nvSpPr>
          <p:spPr bwMode="auto">
            <a:xfrm>
              <a:off x="2504" y="576"/>
              <a:ext cx="944" cy="345"/>
            </a:xfrm>
            <a:prstGeom prst="rect">
              <a:avLst/>
            </a:prstGeom>
            <a:solidFill>
              <a:srgbClr val="FFE1C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2" name="Oval 124"/>
            <p:cNvSpPr>
              <a:spLocks noChangeArrowheads="1"/>
            </p:cNvSpPr>
            <p:nvPr/>
          </p:nvSpPr>
          <p:spPr bwMode="auto">
            <a:xfrm>
              <a:off x="2592" y="806"/>
              <a:ext cx="768" cy="240"/>
            </a:xfrm>
            <a:prstGeom prst="ellipse">
              <a:avLst/>
            </a:prstGeom>
            <a:solidFill>
              <a:srgbClr val="FFE1C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3" name="Rectangle 125"/>
            <p:cNvSpPr>
              <a:spLocks noChangeArrowheads="1"/>
            </p:cNvSpPr>
            <p:nvPr/>
          </p:nvSpPr>
          <p:spPr bwMode="auto">
            <a:xfrm>
              <a:off x="2602" y="903"/>
              <a:ext cx="754" cy="230"/>
            </a:xfrm>
            <a:prstGeom prst="rect">
              <a:avLst/>
            </a:prstGeom>
            <a:solidFill>
              <a:srgbClr val="FFE1C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4" name="Oval 126"/>
            <p:cNvSpPr>
              <a:spLocks noChangeArrowheads="1"/>
            </p:cNvSpPr>
            <p:nvPr/>
          </p:nvSpPr>
          <p:spPr bwMode="auto">
            <a:xfrm>
              <a:off x="2688" y="1046"/>
              <a:ext cx="576" cy="202"/>
            </a:xfrm>
            <a:prstGeom prst="ellipse">
              <a:avLst/>
            </a:prstGeom>
            <a:solidFill>
              <a:srgbClr val="FFE1C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5" name="Rectangle 127"/>
            <p:cNvSpPr>
              <a:spLocks noChangeArrowheads="1"/>
            </p:cNvSpPr>
            <p:nvPr/>
          </p:nvSpPr>
          <p:spPr bwMode="auto">
            <a:xfrm>
              <a:off x="2694" y="1152"/>
              <a:ext cx="570" cy="144"/>
            </a:xfrm>
            <a:prstGeom prst="rect">
              <a:avLst/>
            </a:prstGeom>
            <a:solidFill>
              <a:srgbClr val="FFE1C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6" name="Oval 128"/>
            <p:cNvSpPr>
              <a:spLocks noChangeArrowheads="1"/>
            </p:cNvSpPr>
            <p:nvPr/>
          </p:nvSpPr>
          <p:spPr bwMode="auto">
            <a:xfrm>
              <a:off x="2784" y="1209"/>
              <a:ext cx="384" cy="154"/>
            </a:xfrm>
            <a:prstGeom prst="ellipse">
              <a:avLst/>
            </a:prstGeom>
            <a:solidFill>
              <a:srgbClr val="FFE1C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7" name="Rectangle 129"/>
            <p:cNvSpPr>
              <a:spLocks noChangeArrowheads="1"/>
            </p:cNvSpPr>
            <p:nvPr/>
          </p:nvSpPr>
          <p:spPr bwMode="auto">
            <a:xfrm>
              <a:off x="2792" y="1296"/>
              <a:ext cx="374" cy="96"/>
            </a:xfrm>
            <a:prstGeom prst="rect">
              <a:avLst/>
            </a:prstGeom>
            <a:solidFill>
              <a:srgbClr val="FFE1C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8" name="Oval 130"/>
            <p:cNvSpPr>
              <a:spLocks noChangeArrowheads="1"/>
            </p:cNvSpPr>
            <p:nvPr/>
          </p:nvSpPr>
          <p:spPr bwMode="auto">
            <a:xfrm>
              <a:off x="2880" y="1353"/>
              <a:ext cx="192" cy="87"/>
            </a:xfrm>
            <a:prstGeom prst="ellipse">
              <a:avLst/>
            </a:prstGeom>
            <a:solidFill>
              <a:srgbClr val="FFE1C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9" name="Freeform 131"/>
            <p:cNvSpPr>
              <a:spLocks/>
            </p:cNvSpPr>
            <p:nvPr/>
          </p:nvSpPr>
          <p:spPr bwMode="auto">
            <a:xfrm>
              <a:off x="2398" y="249"/>
              <a:ext cx="1156" cy="1465"/>
            </a:xfrm>
            <a:custGeom>
              <a:avLst/>
              <a:gdLst>
                <a:gd name="T0" fmla="*/ 8 w 1156"/>
                <a:gd name="T1" fmla="*/ 39 h 1465"/>
                <a:gd name="T2" fmla="*/ 44 w 1156"/>
                <a:gd name="T3" fmla="*/ 179 h 1465"/>
                <a:gd name="T4" fmla="*/ 85 w 1156"/>
                <a:gd name="T5" fmla="*/ 326 h 1465"/>
                <a:gd name="T6" fmla="*/ 113 w 1156"/>
                <a:gd name="T7" fmla="*/ 417 h 1465"/>
                <a:gd name="T8" fmla="*/ 146 w 1156"/>
                <a:gd name="T9" fmla="*/ 519 h 1465"/>
                <a:gd name="T10" fmla="*/ 176 w 1156"/>
                <a:gd name="T11" fmla="*/ 612 h 1465"/>
                <a:gd name="T12" fmla="*/ 214 w 1156"/>
                <a:gd name="T13" fmla="*/ 710 h 1465"/>
                <a:gd name="T14" fmla="*/ 254 w 1156"/>
                <a:gd name="T15" fmla="*/ 810 h 1465"/>
                <a:gd name="T16" fmla="*/ 302 w 1156"/>
                <a:gd name="T17" fmla="*/ 911 h 1465"/>
                <a:gd name="T18" fmla="*/ 347 w 1156"/>
                <a:gd name="T19" fmla="*/ 990 h 1465"/>
                <a:gd name="T20" fmla="*/ 386 w 1156"/>
                <a:gd name="T21" fmla="*/ 1044 h 1465"/>
                <a:gd name="T22" fmla="*/ 430 w 1156"/>
                <a:gd name="T23" fmla="*/ 1097 h 1465"/>
                <a:gd name="T24" fmla="*/ 514 w 1156"/>
                <a:gd name="T25" fmla="*/ 1158 h 1465"/>
                <a:gd name="T26" fmla="*/ 586 w 1156"/>
                <a:gd name="T27" fmla="*/ 1173 h 1465"/>
                <a:gd name="T28" fmla="*/ 674 w 1156"/>
                <a:gd name="T29" fmla="*/ 1143 h 1465"/>
                <a:gd name="T30" fmla="*/ 770 w 1156"/>
                <a:gd name="T31" fmla="*/ 1047 h 1465"/>
                <a:gd name="T32" fmla="*/ 833 w 1156"/>
                <a:gd name="T33" fmla="*/ 950 h 1465"/>
                <a:gd name="T34" fmla="*/ 881 w 1156"/>
                <a:gd name="T35" fmla="*/ 855 h 1465"/>
                <a:gd name="T36" fmla="*/ 922 w 1156"/>
                <a:gd name="T37" fmla="*/ 761 h 1465"/>
                <a:gd name="T38" fmla="*/ 962 w 1156"/>
                <a:gd name="T39" fmla="*/ 663 h 1465"/>
                <a:gd name="T40" fmla="*/ 997 w 1156"/>
                <a:gd name="T41" fmla="*/ 564 h 1465"/>
                <a:gd name="T42" fmla="*/ 1028 w 1156"/>
                <a:gd name="T43" fmla="*/ 468 h 1465"/>
                <a:gd name="T44" fmla="*/ 1058 w 1156"/>
                <a:gd name="T45" fmla="*/ 375 h 1465"/>
                <a:gd name="T46" fmla="*/ 1087 w 1156"/>
                <a:gd name="T47" fmla="*/ 270 h 1465"/>
                <a:gd name="T48" fmla="*/ 1117 w 1156"/>
                <a:gd name="T49" fmla="*/ 161 h 1465"/>
                <a:gd name="T50" fmla="*/ 1141 w 1156"/>
                <a:gd name="T51" fmla="*/ 65 h 1465"/>
                <a:gd name="T52" fmla="*/ 1153 w 1156"/>
                <a:gd name="T53" fmla="*/ 2 h 1465"/>
                <a:gd name="T54" fmla="*/ 1154 w 1156"/>
                <a:gd name="T55" fmla="*/ 87 h 1465"/>
                <a:gd name="T56" fmla="*/ 1154 w 1156"/>
                <a:gd name="T57" fmla="*/ 183 h 1465"/>
                <a:gd name="T58" fmla="*/ 1154 w 1156"/>
                <a:gd name="T59" fmla="*/ 279 h 1465"/>
                <a:gd name="T60" fmla="*/ 1154 w 1156"/>
                <a:gd name="T61" fmla="*/ 423 h 1465"/>
                <a:gd name="T62" fmla="*/ 1154 w 1156"/>
                <a:gd name="T63" fmla="*/ 567 h 1465"/>
                <a:gd name="T64" fmla="*/ 1154 w 1156"/>
                <a:gd name="T65" fmla="*/ 759 h 1465"/>
                <a:gd name="T66" fmla="*/ 1154 w 1156"/>
                <a:gd name="T67" fmla="*/ 903 h 1465"/>
                <a:gd name="T68" fmla="*/ 1154 w 1156"/>
                <a:gd name="T69" fmla="*/ 1047 h 1465"/>
                <a:gd name="T70" fmla="*/ 1154 w 1156"/>
                <a:gd name="T71" fmla="*/ 1143 h 1465"/>
                <a:gd name="T72" fmla="*/ 1154 w 1156"/>
                <a:gd name="T73" fmla="*/ 1239 h 1465"/>
                <a:gd name="T74" fmla="*/ 1154 w 1156"/>
                <a:gd name="T75" fmla="*/ 1335 h 1465"/>
                <a:gd name="T76" fmla="*/ 1141 w 1156"/>
                <a:gd name="T77" fmla="*/ 1461 h 1465"/>
                <a:gd name="T78" fmla="*/ 1010 w 1156"/>
                <a:gd name="T79" fmla="*/ 1461 h 1465"/>
                <a:gd name="T80" fmla="*/ 869 w 1156"/>
                <a:gd name="T81" fmla="*/ 1461 h 1465"/>
                <a:gd name="T82" fmla="*/ 764 w 1156"/>
                <a:gd name="T83" fmla="*/ 1461 h 1465"/>
                <a:gd name="T84" fmla="*/ 644 w 1156"/>
                <a:gd name="T85" fmla="*/ 1461 h 1465"/>
                <a:gd name="T86" fmla="*/ 475 w 1156"/>
                <a:gd name="T87" fmla="*/ 1460 h 1465"/>
                <a:gd name="T88" fmla="*/ 373 w 1156"/>
                <a:gd name="T89" fmla="*/ 1461 h 1465"/>
                <a:gd name="T90" fmla="*/ 223 w 1156"/>
                <a:gd name="T91" fmla="*/ 1461 h 1465"/>
                <a:gd name="T92" fmla="*/ 88 w 1156"/>
                <a:gd name="T93" fmla="*/ 1460 h 1465"/>
                <a:gd name="T94" fmla="*/ 2 w 1156"/>
                <a:gd name="T95" fmla="*/ 1451 h 1465"/>
                <a:gd name="T96" fmla="*/ 2 w 1156"/>
                <a:gd name="T97" fmla="*/ 1335 h 1465"/>
                <a:gd name="T98" fmla="*/ 2 w 1156"/>
                <a:gd name="T99" fmla="*/ 1239 h 1465"/>
                <a:gd name="T100" fmla="*/ 2 w 1156"/>
                <a:gd name="T101" fmla="*/ 1095 h 1465"/>
                <a:gd name="T102" fmla="*/ 2 w 1156"/>
                <a:gd name="T103" fmla="*/ 951 h 1465"/>
                <a:gd name="T104" fmla="*/ 2 w 1156"/>
                <a:gd name="T105" fmla="*/ 855 h 1465"/>
                <a:gd name="T106" fmla="*/ 2 w 1156"/>
                <a:gd name="T107" fmla="*/ 711 h 1465"/>
                <a:gd name="T108" fmla="*/ 2 w 1156"/>
                <a:gd name="T109" fmla="*/ 615 h 1465"/>
                <a:gd name="T110" fmla="*/ 2 w 1156"/>
                <a:gd name="T111" fmla="*/ 519 h 1465"/>
                <a:gd name="T112" fmla="*/ 2 w 1156"/>
                <a:gd name="T113" fmla="*/ 375 h 1465"/>
                <a:gd name="T114" fmla="*/ 2 w 1156"/>
                <a:gd name="T115" fmla="*/ 279 h 1465"/>
                <a:gd name="T116" fmla="*/ 2 w 1156"/>
                <a:gd name="T117" fmla="*/ 135 h 1465"/>
                <a:gd name="T118" fmla="*/ 2 w 1156"/>
                <a:gd name="T119" fmla="*/ 8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56" h="1465">
                  <a:moveTo>
                    <a:pt x="2" y="8"/>
                  </a:moveTo>
                  <a:cubicBezTo>
                    <a:pt x="3" y="0"/>
                    <a:pt x="5" y="26"/>
                    <a:pt x="8" y="39"/>
                  </a:cubicBezTo>
                  <a:cubicBezTo>
                    <a:pt x="11" y="52"/>
                    <a:pt x="13" y="61"/>
                    <a:pt x="19" y="84"/>
                  </a:cubicBezTo>
                  <a:cubicBezTo>
                    <a:pt x="25" y="107"/>
                    <a:pt x="36" y="149"/>
                    <a:pt x="44" y="179"/>
                  </a:cubicBezTo>
                  <a:cubicBezTo>
                    <a:pt x="52" y="209"/>
                    <a:pt x="60" y="242"/>
                    <a:pt x="67" y="266"/>
                  </a:cubicBezTo>
                  <a:cubicBezTo>
                    <a:pt x="74" y="290"/>
                    <a:pt x="80" y="308"/>
                    <a:pt x="85" y="326"/>
                  </a:cubicBezTo>
                  <a:cubicBezTo>
                    <a:pt x="90" y="344"/>
                    <a:pt x="93" y="360"/>
                    <a:pt x="98" y="375"/>
                  </a:cubicBezTo>
                  <a:cubicBezTo>
                    <a:pt x="103" y="390"/>
                    <a:pt x="108" y="401"/>
                    <a:pt x="113" y="417"/>
                  </a:cubicBezTo>
                  <a:cubicBezTo>
                    <a:pt x="118" y="433"/>
                    <a:pt x="125" y="454"/>
                    <a:pt x="130" y="471"/>
                  </a:cubicBezTo>
                  <a:cubicBezTo>
                    <a:pt x="135" y="488"/>
                    <a:pt x="141" y="503"/>
                    <a:pt x="146" y="519"/>
                  </a:cubicBezTo>
                  <a:cubicBezTo>
                    <a:pt x="151" y="535"/>
                    <a:pt x="158" y="555"/>
                    <a:pt x="163" y="570"/>
                  </a:cubicBezTo>
                  <a:cubicBezTo>
                    <a:pt x="168" y="585"/>
                    <a:pt x="171" y="597"/>
                    <a:pt x="176" y="612"/>
                  </a:cubicBezTo>
                  <a:cubicBezTo>
                    <a:pt x="181" y="627"/>
                    <a:pt x="188" y="647"/>
                    <a:pt x="194" y="663"/>
                  </a:cubicBezTo>
                  <a:cubicBezTo>
                    <a:pt x="200" y="679"/>
                    <a:pt x="208" y="695"/>
                    <a:pt x="214" y="710"/>
                  </a:cubicBezTo>
                  <a:cubicBezTo>
                    <a:pt x="220" y="725"/>
                    <a:pt x="223" y="738"/>
                    <a:pt x="230" y="755"/>
                  </a:cubicBezTo>
                  <a:cubicBezTo>
                    <a:pt x="237" y="772"/>
                    <a:pt x="246" y="793"/>
                    <a:pt x="254" y="810"/>
                  </a:cubicBezTo>
                  <a:cubicBezTo>
                    <a:pt x="262" y="827"/>
                    <a:pt x="269" y="838"/>
                    <a:pt x="277" y="855"/>
                  </a:cubicBezTo>
                  <a:cubicBezTo>
                    <a:pt x="285" y="872"/>
                    <a:pt x="294" y="894"/>
                    <a:pt x="302" y="911"/>
                  </a:cubicBezTo>
                  <a:cubicBezTo>
                    <a:pt x="310" y="928"/>
                    <a:pt x="321" y="943"/>
                    <a:pt x="328" y="956"/>
                  </a:cubicBezTo>
                  <a:cubicBezTo>
                    <a:pt x="335" y="969"/>
                    <a:pt x="340" y="980"/>
                    <a:pt x="347" y="990"/>
                  </a:cubicBezTo>
                  <a:cubicBezTo>
                    <a:pt x="354" y="1000"/>
                    <a:pt x="361" y="1008"/>
                    <a:pt x="367" y="1017"/>
                  </a:cubicBezTo>
                  <a:cubicBezTo>
                    <a:pt x="373" y="1026"/>
                    <a:pt x="380" y="1035"/>
                    <a:pt x="386" y="1044"/>
                  </a:cubicBezTo>
                  <a:cubicBezTo>
                    <a:pt x="392" y="1053"/>
                    <a:pt x="399" y="1061"/>
                    <a:pt x="406" y="1070"/>
                  </a:cubicBezTo>
                  <a:cubicBezTo>
                    <a:pt x="413" y="1079"/>
                    <a:pt x="417" y="1085"/>
                    <a:pt x="430" y="1097"/>
                  </a:cubicBezTo>
                  <a:cubicBezTo>
                    <a:pt x="443" y="1109"/>
                    <a:pt x="468" y="1133"/>
                    <a:pt x="482" y="1143"/>
                  </a:cubicBezTo>
                  <a:cubicBezTo>
                    <a:pt x="496" y="1153"/>
                    <a:pt x="504" y="1154"/>
                    <a:pt x="514" y="1158"/>
                  </a:cubicBezTo>
                  <a:cubicBezTo>
                    <a:pt x="524" y="1162"/>
                    <a:pt x="530" y="1168"/>
                    <a:pt x="542" y="1170"/>
                  </a:cubicBezTo>
                  <a:cubicBezTo>
                    <a:pt x="554" y="1172"/>
                    <a:pt x="572" y="1173"/>
                    <a:pt x="586" y="1173"/>
                  </a:cubicBezTo>
                  <a:cubicBezTo>
                    <a:pt x="600" y="1173"/>
                    <a:pt x="613" y="1172"/>
                    <a:pt x="628" y="1167"/>
                  </a:cubicBezTo>
                  <a:cubicBezTo>
                    <a:pt x="643" y="1162"/>
                    <a:pt x="658" y="1155"/>
                    <a:pt x="674" y="1143"/>
                  </a:cubicBezTo>
                  <a:cubicBezTo>
                    <a:pt x="690" y="1131"/>
                    <a:pt x="709" y="1113"/>
                    <a:pt x="725" y="1097"/>
                  </a:cubicBezTo>
                  <a:cubicBezTo>
                    <a:pt x="741" y="1081"/>
                    <a:pt x="758" y="1062"/>
                    <a:pt x="770" y="1047"/>
                  </a:cubicBezTo>
                  <a:cubicBezTo>
                    <a:pt x="782" y="1032"/>
                    <a:pt x="787" y="1023"/>
                    <a:pt x="797" y="1007"/>
                  </a:cubicBezTo>
                  <a:cubicBezTo>
                    <a:pt x="807" y="991"/>
                    <a:pt x="823" y="967"/>
                    <a:pt x="833" y="950"/>
                  </a:cubicBezTo>
                  <a:cubicBezTo>
                    <a:pt x="843" y="933"/>
                    <a:pt x="848" y="919"/>
                    <a:pt x="856" y="903"/>
                  </a:cubicBezTo>
                  <a:cubicBezTo>
                    <a:pt x="864" y="887"/>
                    <a:pt x="874" y="870"/>
                    <a:pt x="881" y="855"/>
                  </a:cubicBezTo>
                  <a:cubicBezTo>
                    <a:pt x="888" y="840"/>
                    <a:pt x="894" y="829"/>
                    <a:pt x="901" y="813"/>
                  </a:cubicBezTo>
                  <a:cubicBezTo>
                    <a:pt x="908" y="797"/>
                    <a:pt x="915" y="779"/>
                    <a:pt x="922" y="761"/>
                  </a:cubicBezTo>
                  <a:cubicBezTo>
                    <a:pt x="929" y="743"/>
                    <a:pt x="937" y="724"/>
                    <a:pt x="944" y="708"/>
                  </a:cubicBezTo>
                  <a:cubicBezTo>
                    <a:pt x="951" y="692"/>
                    <a:pt x="956" y="679"/>
                    <a:pt x="962" y="663"/>
                  </a:cubicBezTo>
                  <a:cubicBezTo>
                    <a:pt x="968" y="647"/>
                    <a:pt x="974" y="627"/>
                    <a:pt x="980" y="611"/>
                  </a:cubicBezTo>
                  <a:cubicBezTo>
                    <a:pt x="986" y="595"/>
                    <a:pt x="992" y="580"/>
                    <a:pt x="997" y="564"/>
                  </a:cubicBezTo>
                  <a:cubicBezTo>
                    <a:pt x="1002" y="548"/>
                    <a:pt x="1008" y="531"/>
                    <a:pt x="1013" y="515"/>
                  </a:cubicBezTo>
                  <a:cubicBezTo>
                    <a:pt x="1018" y="499"/>
                    <a:pt x="1023" y="483"/>
                    <a:pt x="1028" y="468"/>
                  </a:cubicBezTo>
                  <a:cubicBezTo>
                    <a:pt x="1033" y="453"/>
                    <a:pt x="1037" y="437"/>
                    <a:pt x="1042" y="422"/>
                  </a:cubicBezTo>
                  <a:cubicBezTo>
                    <a:pt x="1047" y="407"/>
                    <a:pt x="1053" y="392"/>
                    <a:pt x="1058" y="375"/>
                  </a:cubicBezTo>
                  <a:cubicBezTo>
                    <a:pt x="1063" y="358"/>
                    <a:pt x="1068" y="337"/>
                    <a:pt x="1073" y="320"/>
                  </a:cubicBezTo>
                  <a:cubicBezTo>
                    <a:pt x="1078" y="303"/>
                    <a:pt x="1083" y="285"/>
                    <a:pt x="1087" y="270"/>
                  </a:cubicBezTo>
                  <a:cubicBezTo>
                    <a:pt x="1091" y="255"/>
                    <a:pt x="1094" y="248"/>
                    <a:pt x="1099" y="230"/>
                  </a:cubicBezTo>
                  <a:cubicBezTo>
                    <a:pt x="1104" y="212"/>
                    <a:pt x="1112" y="182"/>
                    <a:pt x="1117" y="161"/>
                  </a:cubicBezTo>
                  <a:cubicBezTo>
                    <a:pt x="1122" y="140"/>
                    <a:pt x="1126" y="121"/>
                    <a:pt x="1130" y="105"/>
                  </a:cubicBezTo>
                  <a:cubicBezTo>
                    <a:pt x="1134" y="89"/>
                    <a:pt x="1138" y="77"/>
                    <a:pt x="1141" y="65"/>
                  </a:cubicBezTo>
                  <a:cubicBezTo>
                    <a:pt x="1144" y="53"/>
                    <a:pt x="1149" y="42"/>
                    <a:pt x="1151" y="32"/>
                  </a:cubicBezTo>
                  <a:cubicBezTo>
                    <a:pt x="1153" y="22"/>
                    <a:pt x="1153" y="1"/>
                    <a:pt x="1153" y="2"/>
                  </a:cubicBezTo>
                  <a:cubicBezTo>
                    <a:pt x="1153" y="3"/>
                    <a:pt x="1154" y="25"/>
                    <a:pt x="1154" y="39"/>
                  </a:cubicBezTo>
                  <a:cubicBezTo>
                    <a:pt x="1154" y="53"/>
                    <a:pt x="1154" y="71"/>
                    <a:pt x="1154" y="87"/>
                  </a:cubicBezTo>
                  <a:cubicBezTo>
                    <a:pt x="1154" y="103"/>
                    <a:pt x="1154" y="119"/>
                    <a:pt x="1154" y="135"/>
                  </a:cubicBezTo>
                  <a:cubicBezTo>
                    <a:pt x="1154" y="151"/>
                    <a:pt x="1154" y="167"/>
                    <a:pt x="1154" y="183"/>
                  </a:cubicBezTo>
                  <a:cubicBezTo>
                    <a:pt x="1154" y="199"/>
                    <a:pt x="1154" y="215"/>
                    <a:pt x="1154" y="231"/>
                  </a:cubicBezTo>
                  <a:cubicBezTo>
                    <a:pt x="1154" y="247"/>
                    <a:pt x="1154" y="255"/>
                    <a:pt x="1154" y="279"/>
                  </a:cubicBezTo>
                  <a:cubicBezTo>
                    <a:pt x="1154" y="303"/>
                    <a:pt x="1154" y="351"/>
                    <a:pt x="1154" y="375"/>
                  </a:cubicBezTo>
                  <a:cubicBezTo>
                    <a:pt x="1154" y="399"/>
                    <a:pt x="1154" y="399"/>
                    <a:pt x="1154" y="423"/>
                  </a:cubicBezTo>
                  <a:cubicBezTo>
                    <a:pt x="1154" y="447"/>
                    <a:pt x="1154" y="495"/>
                    <a:pt x="1154" y="519"/>
                  </a:cubicBezTo>
                  <a:cubicBezTo>
                    <a:pt x="1154" y="543"/>
                    <a:pt x="1154" y="543"/>
                    <a:pt x="1154" y="567"/>
                  </a:cubicBezTo>
                  <a:cubicBezTo>
                    <a:pt x="1154" y="591"/>
                    <a:pt x="1154" y="631"/>
                    <a:pt x="1154" y="663"/>
                  </a:cubicBezTo>
                  <a:cubicBezTo>
                    <a:pt x="1154" y="695"/>
                    <a:pt x="1154" y="735"/>
                    <a:pt x="1154" y="759"/>
                  </a:cubicBezTo>
                  <a:cubicBezTo>
                    <a:pt x="1154" y="783"/>
                    <a:pt x="1154" y="783"/>
                    <a:pt x="1154" y="807"/>
                  </a:cubicBezTo>
                  <a:cubicBezTo>
                    <a:pt x="1154" y="831"/>
                    <a:pt x="1154" y="871"/>
                    <a:pt x="1154" y="903"/>
                  </a:cubicBezTo>
                  <a:cubicBezTo>
                    <a:pt x="1154" y="935"/>
                    <a:pt x="1154" y="975"/>
                    <a:pt x="1154" y="999"/>
                  </a:cubicBezTo>
                  <a:cubicBezTo>
                    <a:pt x="1154" y="1023"/>
                    <a:pt x="1154" y="1031"/>
                    <a:pt x="1154" y="1047"/>
                  </a:cubicBezTo>
                  <a:cubicBezTo>
                    <a:pt x="1154" y="1063"/>
                    <a:pt x="1154" y="1079"/>
                    <a:pt x="1154" y="1095"/>
                  </a:cubicBezTo>
                  <a:cubicBezTo>
                    <a:pt x="1154" y="1111"/>
                    <a:pt x="1154" y="1127"/>
                    <a:pt x="1154" y="1143"/>
                  </a:cubicBezTo>
                  <a:cubicBezTo>
                    <a:pt x="1154" y="1159"/>
                    <a:pt x="1154" y="1175"/>
                    <a:pt x="1154" y="1191"/>
                  </a:cubicBezTo>
                  <a:cubicBezTo>
                    <a:pt x="1154" y="1207"/>
                    <a:pt x="1154" y="1223"/>
                    <a:pt x="1154" y="1239"/>
                  </a:cubicBezTo>
                  <a:cubicBezTo>
                    <a:pt x="1154" y="1255"/>
                    <a:pt x="1154" y="1271"/>
                    <a:pt x="1154" y="1287"/>
                  </a:cubicBezTo>
                  <a:cubicBezTo>
                    <a:pt x="1154" y="1303"/>
                    <a:pt x="1154" y="1311"/>
                    <a:pt x="1154" y="1335"/>
                  </a:cubicBezTo>
                  <a:cubicBezTo>
                    <a:pt x="1154" y="1359"/>
                    <a:pt x="1156" y="1413"/>
                    <a:pt x="1154" y="1434"/>
                  </a:cubicBezTo>
                  <a:cubicBezTo>
                    <a:pt x="1152" y="1455"/>
                    <a:pt x="1154" y="1457"/>
                    <a:pt x="1141" y="1461"/>
                  </a:cubicBezTo>
                  <a:cubicBezTo>
                    <a:pt x="1128" y="1465"/>
                    <a:pt x="1098" y="1461"/>
                    <a:pt x="1076" y="1461"/>
                  </a:cubicBezTo>
                  <a:cubicBezTo>
                    <a:pt x="1054" y="1461"/>
                    <a:pt x="1029" y="1461"/>
                    <a:pt x="1010" y="1461"/>
                  </a:cubicBezTo>
                  <a:cubicBezTo>
                    <a:pt x="991" y="1461"/>
                    <a:pt x="984" y="1461"/>
                    <a:pt x="961" y="1461"/>
                  </a:cubicBezTo>
                  <a:cubicBezTo>
                    <a:pt x="938" y="1461"/>
                    <a:pt x="894" y="1461"/>
                    <a:pt x="869" y="1461"/>
                  </a:cubicBezTo>
                  <a:cubicBezTo>
                    <a:pt x="844" y="1461"/>
                    <a:pt x="828" y="1461"/>
                    <a:pt x="811" y="1461"/>
                  </a:cubicBezTo>
                  <a:cubicBezTo>
                    <a:pt x="794" y="1461"/>
                    <a:pt x="780" y="1461"/>
                    <a:pt x="764" y="1461"/>
                  </a:cubicBezTo>
                  <a:cubicBezTo>
                    <a:pt x="748" y="1461"/>
                    <a:pt x="732" y="1461"/>
                    <a:pt x="712" y="1461"/>
                  </a:cubicBezTo>
                  <a:cubicBezTo>
                    <a:pt x="692" y="1461"/>
                    <a:pt x="671" y="1461"/>
                    <a:pt x="644" y="1461"/>
                  </a:cubicBezTo>
                  <a:cubicBezTo>
                    <a:pt x="617" y="1461"/>
                    <a:pt x="576" y="1461"/>
                    <a:pt x="548" y="1461"/>
                  </a:cubicBezTo>
                  <a:cubicBezTo>
                    <a:pt x="520" y="1461"/>
                    <a:pt x="497" y="1460"/>
                    <a:pt x="475" y="1460"/>
                  </a:cubicBezTo>
                  <a:cubicBezTo>
                    <a:pt x="453" y="1460"/>
                    <a:pt x="435" y="1461"/>
                    <a:pt x="418" y="1461"/>
                  </a:cubicBezTo>
                  <a:cubicBezTo>
                    <a:pt x="401" y="1461"/>
                    <a:pt x="396" y="1461"/>
                    <a:pt x="373" y="1461"/>
                  </a:cubicBezTo>
                  <a:cubicBezTo>
                    <a:pt x="350" y="1461"/>
                    <a:pt x="302" y="1461"/>
                    <a:pt x="277" y="1461"/>
                  </a:cubicBezTo>
                  <a:cubicBezTo>
                    <a:pt x="252" y="1461"/>
                    <a:pt x="243" y="1461"/>
                    <a:pt x="223" y="1461"/>
                  </a:cubicBezTo>
                  <a:cubicBezTo>
                    <a:pt x="203" y="1461"/>
                    <a:pt x="179" y="1460"/>
                    <a:pt x="157" y="1460"/>
                  </a:cubicBezTo>
                  <a:cubicBezTo>
                    <a:pt x="135" y="1460"/>
                    <a:pt x="111" y="1460"/>
                    <a:pt x="88" y="1460"/>
                  </a:cubicBezTo>
                  <a:cubicBezTo>
                    <a:pt x="65" y="1460"/>
                    <a:pt x="30" y="1461"/>
                    <a:pt x="16" y="1460"/>
                  </a:cubicBezTo>
                  <a:cubicBezTo>
                    <a:pt x="2" y="1459"/>
                    <a:pt x="4" y="1464"/>
                    <a:pt x="2" y="1451"/>
                  </a:cubicBezTo>
                  <a:cubicBezTo>
                    <a:pt x="0" y="1438"/>
                    <a:pt x="2" y="1402"/>
                    <a:pt x="2" y="1383"/>
                  </a:cubicBezTo>
                  <a:cubicBezTo>
                    <a:pt x="2" y="1364"/>
                    <a:pt x="2" y="1351"/>
                    <a:pt x="2" y="1335"/>
                  </a:cubicBezTo>
                  <a:cubicBezTo>
                    <a:pt x="2" y="1319"/>
                    <a:pt x="2" y="1303"/>
                    <a:pt x="2" y="1287"/>
                  </a:cubicBezTo>
                  <a:cubicBezTo>
                    <a:pt x="2" y="1271"/>
                    <a:pt x="2" y="1263"/>
                    <a:pt x="2" y="1239"/>
                  </a:cubicBezTo>
                  <a:cubicBezTo>
                    <a:pt x="2" y="1215"/>
                    <a:pt x="2" y="1167"/>
                    <a:pt x="2" y="1143"/>
                  </a:cubicBezTo>
                  <a:cubicBezTo>
                    <a:pt x="2" y="1119"/>
                    <a:pt x="2" y="1111"/>
                    <a:pt x="2" y="1095"/>
                  </a:cubicBezTo>
                  <a:cubicBezTo>
                    <a:pt x="2" y="1079"/>
                    <a:pt x="2" y="1071"/>
                    <a:pt x="2" y="1047"/>
                  </a:cubicBezTo>
                  <a:cubicBezTo>
                    <a:pt x="2" y="1023"/>
                    <a:pt x="2" y="975"/>
                    <a:pt x="2" y="951"/>
                  </a:cubicBezTo>
                  <a:cubicBezTo>
                    <a:pt x="2" y="927"/>
                    <a:pt x="2" y="919"/>
                    <a:pt x="2" y="903"/>
                  </a:cubicBezTo>
                  <a:cubicBezTo>
                    <a:pt x="2" y="887"/>
                    <a:pt x="2" y="879"/>
                    <a:pt x="2" y="855"/>
                  </a:cubicBezTo>
                  <a:cubicBezTo>
                    <a:pt x="2" y="831"/>
                    <a:pt x="2" y="783"/>
                    <a:pt x="2" y="759"/>
                  </a:cubicBezTo>
                  <a:cubicBezTo>
                    <a:pt x="2" y="735"/>
                    <a:pt x="2" y="727"/>
                    <a:pt x="2" y="711"/>
                  </a:cubicBezTo>
                  <a:cubicBezTo>
                    <a:pt x="2" y="695"/>
                    <a:pt x="2" y="679"/>
                    <a:pt x="2" y="663"/>
                  </a:cubicBezTo>
                  <a:cubicBezTo>
                    <a:pt x="2" y="647"/>
                    <a:pt x="2" y="631"/>
                    <a:pt x="2" y="615"/>
                  </a:cubicBezTo>
                  <a:cubicBezTo>
                    <a:pt x="2" y="599"/>
                    <a:pt x="2" y="583"/>
                    <a:pt x="2" y="567"/>
                  </a:cubicBezTo>
                  <a:cubicBezTo>
                    <a:pt x="2" y="551"/>
                    <a:pt x="2" y="543"/>
                    <a:pt x="2" y="519"/>
                  </a:cubicBezTo>
                  <a:cubicBezTo>
                    <a:pt x="2" y="495"/>
                    <a:pt x="2" y="447"/>
                    <a:pt x="2" y="423"/>
                  </a:cubicBezTo>
                  <a:cubicBezTo>
                    <a:pt x="2" y="399"/>
                    <a:pt x="2" y="391"/>
                    <a:pt x="2" y="375"/>
                  </a:cubicBezTo>
                  <a:cubicBezTo>
                    <a:pt x="2" y="359"/>
                    <a:pt x="2" y="343"/>
                    <a:pt x="2" y="327"/>
                  </a:cubicBezTo>
                  <a:cubicBezTo>
                    <a:pt x="2" y="311"/>
                    <a:pt x="2" y="295"/>
                    <a:pt x="2" y="279"/>
                  </a:cubicBezTo>
                  <a:cubicBezTo>
                    <a:pt x="2" y="263"/>
                    <a:pt x="2" y="255"/>
                    <a:pt x="2" y="231"/>
                  </a:cubicBezTo>
                  <a:cubicBezTo>
                    <a:pt x="2" y="207"/>
                    <a:pt x="2" y="159"/>
                    <a:pt x="2" y="135"/>
                  </a:cubicBezTo>
                  <a:cubicBezTo>
                    <a:pt x="2" y="111"/>
                    <a:pt x="2" y="108"/>
                    <a:pt x="2" y="87"/>
                  </a:cubicBezTo>
                  <a:cubicBezTo>
                    <a:pt x="2" y="66"/>
                    <a:pt x="2" y="16"/>
                    <a:pt x="2" y="8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1C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2" name="Freeform 134"/>
            <p:cNvSpPr>
              <a:spLocks/>
            </p:cNvSpPr>
            <p:nvPr/>
          </p:nvSpPr>
          <p:spPr bwMode="auto">
            <a:xfrm>
              <a:off x="2878" y="1400"/>
              <a:ext cx="194" cy="61"/>
            </a:xfrm>
            <a:custGeom>
              <a:avLst/>
              <a:gdLst>
                <a:gd name="T0" fmla="*/ 7 w 194"/>
                <a:gd name="T1" fmla="*/ 1 h 61"/>
                <a:gd name="T2" fmla="*/ 50 w 194"/>
                <a:gd name="T3" fmla="*/ 31 h 61"/>
                <a:gd name="T4" fmla="*/ 103 w 194"/>
                <a:gd name="T5" fmla="*/ 31 h 61"/>
                <a:gd name="T6" fmla="*/ 148 w 194"/>
                <a:gd name="T7" fmla="*/ 27 h 61"/>
                <a:gd name="T8" fmla="*/ 172 w 194"/>
                <a:gd name="T9" fmla="*/ 19 h 61"/>
                <a:gd name="T10" fmla="*/ 188 w 194"/>
                <a:gd name="T11" fmla="*/ 3 h 61"/>
                <a:gd name="T12" fmla="*/ 190 w 194"/>
                <a:gd name="T13" fmla="*/ 31 h 61"/>
                <a:gd name="T14" fmla="*/ 179 w 194"/>
                <a:gd name="T15" fmla="*/ 58 h 61"/>
                <a:gd name="T16" fmla="*/ 98 w 194"/>
                <a:gd name="T17" fmla="*/ 49 h 61"/>
                <a:gd name="T18" fmla="*/ 17 w 194"/>
                <a:gd name="T19" fmla="*/ 54 h 61"/>
                <a:gd name="T20" fmla="*/ 8 w 194"/>
                <a:gd name="T21" fmla="*/ 28 h 61"/>
                <a:gd name="T22" fmla="*/ 7 w 194"/>
                <a:gd name="T23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" h="61">
                  <a:moveTo>
                    <a:pt x="7" y="1"/>
                  </a:moveTo>
                  <a:cubicBezTo>
                    <a:pt x="14" y="2"/>
                    <a:pt x="34" y="26"/>
                    <a:pt x="50" y="31"/>
                  </a:cubicBezTo>
                  <a:cubicBezTo>
                    <a:pt x="66" y="36"/>
                    <a:pt x="87" y="32"/>
                    <a:pt x="103" y="31"/>
                  </a:cubicBezTo>
                  <a:cubicBezTo>
                    <a:pt x="119" y="30"/>
                    <a:pt x="137" y="29"/>
                    <a:pt x="148" y="27"/>
                  </a:cubicBezTo>
                  <a:cubicBezTo>
                    <a:pt x="159" y="25"/>
                    <a:pt x="165" y="23"/>
                    <a:pt x="172" y="19"/>
                  </a:cubicBezTo>
                  <a:cubicBezTo>
                    <a:pt x="179" y="15"/>
                    <a:pt x="185" y="1"/>
                    <a:pt x="188" y="3"/>
                  </a:cubicBezTo>
                  <a:cubicBezTo>
                    <a:pt x="191" y="5"/>
                    <a:pt x="191" y="22"/>
                    <a:pt x="190" y="31"/>
                  </a:cubicBezTo>
                  <a:cubicBezTo>
                    <a:pt x="189" y="40"/>
                    <a:pt x="194" y="55"/>
                    <a:pt x="179" y="58"/>
                  </a:cubicBezTo>
                  <a:cubicBezTo>
                    <a:pt x="164" y="61"/>
                    <a:pt x="125" y="50"/>
                    <a:pt x="98" y="49"/>
                  </a:cubicBezTo>
                  <a:cubicBezTo>
                    <a:pt x="71" y="48"/>
                    <a:pt x="32" y="58"/>
                    <a:pt x="17" y="54"/>
                  </a:cubicBezTo>
                  <a:cubicBezTo>
                    <a:pt x="2" y="50"/>
                    <a:pt x="10" y="37"/>
                    <a:pt x="8" y="28"/>
                  </a:cubicBezTo>
                  <a:cubicBezTo>
                    <a:pt x="6" y="19"/>
                    <a:pt x="0" y="0"/>
                    <a:pt x="7" y="1"/>
                  </a:cubicBezTo>
                  <a:close/>
                </a:path>
              </a:pathLst>
            </a:custGeom>
            <a:solidFill>
              <a:srgbClr val="FFE1C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87" name="Group 119"/>
            <p:cNvGrpSpPr>
              <a:grpSpLocks/>
            </p:cNvGrpSpPr>
            <p:nvPr/>
          </p:nvGrpSpPr>
          <p:grpSpPr bwMode="auto">
            <a:xfrm>
              <a:off x="2400" y="276"/>
              <a:ext cx="1152" cy="1436"/>
              <a:chOff x="2400" y="276"/>
              <a:chExt cx="1152" cy="1436"/>
            </a:xfrm>
          </p:grpSpPr>
          <p:sp>
            <p:nvSpPr>
              <p:cNvPr id="7172" name="Line 4"/>
              <p:cNvSpPr>
                <a:spLocks noChangeShapeType="1"/>
              </p:cNvSpPr>
              <p:nvPr/>
            </p:nvSpPr>
            <p:spPr bwMode="auto">
              <a:xfrm>
                <a:off x="2400" y="276"/>
                <a:ext cx="0" cy="14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3" name="Line 5"/>
              <p:cNvSpPr>
                <a:spLocks noChangeShapeType="1"/>
              </p:cNvSpPr>
              <p:nvPr/>
            </p:nvSpPr>
            <p:spPr bwMode="auto">
              <a:xfrm>
                <a:off x="3552" y="276"/>
                <a:ext cx="0" cy="14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4" name="Line 6"/>
              <p:cNvSpPr>
                <a:spLocks noChangeShapeType="1"/>
              </p:cNvSpPr>
              <p:nvPr/>
            </p:nvSpPr>
            <p:spPr bwMode="auto">
              <a:xfrm>
                <a:off x="2496" y="639"/>
                <a:ext cx="0" cy="10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5" name="Line 7"/>
              <p:cNvSpPr>
                <a:spLocks noChangeShapeType="1"/>
              </p:cNvSpPr>
              <p:nvPr/>
            </p:nvSpPr>
            <p:spPr bwMode="auto">
              <a:xfrm>
                <a:off x="2592" y="912"/>
                <a:ext cx="0" cy="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6" name="Line 8"/>
              <p:cNvSpPr>
                <a:spLocks noChangeShapeType="1"/>
              </p:cNvSpPr>
              <p:nvPr/>
            </p:nvSpPr>
            <p:spPr bwMode="auto">
              <a:xfrm>
                <a:off x="2688" y="112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7" name="Line 9"/>
              <p:cNvSpPr>
                <a:spLocks noChangeShapeType="1"/>
              </p:cNvSpPr>
              <p:nvPr/>
            </p:nvSpPr>
            <p:spPr bwMode="auto">
              <a:xfrm>
                <a:off x="2784" y="1296"/>
                <a:ext cx="0" cy="4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8" name="Line 10"/>
              <p:cNvSpPr>
                <a:spLocks noChangeShapeType="1"/>
              </p:cNvSpPr>
              <p:nvPr/>
            </p:nvSpPr>
            <p:spPr bwMode="auto">
              <a:xfrm>
                <a:off x="2880" y="1392"/>
                <a:ext cx="0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9" name="Line 11"/>
              <p:cNvSpPr>
                <a:spLocks noChangeShapeType="1"/>
              </p:cNvSpPr>
              <p:nvPr/>
            </p:nvSpPr>
            <p:spPr bwMode="auto">
              <a:xfrm>
                <a:off x="3072" y="1392"/>
                <a:ext cx="0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0" name="Line 12"/>
              <p:cNvSpPr>
                <a:spLocks noChangeShapeType="1"/>
              </p:cNvSpPr>
              <p:nvPr/>
            </p:nvSpPr>
            <p:spPr bwMode="auto">
              <a:xfrm>
                <a:off x="3168" y="1296"/>
                <a:ext cx="0" cy="4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1" name="Line 13"/>
              <p:cNvSpPr>
                <a:spLocks noChangeShapeType="1"/>
              </p:cNvSpPr>
              <p:nvPr/>
            </p:nvSpPr>
            <p:spPr bwMode="auto">
              <a:xfrm>
                <a:off x="3264" y="112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2" name="Line 14"/>
              <p:cNvSpPr>
                <a:spLocks noChangeShapeType="1"/>
              </p:cNvSpPr>
              <p:nvPr/>
            </p:nvSpPr>
            <p:spPr bwMode="auto">
              <a:xfrm>
                <a:off x="3360" y="912"/>
                <a:ext cx="0" cy="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3" name="Line 15"/>
              <p:cNvSpPr>
                <a:spLocks noChangeShapeType="1"/>
              </p:cNvSpPr>
              <p:nvPr/>
            </p:nvSpPr>
            <p:spPr bwMode="auto">
              <a:xfrm>
                <a:off x="3456" y="639"/>
                <a:ext cx="0" cy="10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303" name="Line 135"/>
          <p:cNvSpPr>
            <a:spLocks noChangeShapeType="1"/>
          </p:cNvSpPr>
          <p:nvPr/>
        </p:nvSpPr>
        <p:spPr bwMode="auto">
          <a:xfrm>
            <a:off x="2438400" y="1066800"/>
            <a:ext cx="0" cy="1636713"/>
          </a:xfrm>
          <a:prstGeom prst="line">
            <a:avLst/>
          </a:prstGeom>
          <a:noFill/>
          <a:ln w="38100">
            <a:solidFill>
              <a:srgbClr val="00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313" name="Group 145"/>
          <p:cNvGrpSpPr>
            <a:grpSpLocks/>
          </p:cNvGrpSpPr>
          <p:nvPr/>
        </p:nvGrpSpPr>
        <p:grpSpPr bwMode="auto">
          <a:xfrm>
            <a:off x="958850" y="931863"/>
            <a:ext cx="1479550" cy="1887537"/>
            <a:chOff x="604" y="587"/>
            <a:chExt cx="932" cy="1189"/>
          </a:xfrm>
        </p:grpSpPr>
        <p:sp>
          <p:nvSpPr>
            <p:cNvPr id="7305" name="Oval 137"/>
            <p:cNvSpPr>
              <a:spLocks noChangeArrowheads="1"/>
            </p:cNvSpPr>
            <p:nvPr/>
          </p:nvSpPr>
          <p:spPr bwMode="auto">
            <a:xfrm>
              <a:off x="604" y="587"/>
              <a:ext cx="932" cy="144"/>
            </a:xfrm>
            <a:prstGeom prst="ellipse">
              <a:avLst/>
            </a:prstGeom>
            <a:noFill/>
            <a:ln w="38100">
              <a:solidFill>
                <a:srgbClr val="00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06" name="Line 138"/>
            <p:cNvSpPr>
              <a:spLocks noChangeShapeType="1"/>
            </p:cNvSpPr>
            <p:nvPr/>
          </p:nvSpPr>
          <p:spPr bwMode="auto">
            <a:xfrm>
              <a:off x="604" y="672"/>
              <a:ext cx="0" cy="1031"/>
            </a:xfrm>
            <a:prstGeom prst="line">
              <a:avLst/>
            </a:prstGeom>
            <a:noFill/>
            <a:ln w="38100">
              <a:solidFill>
                <a:srgbClr val="00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8" name="Oval 140"/>
            <p:cNvSpPr>
              <a:spLocks noChangeArrowheads="1"/>
            </p:cNvSpPr>
            <p:nvPr/>
          </p:nvSpPr>
          <p:spPr bwMode="auto">
            <a:xfrm>
              <a:off x="604" y="1632"/>
              <a:ext cx="932" cy="144"/>
            </a:xfrm>
            <a:prstGeom prst="ellipse">
              <a:avLst/>
            </a:prstGeom>
            <a:noFill/>
            <a:ln w="38100">
              <a:solidFill>
                <a:srgbClr val="00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09" name="Freeform 141"/>
            <p:cNvSpPr>
              <a:spLocks/>
            </p:cNvSpPr>
            <p:nvPr/>
          </p:nvSpPr>
          <p:spPr bwMode="auto">
            <a:xfrm>
              <a:off x="624" y="1629"/>
              <a:ext cx="882" cy="51"/>
            </a:xfrm>
            <a:custGeom>
              <a:avLst/>
              <a:gdLst>
                <a:gd name="T0" fmla="*/ 0 w 882"/>
                <a:gd name="T1" fmla="*/ 51 h 51"/>
                <a:gd name="T2" fmla="*/ 60 w 882"/>
                <a:gd name="T3" fmla="*/ 33 h 51"/>
                <a:gd name="T4" fmla="*/ 141 w 882"/>
                <a:gd name="T5" fmla="*/ 12 h 51"/>
                <a:gd name="T6" fmla="*/ 246 w 882"/>
                <a:gd name="T7" fmla="*/ 6 h 51"/>
                <a:gd name="T8" fmla="*/ 336 w 882"/>
                <a:gd name="T9" fmla="*/ 3 h 51"/>
                <a:gd name="T10" fmla="*/ 408 w 882"/>
                <a:gd name="T11" fmla="*/ 0 h 51"/>
                <a:gd name="T12" fmla="*/ 480 w 882"/>
                <a:gd name="T13" fmla="*/ 3 h 51"/>
                <a:gd name="T14" fmla="*/ 540 w 882"/>
                <a:gd name="T15" fmla="*/ 6 h 51"/>
                <a:gd name="T16" fmla="*/ 627 w 882"/>
                <a:gd name="T17" fmla="*/ 6 h 51"/>
                <a:gd name="T18" fmla="*/ 669 w 882"/>
                <a:gd name="T19" fmla="*/ 9 h 51"/>
                <a:gd name="T20" fmla="*/ 714 w 882"/>
                <a:gd name="T21" fmla="*/ 12 h 51"/>
                <a:gd name="T22" fmla="*/ 756 w 882"/>
                <a:gd name="T23" fmla="*/ 18 h 51"/>
                <a:gd name="T24" fmla="*/ 813 w 882"/>
                <a:gd name="T25" fmla="*/ 27 h 51"/>
                <a:gd name="T26" fmla="*/ 855 w 882"/>
                <a:gd name="T27" fmla="*/ 39 h 51"/>
                <a:gd name="T28" fmla="*/ 882 w 882"/>
                <a:gd name="T2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2" h="51">
                  <a:moveTo>
                    <a:pt x="0" y="51"/>
                  </a:moveTo>
                  <a:cubicBezTo>
                    <a:pt x="10" y="48"/>
                    <a:pt x="37" y="39"/>
                    <a:pt x="60" y="33"/>
                  </a:cubicBezTo>
                  <a:cubicBezTo>
                    <a:pt x="83" y="27"/>
                    <a:pt x="110" y="17"/>
                    <a:pt x="141" y="12"/>
                  </a:cubicBezTo>
                  <a:cubicBezTo>
                    <a:pt x="172" y="7"/>
                    <a:pt x="214" y="7"/>
                    <a:pt x="246" y="6"/>
                  </a:cubicBezTo>
                  <a:cubicBezTo>
                    <a:pt x="278" y="5"/>
                    <a:pt x="309" y="4"/>
                    <a:pt x="336" y="3"/>
                  </a:cubicBezTo>
                  <a:cubicBezTo>
                    <a:pt x="363" y="2"/>
                    <a:pt x="384" y="0"/>
                    <a:pt x="408" y="0"/>
                  </a:cubicBezTo>
                  <a:cubicBezTo>
                    <a:pt x="432" y="0"/>
                    <a:pt x="458" y="2"/>
                    <a:pt x="480" y="3"/>
                  </a:cubicBezTo>
                  <a:cubicBezTo>
                    <a:pt x="502" y="4"/>
                    <a:pt x="516" y="6"/>
                    <a:pt x="540" y="6"/>
                  </a:cubicBezTo>
                  <a:cubicBezTo>
                    <a:pt x="564" y="6"/>
                    <a:pt x="606" y="6"/>
                    <a:pt x="627" y="6"/>
                  </a:cubicBezTo>
                  <a:cubicBezTo>
                    <a:pt x="648" y="6"/>
                    <a:pt x="655" y="8"/>
                    <a:pt x="669" y="9"/>
                  </a:cubicBezTo>
                  <a:cubicBezTo>
                    <a:pt x="683" y="10"/>
                    <a:pt x="700" y="11"/>
                    <a:pt x="714" y="12"/>
                  </a:cubicBezTo>
                  <a:cubicBezTo>
                    <a:pt x="728" y="13"/>
                    <a:pt x="740" y="16"/>
                    <a:pt x="756" y="18"/>
                  </a:cubicBezTo>
                  <a:cubicBezTo>
                    <a:pt x="772" y="20"/>
                    <a:pt x="797" y="24"/>
                    <a:pt x="813" y="27"/>
                  </a:cubicBezTo>
                  <a:cubicBezTo>
                    <a:pt x="829" y="30"/>
                    <a:pt x="844" y="35"/>
                    <a:pt x="855" y="39"/>
                  </a:cubicBezTo>
                  <a:cubicBezTo>
                    <a:pt x="866" y="43"/>
                    <a:pt x="877" y="49"/>
                    <a:pt x="882" y="51"/>
                  </a:cubicBezTo>
                </a:path>
              </a:pathLst>
            </a:custGeom>
            <a:noFill/>
            <a:ln w="50800" cap="flat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11" name="Line 143"/>
          <p:cNvSpPr>
            <a:spLocks noChangeShapeType="1"/>
          </p:cNvSpPr>
          <p:nvPr/>
        </p:nvSpPr>
        <p:spPr bwMode="auto">
          <a:xfrm>
            <a:off x="1676400" y="838200"/>
            <a:ext cx="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12" name="Line 144"/>
          <p:cNvSpPr>
            <a:spLocks noChangeShapeType="1"/>
          </p:cNvSpPr>
          <p:nvPr/>
        </p:nvSpPr>
        <p:spPr bwMode="auto">
          <a:xfrm>
            <a:off x="1676400" y="2514600"/>
            <a:ext cx="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20" name="Text Box 152"/>
          <p:cNvSpPr txBox="1">
            <a:spLocks noChangeArrowheads="1"/>
          </p:cNvSpPr>
          <p:nvPr/>
        </p:nvSpPr>
        <p:spPr bwMode="auto">
          <a:xfrm>
            <a:off x="685800" y="32766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If we take a vertical slice</a:t>
            </a:r>
          </a:p>
        </p:txBody>
      </p:sp>
      <p:sp>
        <p:nvSpPr>
          <p:cNvPr id="7321" name="Text Box 153"/>
          <p:cNvSpPr txBox="1">
            <a:spLocks noChangeArrowheads="1"/>
          </p:cNvSpPr>
          <p:nvPr/>
        </p:nvSpPr>
        <p:spPr bwMode="auto">
          <a:xfrm>
            <a:off x="4114800" y="32766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and revolve it about the y-axis</a:t>
            </a:r>
          </a:p>
        </p:txBody>
      </p:sp>
      <p:sp>
        <p:nvSpPr>
          <p:cNvPr id="7322" name="Text Box 154"/>
          <p:cNvSpPr txBox="1">
            <a:spLocks noChangeArrowheads="1"/>
          </p:cNvSpPr>
          <p:nvPr/>
        </p:nvSpPr>
        <p:spPr bwMode="auto">
          <a:xfrm>
            <a:off x="685800" y="3733800"/>
            <a:ext cx="260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we get a cylinder.</a:t>
            </a:r>
          </a:p>
        </p:txBody>
      </p:sp>
      <p:sp>
        <p:nvSpPr>
          <p:cNvPr id="7323" name="Text Box 155"/>
          <p:cNvSpPr txBox="1">
            <a:spLocks noChangeArrowheads="1"/>
          </p:cNvSpPr>
          <p:nvPr/>
        </p:nvSpPr>
        <p:spPr bwMode="auto">
          <a:xfrm>
            <a:off x="3886200" y="2754313"/>
            <a:ext cx="1665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cross section</a:t>
            </a:r>
          </a:p>
        </p:txBody>
      </p:sp>
      <p:sp>
        <p:nvSpPr>
          <p:cNvPr id="7324" name="Text Box 156"/>
          <p:cNvSpPr txBox="1">
            <a:spLocks noChangeArrowheads="1"/>
          </p:cNvSpPr>
          <p:nvPr/>
        </p:nvSpPr>
        <p:spPr bwMode="auto">
          <a:xfrm>
            <a:off x="533400" y="4587875"/>
            <a:ext cx="822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If we add all of the cylinders together, we can reconstruct the original object.</a:t>
            </a:r>
          </a:p>
        </p:txBody>
      </p:sp>
      <p:graphicFrame>
        <p:nvGraphicFramePr>
          <p:cNvPr id="7328" name="Object 160"/>
          <p:cNvGraphicFramePr>
            <a:graphicFrameLocks noChangeAspect="1"/>
          </p:cNvGraphicFramePr>
          <p:nvPr/>
        </p:nvGraphicFramePr>
        <p:xfrm>
          <a:off x="2590800" y="1447800"/>
          <a:ext cx="1143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6" name="Equation" r:id="rId4" imgW="609480" imgH="228600" progId="Equation.DSMT4">
                  <p:embed/>
                </p:oleObj>
              </mc:Choice>
              <mc:Fallback>
                <p:oleObj name="Equation" r:id="rId4" imgW="609480" imgH="228600" progId="Equation.DSMT4">
                  <p:embed/>
                  <p:pic>
                    <p:nvPicPr>
                      <p:cNvPr id="0" name="Object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447800"/>
                        <a:ext cx="11430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31" name="Freeform 163"/>
          <p:cNvSpPr>
            <a:spLocks/>
          </p:cNvSpPr>
          <p:nvPr/>
        </p:nvSpPr>
        <p:spPr bwMode="auto">
          <a:xfrm>
            <a:off x="2590800" y="409575"/>
            <a:ext cx="1588" cy="2279650"/>
          </a:xfrm>
          <a:custGeom>
            <a:avLst/>
            <a:gdLst>
              <a:gd name="T0" fmla="*/ 0 w 1"/>
              <a:gd name="T1" fmla="*/ 1436 h 1436"/>
              <a:gd name="T2" fmla="*/ 0 w 1"/>
              <a:gd name="T3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436">
                <a:moveTo>
                  <a:pt x="0" y="1436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334" name="Group 166"/>
          <p:cNvGrpSpPr>
            <a:grpSpLocks/>
          </p:cNvGrpSpPr>
          <p:nvPr/>
        </p:nvGrpSpPr>
        <p:grpSpPr bwMode="auto">
          <a:xfrm>
            <a:off x="6248400" y="914400"/>
            <a:ext cx="2514600" cy="1600200"/>
            <a:chOff x="3936" y="576"/>
            <a:chExt cx="1584" cy="1008"/>
          </a:xfrm>
        </p:grpSpPr>
        <p:sp>
          <p:nvSpPr>
            <p:cNvPr id="7333" name="Rectangle 165"/>
            <p:cNvSpPr>
              <a:spLocks noChangeArrowheads="1"/>
            </p:cNvSpPr>
            <p:nvPr/>
          </p:nvSpPr>
          <p:spPr bwMode="auto">
            <a:xfrm>
              <a:off x="3936" y="576"/>
              <a:ext cx="1536" cy="100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32" name="Text Box 164"/>
            <p:cNvSpPr txBox="1">
              <a:spLocks noChangeArrowheads="1"/>
            </p:cNvSpPr>
            <p:nvPr/>
          </p:nvSpPr>
          <p:spPr bwMode="auto">
            <a:xfrm>
              <a:off x="3974" y="606"/>
              <a:ext cx="1546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Here is another way we could approach this problem:</a:t>
              </a:r>
            </a:p>
          </p:txBody>
        </p:sp>
      </p:grpSp>
      <p:graphicFrame>
        <p:nvGraphicFramePr>
          <p:cNvPr id="7335" name="Object 167"/>
          <p:cNvGraphicFramePr>
            <a:graphicFrameLocks noChangeAspect="1"/>
          </p:cNvGraphicFramePr>
          <p:nvPr/>
        </p:nvGraphicFramePr>
        <p:xfrm>
          <a:off x="8686800" y="6477000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7" name="Equation" r:id="rId6" imgW="190440" imgH="139680" progId="Equation.DSMT4">
                  <p:embed/>
                </p:oleObj>
              </mc:Choice>
              <mc:Fallback>
                <p:oleObj name="Equation" r:id="rId6" imgW="190440" imgH="139680" progId="Equation.DSMT4">
                  <p:embed/>
                  <p:pic>
                    <p:nvPicPr>
                      <p:cNvPr id="0" name="Object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6477000"/>
                        <a:ext cx="292100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3" grpId="0" animBg="1"/>
      <p:bldP spid="7320" grpId="0" autoUpdateAnimBg="0"/>
      <p:bldP spid="7321" grpId="0" autoUpdateAnimBg="0"/>
      <p:bldP spid="7322" grpId="0" autoUpdateAnimBg="0"/>
      <p:bldP spid="7323" grpId="0" autoUpdateAnimBg="0"/>
      <p:bldP spid="732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1" name="Freeform 69"/>
          <p:cNvSpPr>
            <a:spLocks/>
          </p:cNvSpPr>
          <p:nvPr/>
        </p:nvSpPr>
        <p:spPr bwMode="auto">
          <a:xfrm>
            <a:off x="1674813" y="403225"/>
            <a:ext cx="919162" cy="2286000"/>
          </a:xfrm>
          <a:custGeom>
            <a:avLst/>
            <a:gdLst>
              <a:gd name="T0" fmla="*/ 0 w 579"/>
              <a:gd name="T1" fmla="*/ 1153 h 1440"/>
              <a:gd name="T2" fmla="*/ 81 w 579"/>
              <a:gd name="T3" fmla="*/ 1131 h 1440"/>
              <a:gd name="T4" fmla="*/ 109 w 579"/>
              <a:gd name="T5" fmla="*/ 1114 h 1440"/>
              <a:gd name="T6" fmla="*/ 141 w 579"/>
              <a:gd name="T7" fmla="*/ 1090 h 1440"/>
              <a:gd name="T8" fmla="*/ 169 w 579"/>
              <a:gd name="T9" fmla="*/ 1057 h 1440"/>
              <a:gd name="T10" fmla="*/ 198 w 579"/>
              <a:gd name="T11" fmla="*/ 1018 h 1440"/>
              <a:gd name="T12" fmla="*/ 246 w 579"/>
              <a:gd name="T13" fmla="*/ 948 h 1440"/>
              <a:gd name="T14" fmla="*/ 289 w 579"/>
              <a:gd name="T15" fmla="*/ 865 h 1440"/>
              <a:gd name="T16" fmla="*/ 331 w 579"/>
              <a:gd name="T17" fmla="*/ 778 h 1440"/>
              <a:gd name="T18" fmla="*/ 370 w 579"/>
              <a:gd name="T19" fmla="*/ 688 h 1440"/>
              <a:gd name="T20" fmla="*/ 400 w 579"/>
              <a:gd name="T21" fmla="*/ 610 h 1440"/>
              <a:gd name="T22" fmla="*/ 430 w 579"/>
              <a:gd name="T23" fmla="*/ 517 h 1440"/>
              <a:gd name="T24" fmla="*/ 454 w 579"/>
              <a:gd name="T25" fmla="*/ 441 h 1440"/>
              <a:gd name="T26" fmla="*/ 487 w 579"/>
              <a:gd name="T27" fmla="*/ 336 h 1440"/>
              <a:gd name="T28" fmla="*/ 513 w 579"/>
              <a:gd name="T29" fmla="*/ 246 h 1440"/>
              <a:gd name="T30" fmla="*/ 535 w 579"/>
              <a:gd name="T31" fmla="*/ 166 h 1440"/>
              <a:gd name="T32" fmla="*/ 552 w 579"/>
              <a:gd name="T33" fmla="*/ 93 h 1440"/>
              <a:gd name="T34" fmla="*/ 562 w 579"/>
              <a:gd name="T35" fmla="*/ 57 h 1440"/>
              <a:gd name="T36" fmla="*/ 577 w 579"/>
              <a:gd name="T37" fmla="*/ 4 h 1440"/>
              <a:gd name="T38" fmla="*/ 577 w 579"/>
              <a:gd name="T39" fmla="*/ 133 h 1440"/>
              <a:gd name="T40" fmla="*/ 577 w 579"/>
              <a:gd name="T41" fmla="*/ 304 h 1440"/>
              <a:gd name="T42" fmla="*/ 577 w 579"/>
              <a:gd name="T43" fmla="*/ 478 h 1440"/>
              <a:gd name="T44" fmla="*/ 577 w 579"/>
              <a:gd name="T45" fmla="*/ 544 h 1440"/>
              <a:gd name="T46" fmla="*/ 577 w 579"/>
              <a:gd name="T47" fmla="*/ 634 h 1440"/>
              <a:gd name="T48" fmla="*/ 576 w 579"/>
              <a:gd name="T49" fmla="*/ 726 h 1440"/>
              <a:gd name="T50" fmla="*/ 577 w 579"/>
              <a:gd name="T51" fmla="*/ 985 h 1440"/>
              <a:gd name="T52" fmla="*/ 576 w 579"/>
              <a:gd name="T53" fmla="*/ 1419 h 1440"/>
              <a:gd name="T54" fmla="*/ 540 w 579"/>
              <a:gd name="T55" fmla="*/ 1438 h 1440"/>
              <a:gd name="T56" fmla="*/ 339 w 579"/>
              <a:gd name="T57" fmla="*/ 1438 h 1440"/>
              <a:gd name="T58" fmla="*/ 0 w 579"/>
              <a:gd name="T59" fmla="*/ 1438 h 1440"/>
              <a:gd name="T60" fmla="*/ 1 w 579"/>
              <a:gd name="T61" fmla="*/ 1290 h 1440"/>
              <a:gd name="T62" fmla="*/ 1 w 579"/>
              <a:gd name="T63" fmla="*/ 1197 h 1440"/>
              <a:gd name="T64" fmla="*/ 0 w 579"/>
              <a:gd name="T65" fmla="*/ 1153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79" h="1440">
                <a:moveTo>
                  <a:pt x="0" y="1153"/>
                </a:moveTo>
                <a:cubicBezTo>
                  <a:pt x="42" y="1147"/>
                  <a:pt x="39" y="1149"/>
                  <a:pt x="81" y="1131"/>
                </a:cubicBezTo>
                <a:cubicBezTo>
                  <a:pt x="96" y="1123"/>
                  <a:pt x="93" y="1119"/>
                  <a:pt x="109" y="1114"/>
                </a:cubicBezTo>
                <a:cubicBezTo>
                  <a:pt x="136" y="1094"/>
                  <a:pt x="124" y="1102"/>
                  <a:pt x="141" y="1090"/>
                </a:cubicBezTo>
                <a:cubicBezTo>
                  <a:pt x="151" y="1075"/>
                  <a:pt x="155" y="1068"/>
                  <a:pt x="169" y="1057"/>
                </a:cubicBezTo>
                <a:cubicBezTo>
                  <a:pt x="175" y="1053"/>
                  <a:pt x="198" y="1018"/>
                  <a:pt x="198" y="1018"/>
                </a:cubicBezTo>
                <a:cubicBezTo>
                  <a:pt x="216" y="990"/>
                  <a:pt x="217" y="988"/>
                  <a:pt x="246" y="948"/>
                </a:cubicBezTo>
                <a:cubicBezTo>
                  <a:pt x="263" y="922"/>
                  <a:pt x="279" y="894"/>
                  <a:pt x="289" y="865"/>
                </a:cubicBezTo>
                <a:cubicBezTo>
                  <a:pt x="299" y="835"/>
                  <a:pt x="317" y="806"/>
                  <a:pt x="331" y="778"/>
                </a:cubicBezTo>
                <a:cubicBezTo>
                  <a:pt x="340" y="760"/>
                  <a:pt x="352" y="727"/>
                  <a:pt x="370" y="688"/>
                </a:cubicBezTo>
                <a:cubicBezTo>
                  <a:pt x="385" y="646"/>
                  <a:pt x="384" y="631"/>
                  <a:pt x="400" y="610"/>
                </a:cubicBezTo>
                <a:cubicBezTo>
                  <a:pt x="411" y="570"/>
                  <a:pt x="418" y="558"/>
                  <a:pt x="430" y="517"/>
                </a:cubicBezTo>
                <a:cubicBezTo>
                  <a:pt x="437" y="492"/>
                  <a:pt x="448" y="467"/>
                  <a:pt x="454" y="441"/>
                </a:cubicBezTo>
                <a:cubicBezTo>
                  <a:pt x="462" y="409"/>
                  <a:pt x="472" y="382"/>
                  <a:pt x="487" y="336"/>
                </a:cubicBezTo>
                <a:cubicBezTo>
                  <a:pt x="489" y="330"/>
                  <a:pt x="511" y="252"/>
                  <a:pt x="513" y="246"/>
                </a:cubicBezTo>
                <a:cubicBezTo>
                  <a:pt x="532" y="177"/>
                  <a:pt x="525" y="201"/>
                  <a:pt x="535" y="166"/>
                </a:cubicBezTo>
                <a:cubicBezTo>
                  <a:pt x="549" y="115"/>
                  <a:pt x="543" y="132"/>
                  <a:pt x="552" y="93"/>
                </a:cubicBezTo>
                <a:cubicBezTo>
                  <a:pt x="553" y="86"/>
                  <a:pt x="558" y="73"/>
                  <a:pt x="562" y="57"/>
                </a:cubicBezTo>
                <a:cubicBezTo>
                  <a:pt x="568" y="33"/>
                  <a:pt x="577" y="0"/>
                  <a:pt x="577" y="4"/>
                </a:cubicBezTo>
                <a:cubicBezTo>
                  <a:pt x="577" y="81"/>
                  <a:pt x="577" y="106"/>
                  <a:pt x="577" y="133"/>
                </a:cubicBezTo>
                <a:cubicBezTo>
                  <a:pt x="576" y="217"/>
                  <a:pt x="577" y="106"/>
                  <a:pt x="577" y="304"/>
                </a:cubicBezTo>
                <a:cubicBezTo>
                  <a:pt x="576" y="356"/>
                  <a:pt x="577" y="405"/>
                  <a:pt x="577" y="478"/>
                </a:cubicBezTo>
                <a:cubicBezTo>
                  <a:pt x="576" y="492"/>
                  <a:pt x="577" y="544"/>
                  <a:pt x="577" y="544"/>
                </a:cubicBezTo>
                <a:cubicBezTo>
                  <a:pt x="577" y="582"/>
                  <a:pt x="577" y="597"/>
                  <a:pt x="577" y="634"/>
                </a:cubicBezTo>
                <a:cubicBezTo>
                  <a:pt x="576" y="667"/>
                  <a:pt x="576" y="668"/>
                  <a:pt x="576" y="726"/>
                </a:cubicBezTo>
                <a:cubicBezTo>
                  <a:pt x="576" y="784"/>
                  <a:pt x="577" y="870"/>
                  <a:pt x="577" y="985"/>
                </a:cubicBezTo>
                <a:cubicBezTo>
                  <a:pt x="577" y="1082"/>
                  <a:pt x="579" y="1300"/>
                  <a:pt x="576" y="1419"/>
                </a:cubicBezTo>
                <a:cubicBezTo>
                  <a:pt x="574" y="1440"/>
                  <a:pt x="565" y="1440"/>
                  <a:pt x="540" y="1438"/>
                </a:cubicBezTo>
                <a:cubicBezTo>
                  <a:pt x="482" y="1436"/>
                  <a:pt x="398" y="1440"/>
                  <a:pt x="339" y="1438"/>
                </a:cubicBezTo>
                <a:cubicBezTo>
                  <a:pt x="217" y="1440"/>
                  <a:pt x="121" y="1440"/>
                  <a:pt x="0" y="1438"/>
                </a:cubicBezTo>
                <a:cubicBezTo>
                  <a:pt x="3" y="1385"/>
                  <a:pt x="3" y="1357"/>
                  <a:pt x="1" y="1290"/>
                </a:cubicBezTo>
                <a:cubicBezTo>
                  <a:pt x="0" y="1263"/>
                  <a:pt x="1" y="1231"/>
                  <a:pt x="1" y="1197"/>
                </a:cubicBezTo>
                <a:cubicBezTo>
                  <a:pt x="2" y="1187"/>
                  <a:pt x="10" y="1158"/>
                  <a:pt x="0" y="1153"/>
                </a:cubicBezTo>
                <a:close/>
              </a:path>
            </a:pathLst>
          </a:cu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14" name="Picture 2" descr="H6W61P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42672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3806825" y="228600"/>
            <a:ext cx="1835150" cy="2492375"/>
            <a:chOff x="2398" y="144"/>
            <a:chExt cx="1156" cy="1570"/>
          </a:xfrm>
        </p:grpSpPr>
        <p:sp>
          <p:nvSpPr>
            <p:cNvPr id="13316" name="Rectangle 4"/>
            <p:cNvSpPr>
              <a:spLocks noChangeArrowheads="1"/>
            </p:cNvSpPr>
            <p:nvPr/>
          </p:nvSpPr>
          <p:spPr bwMode="auto">
            <a:xfrm>
              <a:off x="2400" y="384"/>
              <a:ext cx="1146" cy="1319"/>
            </a:xfrm>
            <a:prstGeom prst="rect">
              <a:avLst/>
            </a:prstGeom>
            <a:solidFill>
              <a:srgbClr val="FFE1C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7" name="Oval 5"/>
            <p:cNvSpPr>
              <a:spLocks noChangeArrowheads="1"/>
            </p:cNvSpPr>
            <p:nvPr/>
          </p:nvSpPr>
          <p:spPr bwMode="auto">
            <a:xfrm>
              <a:off x="2400" y="144"/>
              <a:ext cx="1152" cy="240"/>
            </a:xfrm>
            <a:prstGeom prst="ellipse">
              <a:avLst/>
            </a:prstGeom>
            <a:solidFill>
              <a:srgbClr val="FFE1C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2406" y="247"/>
              <a:ext cx="1140" cy="374"/>
            </a:xfrm>
            <a:prstGeom prst="rect">
              <a:avLst/>
            </a:prstGeom>
            <a:solidFill>
              <a:srgbClr val="FFE1C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9" name="Oval 7"/>
            <p:cNvSpPr>
              <a:spLocks noChangeArrowheads="1"/>
            </p:cNvSpPr>
            <p:nvPr/>
          </p:nvSpPr>
          <p:spPr bwMode="auto">
            <a:xfrm>
              <a:off x="2496" y="480"/>
              <a:ext cx="960" cy="240"/>
            </a:xfrm>
            <a:prstGeom prst="ellipse">
              <a:avLst/>
            </a:prstGeom>
            <a:solidFill>
              <a:srgbClr val="FFE1C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2504" y="576"/>
              <a:ext cx="944" cy="345"/>
            </a:xfrm>
            <a:prstGeom prst="rect">
              <a:avLst/>
            </a:prstGeom>
            <a:solidFill>
              <a:srgbClr val="FFE1C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1" name="Oval 9"/>
            <p:cNvSpPr>
              <a:spLocks noChangeArrowheads="1"/>
            </p:cNvSpPr>
            <p:nvPr/>
          </p:nvSpPr>
          <p:spPr bwMode="auto">
            <a:xfrm>
              <a:off x="2592" y="806"/>
              <a:ext cx="768" cy="240"/>
            </a:xfrm>
            <a:prstGeom prst="ellipse">
              <a:avLst/>
            </a:prstGeom>
            <a:solidFill>
              <a:srgbClr val="FFE1C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2" name="Rectangle 10"/>
            <p:cNvSpPr>
              <a:spLocks noChangeArrowheads="1"/>
            </p:cNvSpPr>
            <p:nvPr/>
          </p:nvSpPr>
          <p:spPr bwMode="auto">
            <a:xfrm>
              <a:off x="2602" y="903"/>
              <a:ext cx="754" cy="230"/>
            </a:xfrm>
            <a:prstGeom prst="rect">
              <a:avLst/>
            </a:prstGeom>
            <a:solidFill>
              <a:srgbClr val="FFE1C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3" name="Oval 11"/>
            <p:cNvSpPr>
              <a:spLocks noChangeArrowheads="1"/>
            </p:cNvSpPr>
            <p:nvPr/>
          </p:nvSpPr>
          <p:spPr bwMode="auto">
            <a:xfrm>
              <a:off x="2688" y="1046"/>
              <a:ext cx="576" cy="202"/>
            </a:xfrm>
            <a:prstGeom prst="ellipse">
              <a:avLst/>
            </a:prstGeom>
            <a:solidFill>
              <a:srgbClr val="FFE1C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4" name="Rectangle 12"/>
            <p:cNvSpPr>
              <a:spLocks noChangeArrowheads="1"/>
            </p:cNvSpPr>
            <p:nvPr/>
          </p:nvSpPr>
          <p:spPr bwMode="auto">
            <a:xfrm>
              <a:off x="2694" y="1152"/>
              <a:ext cx="570" cy="144"/>
            </a:xfrm>
            <a:prstGeom prst="rect">
              <a:avLst/>
            </a:prstGeom>
            <a:solidFill>
              <a:srgbClr val="FFE1C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5" name="Oval 13"/>
            <p:cNvSpPr>
              <a:spLocks noChangeArrowheads="1"/>
            </p:cNvSpPr>
            <p:nvPr/>
          </p:nvSpPr>
          <p:spPr bwMode="auto">
            <a:xfrm>
              <a:off x="2784" y="1209"/>
              <a:ext cx="384" cy="154"/>
            </a:xfrm>
            <a:prstGeom prst="ellipse">
              <a:avLst/>
            </a:prstGeom>
            <a:solidFill>
              <a:srgbClr val="FFE1C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6" name="Rectangle 14"/>
            <p:cNvSpPr>
              <a:spLocks noChangeArrowheads="1"/>
            </p:cNvSpPr>
            <p:nvPr/>
          </p:nvSpPr>
          <p:spPr bwMode="auto">
            <a:xfrm>
              <a:off x="2792" y="1296"/>
              <a:ext cx="374" cy="96"/>
            </a:xfrm>
            <a:prstGeom prst="rect">
              <a:avLst/>
            </a:prstGeom>
            <a:solidFill>
              <a:srgbClr val="FFE1C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7" name="Oval 15"/>
            <p:cNvSpPr>
              <a:spLocks noChangeArrowheads="1"/>
            </p:cNvSpPr>
            <p:nvPr/>
          </p:nvSpPr>
          <p:spPr bwMode="auto">
            <a:xfrm>
              <a:off x="2880" y="1353"/>
              <a:ext cx="192" cy="87"/>
            </a:xfrm>
            <a:prstGeom prst="ellipse">
              <a:avLst/>
            </a:prstGeom>
            <a:solidFill>
              <a:srgbClr val="FFE1C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auto">
            <a:xfrm>
              <a:off x="2398" y="249"/>
              <a:ext cx="1156" cy="1465"/>
            </a:xfrm>
            <a:custGeom>
              <a:avLst/>
              <a:gdLst>
                <a:gd name="T0" fmla="*/ 8 w 1156"/>
                <a:gd name="T1" fmla="*/ 39 h 1465"/>
                <a:gd name="T2" fmla="*/ 44 w 1156"/>
                <a:gd name="T3" fmla="*/ 179 h 1465"/>
                <a:gd name="T4" fmla="*/ 85 w 1156"/>
                <a:gd name="T5" fmla="*/ 326 h 1465"/>
                <a:gd name="T6" fmla="*/ 113 w 1156"/>
                <a:gd name="T7" fmla="*/ 417 h 1465"/>
                <a:gd name="T8" fmla="*/ 146 w 1156"/>
                <a:gd name="T9" fmla="*/ 519 h 1465"/>
                <a:gd name="T10" fmla="*/ 176 w 1156"/>
                <a:gd name="T11" fmla="*/ 612 h 1465"/>
                <a:gd name="T12" fmla="*/ 214 w 1156"/>
                <a:gd name="T13" fmla="*/ 710 h 1465"/>
                <a:gd name="T14" fmla="*/ 254 w 1156"/>
                <a:gd name="T15" fmla="*/ 810 h 1465"/>
                <a:gd name="T16" fmla="*/ 302 w 1156"/>
                <a:gd name="T17" fmla="*/ 911 h 1465"/>
                <a:gd name="T18" fmla="*/ 347 w 1156"/>
                <a:gd name="T19" fmla="*/ 990 h 1465"/>
                <a:gd name="T20" fmla="*/ 386 w 1156"/>
                <a:gd name="T21" fmla="*/ 1044 h 1465"/>
                <a:gd name="T22" fmla="*/ 430 w 1156"/>
                <a:gd name="T23" fmla="*/ 1097 h 1465"/>
                <a:gd name="T24" fmla="*/ 514 w 1156"/>
                <a:gd name="T25" fmla="*/ 1158 h 1465"/>
                <a:gd name="T26" fmla="*/ 586 w 1156"/>
                <a:gd name="T27" fmla="*/ 1173 h 1465"/>
                <a:gd name="T28" fmla="*/ 674 w 1156"/>
                <a:gd name="T29" fmla="*/ 1143 h 1465"/>
                <a:gd name="T30" fmla="*/ 770 w 1156"/>
                <a:gd name="T31" fmla="*/ 1047 h 1465"/>
                <a:gd name="T32" fmla="*/ 833 w 1156"/>
                <a:gd name="T33" fmla="*/ 950 h 1465"/>
                <a:gd name="T34" fmla="*/ 881 w 1156"/>
                <a:gd name="T35" fmla="*/ 855 h 1465"/>
                <a:gd name="T36" fmla="*/ 922 w 1156"/>
                <a:gd name="T37" fmla="*/ 761 h 1465"/>
                <a:gd name="T38" fmla="*/ 962 w 1156"/>
                <a:gd name="T39" fmla="*/ 663 h 1465"/>
                <a:gd name="T40" fmla="*/ 997 w 1156"/>
                <a:gd name="T41" fmla="*/ 564 h 1465"/>
                <a:gd name="T42" fmla="*/ 1028 w 1156"/>
                <a:gd name="T43" fmla="*/ 468 h 1465"/>
                <a:gd name="T44" fmla="*/ 1058 w 1156"/>
                <a:gd name="T45" fmla="*/ 375 h 1465"/>
                <a:gd name="T46" fmla="*/ 1087 w 1156"/>
                <a:gd name="T47" fmla="*/ 270 h 1465"/>
                <a:gd name="T48" fmla="*/ 1117 w 1156"/>
                <a:gd name="T49" fmla="*/ 161 h 1465"/>
                <a:gd name="T50" fmla="*/ 1141 w 1156"/>
                <a:gd name="T51" fmla="*/ 65 h 1465"/>
                <a:gd name="T52" fmla="*/ 1153 w 1156"/>
                <a:gd name="T53" fmla="*/ 2 h 1465"/>
                <a:gd name="T54" fmla="*/ 1154 w 1156"/>
                <a:gd name="T55" fmla="*/ 87 h 1465"/>
                <a:gd name="T56" fmla="*/ 1154 w 1156"/>
                <a:gd name="T57" fmla="*/ 183 h 1465"/>
                <a:gd name="T58" fmla="*/ 1154 w 1156"/>
                <a:gd name="T59" fmla="*/ 279 h 1465"/>
                <a:gd name="T60" fmla="*/ 1154 w 1156"/>
                <a:gd name="T61" fmla="*/ 423 h 1465"/>
                <a:gd name="T62" fmla="*/ 1154 w 1156"/>
                <a:gd name="T63" fmla="*/ 567 h 1465"/>
                <a:gd name="T64" fmla="*/ 1154 w 1156"/>
                <a:gd name="T65" fmla="*/ 759 h 1465"/>
                <a:gd name="T66" fmla="*/ 1154 w 1156"/>
                <a:gd name="T67" fmla="*/ 903 h 1465"/>
                <a:gd name="T68" fmla="*/ 1154 w 1156"/>
                <a:gd name="T69" fmla="*/ 1047 h 1465"/>
                <a:gd name="T70" fmla="*/ 1154 w 1156"/>
                <a:gd name="T71" fmla="*/ 1143 h 1465"/>
                <a:gd name="T72" fmla="*/ 1154 w 1156"/>
                <a:gd name="T73" fmla="*/ 1239 h 1465"/>
                <a:gd name="T74" fmla="*/ 1154 w 1156"/>
                <a:gd name="T75" fmla="*/ 1335 h 1465"/>
                <a:gd name="T76" fmla="*/ 1141 w 1156"/>
                <a:gd name="T77" fmla="*/ 1461 h 1465"/>
                <a:gd name="T78" fmla="*/ 1010 w 1156"/>
                <a:gd name="T79" fmla="*/ 1461 h 1465"/>
                <a:gd name="T80" fmla="*/ 869 w 1156"/>
                <a:gd name="T81" fmla="*/ 1461 h 1465"/>
                <a:gd name="T82" fmla="*/ 764 w 1156"/>
                <a:gd name="T83" fmla="*/ 1461 h 1465"/>
                <a:gd name="T84" fmla="*/ 644 w 1156"/>
                <a:gd name="T85" fmla="*/ 1461 h 1465"/>
                <a:gd name="T86" fmla="*/ 475 w 1156"/>
                <a:gd name="T87" fmla="*/ 1460 h 1465"/>
                <a:gd name="T88" fmla="*/ 373 w 1156"/>
                <a:gd name="T89" fmla="*/ 1461 h 1465"/>
                <a:gd name="T90" fmla="*/ 223 w 1156"/>
                <a:gd name="T91" fmla="*/ 1461 h 1465"/>
                <a:gd name="T92" fmla="*/ 88 w 1156"/>
                <a:gd name="T93" fmla="*/ 1460 h 1465"/>
                <a:gd name="T94" fmla="*/ 2 w 1156"/>
                <a:gd name="T95" fmla="*/ 1451 h 1465"/>
                <a:gd name="T96" fmla="*/ 2 w 1156"/>
                <a:gd name="T97" fmla="*/ 1335 h 1465"/>
                <a:gd name="T98" fmla="*/ 2 w 1156"/>
                <a:gd name="T99" fmla="*/ 1239 h 1465"/>
                <a:gd name="T100" fmla="*/ 2 w 1156"/>
                <a:gd name="T101" fmla="*/ 1095 h 1465"/>
                <a:gd name="T102" fmla="*/ 2 w 1156"/>
                <a:gd name="T103" fmla="*/ 951 h 1465"/>
                <a:gd name="T104" fmla="*/ 2 w 1156"/>
                <a:gd name="T105" fmla="*/ 855 h 1465"/>
                <a:gd name="T106" fmla="*/ 2 w 1156"/>
                <a:gd name="T107" fmla="*/ 711 h 1465"/>
                <a:gd name="T108" fmla="*/ 2 w 1156"/>
                <a:gd name="T109" fmla="*/ 615 h 1465"/>
                <a:gd name="T110" fmla="*/ 2 w 1156"/>
                <a:gd name="T111" fmla="*/ 519 h 1465"/>
                <a:gd name="T112" fmla="*/ 2 w 1156"/>
                <a:gd name="T113" fmla="*/ 375 h 1465"/>
                <a:gd name="T114" fmla="*/ 2 w 1156"/>
                <a:gd name="T115" fmla="*/ 279 h 1465"/>
                <a:gd name="T116" fmla="*/ 2 w 1156"/>
                <a:gd name="T117" fmla="*/ 135 h 1465"/>
                <a:gd name="T118" fmla="*/ 2 w 1156"/>
                <a:gd name="T119" fmla="*/ 8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56" h="1465">
                  <a:moveTo>
                    <a:pt x="2" y="8"/>
                  </a:moveTo>
                  <a:cubicBezTo>
                    <a:pt x="3" y="0"/>
                    <a:pt x="5" y="26"/>
                    <a:pt x="8" y="39"/>
                  </a:cubicBezTo>
                  <a:cubicBezTo>
                    <a:pt x="11" y="52"/>
                    <a:pt x="13" y="61"/>
                    <a:pt x="19" y="84"/>
                  </a:cubicBezTo>
                  <a:cubicBezTo>
                    <a:pt x="25" y="107"/>
                    <a:pt x="36" y="149"/>
                    <a:pt x="44" y="179"/>
                  </a:cubicBezTo>
                  <a:cubicBezTo>
                    <a:pt x="52" y="209"/>
                    <a:pt x="60" y="242"/>
                    <a:pt x="67" y="266"/>
                  </a:cubicBezTo>
                  <a:cubicBezTo>
                    <a:pt x="74" y="290"/>
                    <a:pt x="80" y="308"/>
                    <a:pt x="85" y="326"/>
                  </a:cubicBezTo>
                  <a:cubicBezTo>
                    <a:pt x="90" y="344"/>
                    <a:pt x="93" y="360"/>
                    <a:pt x="98" y="375"/>
                  </a:cubicBezTo>
                  <a:cubicBezTo>
                    <a:pt x="103" y="390"/>
                    <a:pt x="108" y="401"/>
                    <a:pt x="113" y="417"/>
                  </a:cubicBezTo>
                  <a:cubicBezTo>
                    <a:pt x="118" y="433"/>
                    <a:pt x="125" y="454"/>
                    <a:pt x="130" y="471"/>
                  </a:cubicBezTo>
                  <a:cubicBezTo>
                    <a:pt x="135" y="488"/>
                    <a:pt x="141" y="503"/>
                    <a:pt x="146" y="519"/>
                  </a:cubicBezTo>
                  <a:cubicBezTo>
                    <a:pt x="151" y="535"/>
                    <a:pt x="158" y="555"/>
                    <a:pt x="163" y="570"/>
                  </a:cubicBezTo>
                  <a:cubicBezTo>
                    <a:pt x="168" y="585"/>
                    <a:pt x="171" y="597"/>
                    <a:pt x="176" y="612"/>
                  </a:cubicBezTo>
                  <a:cubicBezTo>
                    <a:pt x="181" y="627"/>
                    <a:pt x="188" y="647"/>
                    <a:pt x="194" y="663"/>
                  </a:cubicBezTo>
                  <a:cubicBezTo>
                    <a:pt x="200" y="679"/>
                    <a:pt x="208" y="695"/>
                    <a:pt x="214" y="710"/>
                  </a:cubicBezTo>
                  <a:cubicBezTo>
                    <a:pt x="220" y="725"/>
                    <a:pt x="223" y="738"/>
                    <a:pt x="230" y="755"/>
                  </a:cubicBezTo>
                  <a:cubicBezTo>
                    <a:pt x="237" y="772"/>
                    <a:pt x="246" y="793"/>
                    <a:pt x="254" y="810"/>
                  </a:cubicBezTo>
                  <a:cubicBezTo>
                    <a:pt x="262" y="827"/>
                    <a:pt x="269" y="838"/>
                    <a:pt x="277" y="855"/>
                  </a:cubicBezTo>
                  <a:cubicBezTo>
                    <a:pt x="285" y="872"/>
                    <a:pt x="294" y="894"/>
                    <a:pt x="302" y="911"/>
                  </a:cubicBezTo>
                  <a:cubicBezTo>
                    <a:pt x="310" y="928"/>
                    <a:pt x="321" y="943"/>
                    <a:pt x="328" y="956"/>
                  </a:cubicBezTo>
                  <a:cubicBezTo>
                    <a:pt x="335" y="969"/>
                    <a:pt x="340" y="980"/>
                    <a:pt x="347" y="990"/>
                  </a:cubicBezTo>
                  <a:cubicBezTo>
                    <a:pt x="354" y="1000"/>
                    <a:pt x="361" y="1008"/>
                    <a:pt x="367" y="1017"/>
                  </a:cubicBezTo>
                  <a:cubicBezTo>
                    <a:pt x="373" y="1026"/>
                    <a:pt x="380" y="1035"/>
                    <a:pt x="386" y="1044"/>
                  </a:cubicBezTo>
                  <a:cubicBezTo>
                    <a:pt x="392" y="1053"/>
                    <a:pt x="399" y="1061"/>
                    <a:pt x="406" y="1070"/>
                  </a:cubicBezTo>
                  <a:cubicBezTo>
                    <a:pt x="413" y="1079"/>
                    <a:pt x="417" y="1085"/>
                    <a:pt x="430" y="1097"/>
                  </a:cubicBezTo>
                  <a:cubicBezTo>
                    <a:pt x="443" y="1109"/>
                    <a:pt x="468" y="1133"/>
                    <a:pt x="482" y="1143"/>
                  </a:cubicBezTo>
                  <a:cubicBezTo>
                    <a:pt x="496" y="1153"/>
                    <a:pt x="504" y="1154"/>
                    <a:pt x="514" y="1158"/>
                  </a:cubicBezTo>
                  <a:cubicBezTo>
                    <a:pt x="524" y="1162"/>
                    <a:pt x="530" y="1168"/>
                    <a:pt x="542" y="1170"/>
                  </a:cubicBezTo>
                  <a:cubicBezTo>
                    <a:pt x="554" y="1172"/>
                    <a:pt x="572" y="1173"/>
                    <a:pt x="586" y="1173"/>
                  </a:cubicBezTo>
                  <a:cubicBezTo>
                    <a:pt x="600" y="1173"/>
                    <a:pt x="613" y="1172"/>
                    <a:pt x="628" y="1167"/>
                  </a:cubicBezTo>
                  <a:cubicBezTo>
                    <a:pt x="643" y="1162"/>
                    <a:pt x="658" y="1155"/>
                    <a:pt x="674" y="1143"/>
                  </a:cubicBezTo>
                  <a:cubicBezTo>
                    <a:pt x="690" y="1131"/>
                    <a:pt x="709" y="1113"/>
                    <a:pt x="725" y="1097"/>
                  </a:cubicBezTo>
                  <a:cubicBezTo>
                    <a:pt x="741" y="1081"/>
                    <a:pt x="758" y="1062"/>
                    <a:pt x="770" y="1047"/>
                  </a:cubicBezTo>
                  <a:cubicBezTo>
                    <a:pt x="782" y="1032"/>
                    <a:pt x="787" y="1023"/>
                    <a:pt x="797" y="1007"/>
                  </a:cubicBezTo>
                  <a:cubicBezTo>
                    <a:pt x="807" y="991"/>
                    <a:pt x="823" y="967"/>
                    <a:pt x="833" y="950"/>
                  </a:cubicBezTo>
                  <a:cubicBezTo>
                    <a:pt x="843" y="933"/>
                    <a:pt x="848" y="919"/>
                    <a:pt x="856" y="903"/>
                  </a:cubicBezTo>
                  <a:cubicBezTo>
                    <a:pt x="864" y="887"/>
                    <a:pt x="874" y="870"/>
                    <a:pt x="881" y="855"/>
                  </a:cubicBezTo>
                  <a:cubicBezTo>
                    <a:pt x="888" y="840"/>
                    <a:pt x="894" y="829"/>
                    <a:pt x="901" y="813"/>
                  </a:cubicBezTo>
                  <a:cubicBezTo>
                    <a:pt x="908" y="797"/>
                    <a:pt x="915" y="779"/>
                    <a:pt x="922" y="761"/>
                  </a:cubicBezTo>
                  <a:cubicBezTo>
                    <a:pt x="929" y="743"/>
                    <a:pt x="937" y="724"/>
                    <a:pt x="944" y="708"/>
                  </a:cubicBezTo>
                  <a:cubicBezTo>
                    <a:pt x="951" y="692"/>
                    <a:pt x="956" y="679"/>
                    <a:pt x="962" y="663"/>
                  </a:cubicBezTo>
                  <a:cubicBezTo>
                    <a:pt x="968" y="647"/>
                    <a:pt x="974" y="627"/>
                    <a:pt x="980" y="611"/>
                  </a:cubicBezTo>
                  <a:cubicBezTo>
                    <a:pt x="986" y="595"/>
                    <a:pt x="992" y="580"/>
                    <a:pt x="997" y="564"/>
                  </a:cubicBezTo>
                  <a:cubicBezTo>
                    <a:pt x="1002" y="548"/>
                    <a:pt x="1008" y="531"/>
                    <a:pt x="1013" y="515"/>
                  </a:cubicBezTo>
                  <a:cubicBezTo>
                    <a:pt x="1018" y="499"/>
                    <a:pt x="1023" y="483"/>
                    <a:pt x="1028" y="468"/>
                  </a:cubicBezTo>
                  <a:cubicBezTo>
                    <a:pt x="1033" y="453"/>
                    <a:pt x="1037" y="437"/>
                    <a:pt x="1042" y="422"/>
                  </a:cubicBezTo>
                  <a:cubicBezTo>
                    <a:pt x="1047" y="407"/>
                    <a:pt x="1053" y="392"/>
                    <a:pt x="1058" y="375"/>
                  </a:cubicBezTo>
                  <a:cubicBezTo>
                    <a:pt x="1063" y="358"/>
                    <a:pt x="1068" y="337"/>
                    <a:pt x="1073" y="320"/>
                  </a:cubicBezTo>
                  <a:cubicBezTo>
                    <a:pt x="1078" y="303"/>
                    <a:pt x="1083" y="285"/>
                    <a:pt x="1087" y="270"/>
                  </a:cubicBezTo>
                  <a:cubicBezTo>
                    <a:pt x="1091" y="255"/>
                    <a:pt x="1094" y="248"/>
                    <a:pt x="1099" y="230"/>
                  </a:cubicBezTo>
                  <a:cubicBezTo>
                    <a:pt x="1104" y="212"/>
                    <a:pt x="1112" y="182"/>
                    <a:pt x="1117" y="161"/>
                  </a:cubicBezTo>
                  <a:cubicBezTo>
                    <a:pt x="1122" y="140"/>
                    <a:pt x="1126" y="121"/>
                    <a:pt x="1130" y="105"/>
                  </a:cubicBezTo>
                  <a:cubicBezTo>
                    <a:pt x="1134" y="89"/>
                    <a:pt x="1138" y="77"/>
                    <a:pt x="1141" y="65"/>
                  </a:cubicBezTo>
                  <a:cubicBezTo>
                    <a:pt x="1144" y="53"/>
                    <a:pt x="1149" y="42"/>
                    <a:pt x="1151" y="32"/>
                  </a:cubicBezTo>
                  <a:cubicBezTo>
                    <a:pt x="1153" y="22"/>
                    <a:pt x="1153" y="1"/>
                    <a:pt x="1153" y="2"/>
                  </a:cubicBezTo>
                  <a:cubicBezTo>
                    <a:pt x="1153" y="3"/>
                    <a:pt x="1154" y="25"/>
                    <a:pt x="1154" y="39"/>
                  </a:cubicBezTo>
                  <a:cubicBezTo>
                    <a:pt x="1154" y="53"/>
                    <a:pt x="1154" y="71"/>
                    <a:pt x="1154" y="87"/>
                  </a:cubicBezTo>
                  <a:cubicBezTo>
                    <a:pt x="1154" y="103"/>
                    <a:pt x="1154" y="119"/>
                    <a:pt x="1154" y="135"/>
                  </a:cubicBezTo>
                  <a:cubicBezTo>
                    <a:pt x="1154" y="151"/>
                    <a:pt x="1154" y="167"/>
                    <a:pt x="1154" y="183"/>
                  </a:cubicBezTo>
                  <a:cubicBezTo>
                    <a:pt x="1154" y="199"/>
                    <a:pt x="1154" y="215"/>
                    <a:pt x="1154" y="231"/>
                  </a:cubicBezTo>
                  <a:cubicBezTo>
                    <a:pt x="1154" y="247"/>
                    <a:pt x="1154" y="255"/>
                    <a:pt x="1154" y="279"/>
                  </a:cubicBezTo>
                  <a:cubicBezTo>
                    <a:pt x="1154" y="303"/>
                    <a:pt x="1154" y="351"/>
                    <a:pt x="1154" y="375"/>
                  </a:cubicBezTo>
                  <a:cubicBezTo>
                    <a:pt x="1154" y="399"/>
                    <a:pt x="1154" y="399"/>
                    <a:pt x="1154" y="423"/>
                  </a:cubicBezTo>
                  <a:cubicBezTo>
                    <a:pt x="1154" y="447"/>
                    <a:pt x="1154" y="495"/>
                    <a:pt x="1154" y="519"/>
                  </a:cubicBezTo>
                  <a:cubicBezTo>
                    <a:pt x="1154" y="543"/>
                    <a:pt x="1154" y="543"/>
                    <a:pt x="1154" y="567"/>
                  </a:cubicBezTo>
                  <a:cubicBezTo>
                    <a:pt x="1154" y="591"/>
                    <a:pt x="1154" y="631"/>
                    <a:pt x="1154" y="663"/>
                  </a:cubicBezTo>
                  <a:cubicBezTo>
                    <a:pt x="1154" y="695"/>
                    <a:pt x="1154" y="735"/>
                    <a:pt x="1154" y="759"/>
                  </a:cubicBezTo>
                  <a:cubicBezTo>
                    <a:pt x="1154" y="783"/>
                    <a:pt x="1154" y="783"/>
                    <a:pt x="1154" y="807"/>
                  </a:cubicBezTo>
                  <a:cubicBezTo>
                    <a:pt x="1154" y="831"/>
                    <a:pt x="1154" y="871"/>
                    <a:pt x="1154" y="903"/>
                  </a:cubicBezTo>
                  <a:cubicBezTo>
                    <a:pt x="1154" y="935"/>
                    <a:pt x="1154" y="975"/>
                    <a:pt x="1154" y="999"/>
                  </a:cubicBezTo>
                  <a:cubicBezTo>
                    <a:pt x="1154" y="1023"/>
                    <a:pt x="1154" y="1031"/>
                    <a:pt x="1154" y="1047"/>
                  </a:cubicBezTo>
                  <a:cubicBezTo>
                    <a:pt x="1154" y="1063"/>
                    <a:pt x="1154" y="1079"/>
                    <a:pt x="1154" y="1095"/>
                  </a:cubicBezTo>
                  <a:cubicBezTo>
                    <a:pt x="1154" y="1111"/>
                    <a:pt x="1154" y="1127"/>
                    <a:pt x="1154" y="1143"/>
                  </a:cubicBezTo>
                  <a:cubicBezTo>
                    <a:pt x="1154" y="1159"/>
                    <a:pt x="1154" y="1175"/>
                    <a:pt x="1154" y="1191"/>
                  </a:cubicBezTo>
                  <a:cubicBezTo>
                    <a:pt x="1154" y="1207"/>
                    <a:pt x="1154" y="1223"/>
                    <a:pt x="1154" y="1239"/>
                  </a:cubicBezTo>
                  <a:cubicBezTo>
                    <a:pt x="1154" y="1255"/>
                    <a:pt x="1154" y="1271"/>
                    <a:pt x="1154" y="1287"/>
                  </a:cubicBezTo>
                  <a:cubicBezTo>
                    <a:pt x="1154" y="1303"/>
                    <a:pt x="1154" y="1311"/>
                    <a:pt x="1154" y="1335"/>
                  </a:cubicBezTo>
                  <a:cubicBezTo>
                    <a:pt x="1154" y="1359"/>
                    <a:pt x="1156" y="1413"/>
                    <a:pt x="1154" y="1434"/>
                  </a:cubicBezTo>
                  <a:cubicBezTo>
                    <a:pt x="1152" y="1455"/>
                    <a:pt x="1154" y="1457"/>
                    <a:pt x="1141" y="1461"/>
                  </a:cubicBezTo>
                  <a:cubicBezTo>
                    <a:pt x="1128" y="1465"/>
                    <a:pt x="1098" y="1461"/>
                    <a:pt x="1076" y="1461"/>
                  </a:cubicBezTo>
                  <a:cubicBezTo>
                    <a:pt x="1054" y="1461"/>
                    <a:pt x="1029" y="1461"/>
                    <a:pt x="1010" y="1461"/>
                  </a:cubicBezTo>
                  <a:cubicBezTo>
                    <a:pt x="991" y="1461"/>
                    <a:pt x="984" y="1461"/>
                    <a:pt x="961" y="1461"/>
                  </a:cubicBezTo>
                  <a:cubicBezTo>
                    <a:pt x="938" y="1461"/>
                    <a:pt x="894" y="1461"/>
                    <a:pt x="869" y="1461"/>
                  </a:cubicBezTo>
                  <a:cubicBezTo>
                    <a:pt x="844" y="1461"/>
                    <a:pt x="828" y="1461"/>
                    <a:pt x="811" y="1461"/>
                  </a:cubicBezTo>
                  <a:cubicBezTo>
                    <a:pt x="794" y="1461"/>
                    <a:pt x="780" y="1461"/>
                    <a:pt x="764" y="1461"/>
                  </a:cubicBezTo>
                  <a:cubicBezTo>
                    <a:pt x="748" y="1461"/>
                    <a:pt x="732" y="1461"/>
                    <a:pt x="712" y="1461"/>
                  </a:cubicBezTo>
                  <a:cubicBezTo>
                    <a:pt x="692" y="1461"/>
                    <a:pt x="671" y="1461"/>
                    <a:pt x="644" y="1461"/>
                  </a:cubicBezTo>
                  <a:cubicBezTo>
                    <a:pt x="617" y="1461"/>
                    <a:pt x="576" y="1461"/>
                    <a:pt x="548" y="1461"/>
                  </a:cubicBezTo>
                  <a:cubicBezTo>
                    <a:pt x="520" y="1461"/>
                    <a:pt x="497" y="1460"/>
                    <a:pt x="475" y="1460"/>
                  </a:cubicBezTo>
                  <a:cubicBezTo>
                    <a:pt x="453" y="1460"/>
                    <a:pt x="435" y="1461"/>
                    <a:pt x="418" y="1461"/>
                  </a:cubicBezTo>
                  <a:cubicBezTo>
                    <a:pt x="401" y="1461"/>
                    <a:pt x="396" y="1461"/>
                    <a:pt x="373" y="1461"/>
                  </a:cubicBezTo>
                  <a:cubicBezTo>
                    <a:pt x="350" y="1461"/>
                    <a:pt x="302" y="1461"/>
                    <a:pt x="277" y="1461"/>
                  </a:cubicBezTo>
                  <a:cubicBezTo>
                    <a:pt x="252" y="1461"/>
                    <a:pt x="243" y="1461"/>
                    <a:pt x="223" y="1461"/>
                  </a:cubicBezTo>
                  <a:cubicBezTo>
                    <a:pt x="203" y="1461"/>
                    <a:pt x="179" y="1460"/>
                    <a:pt x="157" y="1460"/>
                  </a:cubicBezTo>
                  <a:cubicBezTo>
                    <a:pt x="135" y="1460"/>
                    <a:pt x="111" y="1460"/>
                    <a:pt x="88" y="1460"/>
                  </a:cubicBezTo>
                  <a:cubicBezTo>
                    <a:pt x="65" y="1460"/>
                    <a:pt x="30" y="1461"/>
                    <a:pt x="16" y="1460"/>
                  </a:cubicBezTo>
                  <a:cubicBezTo>
                    <a:pt x="2" y="1459"/>
                    <a:pt x="4" y="1464"/>
                    <a:pt x="2" y="1451"/>
                  </a:cubicBezTo>
                  <a:cubicBezTo>
                    <a:pt x="0" y="1438"/>
                    <a:pt x="2" y="1402"/>
                    <a:pt x="2" y="1383"/>
                  </a:cubicBezTo>
                  <a:cubicBezTo>
                    <a:pt x="2" y="1364"/>
                    <a:pt x="2" y="1351"/>
                    <a:pt x="2" y="1335"/>
                  </a:cubicBezTo>
                  <a:cubicBezTo>
                    <a:pt x="2" y="1319"/>
                    <a:pt x="2" y="1303"/>
                    <a:pt x="2" y="1287"/>
                  </a:cubicBezTo>
                  <a:cubicBezTo>
                    <a:pt x="2" y="1271"/>
                    <a:pt x="2" y="1263"/>
                    <a:pt x="2" y="1239"/>
                  </a:cubicBezTo>
                  <a:cubicBezTo>
                    <a:pt x="2" y="1215"/>
                    <a:pt x="2" y="1167"/>
                    <a:pt x="2" y="1143"/>
                  </a:cubicBezTo>
                  <a:cubicBezTo>
                    <a:pt x="2" y="1119"/>
                    <a:pt x="2" y="1111"/>
                    <a:pt x="2" y="1095"/>
                  </a:cubicBezTo>
                  <a:cubicBezTo>
                    <a:pt x="2" y="1079"/>
                    <a:pt x="2" y="1071"/>
                    <a:pt x="2" y="1047"/>
                  </a:cubicBezTo>
                  <a:cubicBezTo>
                    <a:pt x="2" y="1023"/>
                    <a:pt x="2" y="975"/>
                    <a:pt x="2" y="951"/>
                  </a:cubicBezTo>
                  <a:cubicBezTo>
                    <a:pt x="2" y="927"/>
                    <a:pt x="2" y="919"/>
                    <a:pt x="2" y="903"/>
                  </a:cubicBezTo>
                  <a:cubicBezTo>
                    <a:pt x="2" y="887"/>
                    <a:pt x="2" y="879"/>
                    <a:pt x="2" y="855"/>
                  </a:cubicBezTo>
                  <a:cubicBezTo>
                    <a:pt x="2" y="831"/>
                    <a:pt x="2" y="783"/>
                    <a:pt x="2" y="759"/>
                  </a:cubicBezTo>
                  <a:cubicBezTo>
                    <a:pt x="2" y="735"/>
                    <a:pt x="2" y="727"/>
                    <a:pt x="2" y="711"/>
                  </a:cubicBezTo>
                  <a:cubicBezTo>
                    <a:pt x="2" y="695"/>
                    <a:pt x="2" y="679"/>
                    <a:pt x="2" y="663"/>
                  </a:cubicBezTo>
                  <a:cubicBezTo>
                    <a:pt x="2" y="647"/>
                    <a:pt x="2" y="631"/>
                    <a:pt x="2" y="615"/>
                  </a:cubicBezTo>
                  <a:cubicBezTo>
                    <a:pt x="2" y="599"/>
                    <a:pt x="2" y="583"/>
                    <a:pt x="2" y="567"/>
                  </a:cubicBezTo>
                  <a:cubicBezTo>
                    <a:pt x="2" y="551"/>
                    <a:pt x="2" y="543"/>
                    <a:pt x="2" y="519"/>
                  </a:cubicBezTo>
                  <a:cubicBezTo>
                    <a:pt x="2" y="495"/>
                    <a:pt x="2" y="447"/>
                    <a:pt x="2" y="423"/>
                  </a:cubicBezTo>
                  <a:cubicBezTo>
                    <a:pt x="2" y="399"/>
                    <a:pt x="2" y="391"/>
                    <a:pt x="2" y="375"/>
                  </a:cubicBezTo>
                  <a:cubicBezTo>
                    <a:pt x="2" y="359"/>
                    <a:pt x="2" y="343"/>
                    <a:pt x="2" y="327"/>
                  </a:cubicBezTo>
                  <a:cubicBezTo>
                    <a:pt x="2" y="311"/>
                    <a:pt x="2" y="295"/>
                    <a:pt x="2" y="279"/>
                  </a:cubicBezTo>
                  <a:cubicBezTo>
                    <a:pt x="2" y="263"/>
                    <a:pt x="2" y="255"/>
                    <a:pt x="2" y="231"/>
                  </a:cubicBezTo>
                  <a:cubicBezTo>
                    <a:pt x="2" y="207"/>
                    <a:pt x="2" y="159"/>
                    <a:pt x="2" y="135"/>
                  </a:cubicBezTo>
                  <a:cubicBezTo>
                    <a:pt x="2" y="111"/>
                    <a:pt x="2" y="108"/>
                    <a:pt x="2" y="87"/>
                  </a:cubicBezTo>
                  <a:cubicBezTo>
                    <a:pt x="2" y="66"/>
                    <a:pt x="2" y="16"/>
                    <a:pt x="2" y="8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1C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auto">
            <a:xfrm>
              <a:off x="2878" y="1400"/>
              <a:ext cx="194" cy="61"/>
            </a:xfrm>
            <a:custGeom>
              <a:avLst/>
              <a:gdLst>
                <a:gd name="T0" fmla="*/ 7 w 194"/>
                <a:gd name="T1" fmla="*/ 1 h 61"/>
                <a:gd name="T2" fmla="*/ 50 w 194"/>
                <a:gd name="T3" fmla="*/ 31 h 61"/>
                <a:gd name="T4" fmla="*/ 103 w 194"/>
                <a:gd name="T5" fmla="*/ 31 h 61"/>
                <a:gd name="T6" fmla="*/ 148 w 194"/>
                <a:gd name="T7" fmla="*/ 27 h 61"/>
                <a:gd name="T8" fmla="*/ 172 w 194"/>
                <a:gd name="T9" fmla="*/ 19 h 61"/>
                <a:gd name="T10" fmla="*/ 188 w 194"/>
                <a:gd name="T11" fmla="*/ 3 h 61"/>
                <a:gd name="T12" fmla="*/ 190 w 194"/>
                <a:gd name="T13" fmla="*/ 31 h 61"/>
                <a:gd name="T14" fmla="*/ 179 w 194"/>
                <a:gd name="T15" fmla="*/ 58 h 61"/>
                <a:gd name="T16" fmla="*/ 98 w 194"/>
                <a:gd name="T17" fmla="*/ 49 h 61"/>
                <a:gd name="T18" fmla="*/ 17 w 194"/>
                <a:gd name="T19" fmla="*/ 54 h 61"/>
                <a:gd name="T20" fmla="*/ 8 w 194"/>
                <a:gd name="T21" fmla="*/ 28 h 61"/>
                <a:gd name="T22" fmla="*/ 7 w 194"/>
                <a:gd name="T23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" h="61">
                  <a:moveTo>
                    <a:pt x="7" y="1"/>
                  </a:moveTo>
                  <a:cubicBezTo>
                    <a:pt x="14" y="2"/>
                    <a:pt x="34" y="26"/>
                    <a:pt x="50" y="31"/>
                  </a:cubicBezTo>
                  <a:cubicBezTo>
                    <a:pt x="66" y="36"/>
                    <a:pt x="87" y="32"/>
                    <a:pt x="103" y="31"/>
                  </a:cubicBezTo>
                  <a:cubicBezTo>
                    <a:pt x="119" y="30"/>
                    <a:pt x="137" y="29"/>
                    <a:pt x="148" y="27"/>
                  </a:cubicBezTo>
                  <a:cubicBezTo>
                    <a:pt x="159" y="25"/>
                    <a:pt x="165" y="23"/>
                    <a:pt x="172" y="19"/>
                  </a:cubicBezTo>
                  <a:cubicBezTo>
                    <a:pt x="179" y="15"/>
                    <a:pt x="185" y="1"/>
                    <a:pt x="188" y="3"/>
                  </a:cubicBezTo>
                  <a:cubicBezTo>
                    <a:pt x="191" y="5"/>
                    <a:pt x="191" y="22"/>
                    <a:pt x="190" y="31"/>
                  </a:cubicBezTo>
                  <a:cubicBezTo>
                    <a:pt x="189" y="40"/>
                    <a:pt x="194" y="55"/>
                    <a:pt x="179" y="58"/>
                  </a:cubicBezTo>
                  <a:cubicBezTo>
                    <a:pt x="164" y="61"/>
                    <a:pt x="125" y="50"/>
                    <a:pt x="98" y="49"/>
                  </a:cubicBezTo>
                  <a:cubicBezTo>
                    <a:pt x="71" y="48"/>
                    <a:pt x="32" y="58"/>
                    <a:pt x="17" y="54"/>
                  </a:cubicBezTo>
                  <a:cubicBezTo>
                    <a:pt x="2" y="50"/>
                    <a:pt x="10" y="37"/>
                    <a:pt x="8" y="28"/>
                  </a:cubicBezTo>
                  <a:cubicBezTo>
                    <a:pt x="6" y="19"/>
                    <a:pt x="0" y="0"/>
                    <a:pt x="7" y="1"/>
                  </a:cubicBezTo>
                  <a:close/>
                </a:path>
              </a:pathLst>
            </a:custGeom>
            <a:solidFill>
              <a:srgbClr val="FFE1C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30" name="Group 18"/>
            <p:cNvGrpSpPr>
              <a:grpSpLocks/>
            </p:cNvGrpSpPr>
            <p:nvPr/>
          </p:nvGrpSpPr>
          <p:grpSpPr bwMode="auto">
            <a:xfrm>
              <a:off x="2400" y="276"/>
              <a:ext cx="1152" cy="1436"/>
              <a:chOff x="2400" y="276"/>
              <a:chExt cx="1152" cy="1436"/>
            </a:xfrm>
          </p:grpSpPr>
          <p:sp>
            <p:nvSpPr>
              <p:cNvPr id="13331" name="Line 19"/>
              <p:cNvSpPr>
                <a:spLocks noChangeShapeType="1"/>
              </p:cNvSpPr>
              <p:nvPr/>
            </p:nvSpPr>
            <p:spPr bwMode="auto">
              <a:xfrm>
                <a:off x="2400" y="276"/>
                <a:ext cx="0" cy="14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" name="Line 20"/>
              <p:cNvSpPr>
                <a:spLocks noChangeShapeType="1"/>
              </p:cNvSpPr>
              <p:nvPr/>
            </p:nvSpPr>
            <p:spPr bwMode="auto">
              <a:xfrm>
                <a:off x="3552" y="276"/>
                <a:ext cx="0" cy="14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" name="Line 21"/>
              <p:cNvSpPr>
                <a:spLocks noChangeShapeType="1"/>
              </p:cNvSpPr>
              <p:nvPr/>
            </p:nvSpPr>
            <p:spPr bwMode="auto">
              <a:xfrm>
                <a:off x="2496" y="639"/>
                <a:ext cx="0" cy="10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Line 22"/>
              <p:cNvSpPr>
                <a:spLocks noChangeShapeType="1"/>
              </p:cNvSpPr>
              <p:nvPr/>
            </p:nvSpPr>
            <p:spPr bwMode="auto">
              <a:xfrm>
                <a:off x="2592" y="912"/>
                <a:ext cx="0" cy="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" name="Line 23"/>
              <p:cNvSpPr>
                <a:spLocks noChangeShapeType="1"/>
              </p:cNvSpPr>
              <p:nvPr/>
            </p:nvSpPr>
            <p:spPr bwMode="auto">
              <a:xfrm>
                <a:off x="2688" y="112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" name="Line 24"/>
              <p:cNvSpPr>
                <a:spLocks noChangeShapeType="1"/>
              </p:cNvSpPr>
              <p:nvPr/>
            </p:nvSpPr>
            <p:spPr bwMode="auto">
              <a:xfrm>
                <a:off x="2784" y="1296"/>
                <a:ext cx="0" cy="4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7" name="Line 25"/>
              <p:cNvSpPr>
                <a:spLocks noChangeShapeType="1"/>
              </p:cNvSpPr>
              <p:nvPr/>
            </p:nvSpPr>
            <p:spPr bwMode="auto">
              <a:xfrm>
                <a:off x="2880" y="1392"/>
                <a:ext cx="0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8" name="Line 26"/>
              <p:cNvSpPr>
                <a:spLocks noChangeShapeType="1"/>
              </p:cNvSpPr>
              <p:nvPr/>
            </p:nvSpPr>
            <p:spPr bwMode="auto">
              <a:xfrm>
                <a:off x="3072" y="1392"/>
                <a:ext cx="0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" name="Line 27"/>
              <p:cNvSpPr>
                <a:spLocks noChangeShapeType="1"/>
              </p:cNvSpPr>
              <p:nvPr/>
            </p:nvSpPr>
            <p:spPr bwMode="auto">
              <a:xfrm>
                <a:off x="3168" y="1296"/>
                <a:ext cx="0" cy="4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" name="Line 28"/>
              <p:cNvSpPr>
                <a:spLocks noChangeShapeType="1"/>
              </p:cNvSpPr>
              <p:nvPr/>
            </p:nvSpPr>
            <p:spPr bwMode="auto">
              <a:xfrm>
                <a:off x="3264" y="112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1" name="Line 29"/>
              <p:cNvSpPr>
                <a:spLocks noChangeShapeType="1"/>
              </p:cNvSpPr>
              <p:nvPr/>
            </p:nvSpPr>
            <p:spPr bwMode="auto">
              <a:xfrm>
                <a:off x="3360" y="912"/>
                <a:ext cx="0" cy="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2" name="Line 30"/>
              <p:cNvSpPr>
                <a:spLocks noChangeShapeType="1"/>
              </p:cNvSpPr>
              <p:nvPr/>
            </p:nvSpPr>
            <p:spPr bwMode="auto">
              <a:xfrm>
                <a:off x="3456" y="639"/>
                <a:ext cx="0" cy="10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343" name="Line 31"/>
          <p:cNvSpPr>
            <a:spLocks noChangeShapeType="1"/>
          </p:cNvSpPr>
          <p:nvPr/>
        </p:nvSpPr>
        <p:spPr bwMode="auto">
          <a:xfrm>
            <a:off x="2438400" y="1066800"/>
            <a:ext cx="0" cy="1636713"/>
          </a:xfrm>
          <a:prstGeom prst="line">
            <a:avLst/>
          </a:prstGeom>
          <a:noFill/>
          <a:ln w="38100">
            <a:solidFill>
              <a:srgbClr val="00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44" name="Group 32"/>
          <p:cNvGrpSpPr>
            <a:grpSpLocks/>
          </p:cNvGrpSpPr>
          <p:nvPr/>
        </p:nvGrpSpPr>
        <p:grpSpPr bwMode="auto">
          <a:xfrm>
            <a:off x="958850" y="931863"/>
            <a:ext cx="1479550" cy="1887537"/>
            <a:chOff x="604" y="587"/>
            <a:chExt cx="932" cy="1189"/>
          </a:xfrm>
        </p:grpSpPr>
        <p:sp>
          <p:nvSpPr>
            <p:cNvPr id="13345" name="Oval 33"/>
            <p:cNvSpPr>
              <a:spLocks noChangeArrowheads="1"/>
            </p:cNvSpPr>
            <p:nvPr/>
          </p:nvSpPr>
          <p:spPr bwMode="auto">
            <a:xfrm>
              <a:off x="604" y="587"/>
              <a:ext cx="932" cy="144"/>
            </a:xfrm>
            <a:prstGeom prst="ellipse">
              <a:avLst/>
            </a:prstGeom>
            <a:noFill/>
            <a:ln w="38100">
              <a:solidFill>
                <a:srgbClr val="00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6" name="Line 34"/>
            <p:cNvSpPr>
              <a:spLocks noChangeShapeType="1"/>
            </p:cNvSpPr>
            <p:nvPr/>
          </p:nvSpPr>
          <p:spPr bwMode="auto">
            <a:xfrm>
              <a:off x="604" y="672"/>
              <a:ext cx="0" cy="1031"/>
            </a:xfrm>
            <a:prstGeom prst="line">
              <a:avLst/>
            </a:prstGeom>
            <a:noFill/>
            <a:ln w="38100">
              <a:solidFill>
                <a:srgbClr val="00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Oval 35"/>
            <p:cNvSpPr>
              <a:spLocks noChangeArrowheads="1"/>
            </p:cNvSpPr>
            <p:nvPr/>
          </p:nvSpPr>
          <p:spPr bwMode="auto">
            <a:xfrm>
              <a:off x="604" y="1632"/>
              <a:ext cx="932" cy="144"/>
            </a:xfrm>
            <a:prstGeom prst="ellipse">
              <a:avLst/>
            </a:prstGeom>
            <a:noFill/>
            <a:ln w="38100">
              <a:solidFill>
                <a:srgbClr val="00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8" name="Freeform 36"/>
            <p:cNvSpPr>
              <a:spLocks/>
            </p:cNvSpPr>
            <p:nvPr/>
          </p:nvSpPr>
          <p:spPr bwMode="auto">
            <a:xfrm>
              <a:off x="624" y="1629"/>
              <a:ext cx="882" cy="51"/>
            </a:xfrm>
            <a:custGeom>
              <a:avLst/>
              <a:gdLst>
                <a:gd name="T0" fmla="*/ 0 w 882"/>
                <a:gd name="T1" fmla="*/ 51 h 51"/>
                <a:gd name="T2" fmla="*/ 60 w 882"/>
                <a:gd name="T3" fmla="*/ 33 h 51"/>
                <a:gd name="T4" fmla="*/ 141 w 882"/>
                <a:gd name="T5" fmla="*/ 12 h 51"/>
                <a:gd name="T6" fmla="*/ 246 w 882"/>
                <a:gd name="T7" fmla="*/ 6 h 51"/>
                <a:gd name="T8" fmla="*/ 336 w 882"/>
                <a:gd name="T9" fmla="*/ 3 h 51"/>
                <a:gd name="T10" fmla="*/ 408 w 882"/>
                <a:gd name="T11" fmla="*/ 0 h 51"/>
                <a:gd name="T12" fmla="*/ 480 w 882"/>
                <a:gd name="T13" fmla="*/ 3 h 51"/>
                <a:gd name="T14" fmla="*/ 540 w 882"/>
                <a:gd name="T15" fmla="*/ 6 h 51"/>
                <a:gd name="T16" fmla="*/ 627 w 882"/>
                <a:gd name="T17" fmla="*/ 6 h 51"/>
                <a:gd name="T18" fmla="*/ 669 w 882"/>
                <a:gd name="T19" fmla="*/ 9 h 51"/>
                <a:gd name="T20" fmla="*/ 714 w 882"/>
                <a:gd name="T21" fmla="*/ 12 h 51"/>
                <a:gd name="T22" fmla="*/ 756 w 882"/>
                <a:gd name="T23" fmla="*/ 18 h 51"/>
                <a:gd name="T24" fmla="*/ 813 w 882"/>
                <a:gd name="T25" fmla="*/ 27 h 51"/>
                <a:gd name="T26" fmla="*/ 855 w 882"/>
                <a:gd name="T27" fmla="*/ 39 h 51"/>
                <a:gd name="T28" fmla="*/ 882 w 882"/>
                <a:gd name="T2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2" h="51">
                  <a:moveTo>
                    <a:pt x="0" y="51"/>
                  </a:moveTo>
                  <a:cubicBezTo>
                    <a:pt x="10" y="48"/>
                    <a:pt x="37" y="39"/>
                    <a:pt x="60" y="33"/>
                  </a:cubicBezTo>
                  <a:cubicBezTo>
                    <a:pt x="83" y="27"/>
                    <a:pt x="110" y="17"/>
                    <a:pt x="141" y="12"/>
                  </a:cubicBezTo>
                  <a:cubicBezTo>
                    <a:pt x="172" y="7"/>
                    <a:pt x="214" y="7"/>
                    <a:pt x="246" y="6"/>
                  </a:cubicBezTo>
                  <a:cubicBezTo>
                    <a:pt x="278" y="5"/>
                    <a:pt x="309" y="4"/>
                    <a:pt x="336" y="3"/>
                  </a:cubicBezTo>
                  <a:cubicBezTo>
                    <a:pt x="363" y="2"/>
                    <a:pt x="384" y="0"/>
                    <a:pt x="408" y="0"/>
                  </a:cubicBezTo>
                  <a:cubicBezTo>
                    <a:pt x="432" y="0"/>
                    <a:pt x="458" y="2"/>
                    <a:pt x="480" y="3"/>
                  </a:cubicBezTo>
                  <a:cubicBezTo>
                    <a:pt x="502" y="4"/>
                    <a:pt x="516" y="6"/>
                    <a:pt x="540" y="6"/>
                  </a:cubicBezTo>
                  <a:cubicBezTo>
                    <a:pt x="564" y="6"/>
                    <a:pt x="606" y="6"/>
                    <a:pt x="627" y="6"/>
                  </a:cubicBezTo>
                  <a:cubicBezTo>
                    <a:pt x="648" y="6"/>
                    <a:pt x="655" y="8"/>
                    <a:pt x="669" y="9"/>
                  </a:cubicBezTo>
                  <a:cubicBezTo>
                    <a:pt x="683" y="10"/>
                    <a:pt x="700" y="11"/>
                    <a:pt x="714" y="12"/>
                  </a:cubicBezTo>
                  <a:cubicBezTo>
                    <a:pt x="728" y="13"/>
                    <a:pt x="740" y="16"/>
                    <a:pt x="756" y="18"/>
                  </a:cubicBezTo>
                  <a:cubicBezTo>
                    <a:pt x="772" y="20"/>
                    <a:pt x="797" y="24"/>
                    <a:pt x="813" y="27"/>
                  </a:cubicBezTo>
                  <a:cubicBezTo>
                    <a:pt x="829" y="30"/>
                    <a:pt x="844" y="35"/>
                    <a:pt x="855" y="39"/>
                  </a:cubicBezTo>
                  <a:cubicBezTo>
                    <a:pt x="866" y="43"/>
                    <a:pt x="877" y="49"/>
                    <a:pt x="882" y="51"/>
                  </a:cubicBezTo>
                </a:path>
              </a:pathLst>
            </a:custGeom>
            <a:noFill/>
            <a:ln w="50800" cap="flat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49" name="Line 37"/>
          <p:cNvSpPr>
            <a:spLocks noChangeShapeType="1"/>
          </p:cNvSpPr>
          <p:nvPr/>
        </p:nvSpPr>
        <p:spPr bwMode="auto">
          <a:xfrm>
            <a:off x="1676400" y="838200"/>
            <a:ext cx="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Line 38"/>
          <p:cNvSpPr>
            <a:spLocks noChangeShapeType="1"/>
          </p:cNvSpPr>
          <p:nvPr/>
        </p:nvSpPr>
        <p:spPr bwMode="auto">
          <a:xfrm>
            <a:off x="1676400" y="2514600"/>
            <a:ext cx="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9" name="Text Box 47"/>
          <p:cNvSpPr txBox="1">
            <a:spLocks noChangeArrowheads="1"/>
          </p:cNvSpPr>
          <p:nvPr/>
        </p:nvSpPr>
        <p:spPr bwMode="auto">
          <a:xfrm>
            <a:off x="3886200" y="2754313"/>
            <a:ext cx="1665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cross section</a:t>
            </a:r>
          </a:p>
        </p:txBody>
      </p:sp>
      <p:sp>
        <p:nvSpPr>
          <p:cNvPr id="13361" name="Text Box 49"/>
          <p:cNvSpPr txBox="1">
            <a:spLocks noChangeArrowheads="1"/>
          </p:cNvSpPr>
          <p:nvPr/>
        </p:nvSpPr>
        <p:spPr bwMode="auto">
          <a:xfrm>
            <a:off x="533400" y="31242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The volume of a thin, hollow cylinder is given by:</a:t>
            </a:r>
          </a:p>
        </p:txBody>
      </p:sp>
      <p:graphicFrame>
        <p:nvGraphicFramePr>
          <p:cNvPr id="13362" name="Object 50"/>
          <p:cNvGraphicFramePr>
            <a:graphicFrameLocks noChangeAspect="1"/>
          </p:cNvGraphicFramePr>
          <p:nvPr/>
        </p:nvGraphicFramePr>
        <p:xfrm>
          <a:off x="652463" y="3717925"/>
          <a:ext cx="559593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3" name="Equation" r:id="rId4" imgW="2577960" imgH="203040" progId="Equation.DSMT4">
                  <p:embed/>
                </p:oleObj>
              </mc:Choice>
              <mc:Fallback>
                <p:oleObj name="Equation" r:id="rId4" imgW="2577960" imgH="20304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3" y="3717925"/>
                        <a:ext cx="5595937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63" name="Object 51"/>
          <p:cNvGraphicFramePr>
            <a:graphicFrameLocks noChangeAspect="1"/>
          </p:cNvGraphicFramePr>
          <p:nvPr/>
        </p:nvGraphicFramePr>
        <p:xfrm>
          <a:off x="714375" y="4800600"/>
          <a:ext cx="25622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4" name="Equation" r:id="rId6" imgW="1180800" imgH="177480" progId="Equation.DSMT4">
                  <p:embed/>
                </p:oleObj>
              </mc:Choice>
              <mc:Fallback>
                <p:oleObj name="Equation" r:id="rId6" imgW="1180800" imgH="17748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4800600"/>
                        <a:ext cx="25622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65" name="Text Box 53"/>
          <p:cNvSpPr txBox="1">
            <a:spLocks noChangeArrowheads="1"/>
          </p:cNvSpPr>
          <p:nvPr/>
        </p:nvSpPr>
        <p:spPr bwMode="auto">
          <a:xfrm>
            <a:off x="3641725" y="4724400"/>
            <a:ext cx="4273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chemeClr val="accent2"/>
                </a:solidFill>
                <a:latin typeface="Times New Roman" pitchFamily="18" charset="0"/>
              </a:rPr>
              <a:t>r</a:t>
            </a:r>
            <a:r>
              <a:rPr lang="en-US">
                <a:solidFill>
                  <a:schemeClr val="accent2"/>
                </a:solidFill>
              </a:rPr>
              <a:t> is the </a:t>
            </a:r>
            <a:r>
              <a:rPr lang="en-US" sz="2800" i="1">
                <a:solidFill>
                  <a:schemeClr val="accent2"/>
                </a:solidFill>
                <a:latin typeface="Times New Roman" pitchFamily="18" charset="0"/>
              </a:rPr>
              <a:t>x</a:t>
            </a:r>
            <a:r>
              <a:rPr lang="en-US">
                <a:solidFill>
                  <a:schemeClr val="accent2"/>
                </a:solidFill>
              </a:rPr>
              <a:t> value of the function.</a:t>
            </a:r>
          </a:p>
        </p:txBody>
      </p:sp>
      <p:graphicFrame>
        <p:nvGraphicFramePr>
          <p:cNvPr id="13366" name="Object 54"/>
          <p:cNvGraphicFramePr>
            <a:graphicFrameLocks noChangeAspect="1"/>
          </p:cNvGraphicFramePr>
          <p:nvPr/>
        </p:nvGraphicFramePr>
        <p:xfrm>
          <a:off x="685800" y="4206875"/>
          <a:ext cx="46323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5" name="Equation" r:id="rId8" imgW="2133360" imgH="203040" progId="Equation.DSMT4">
                  <p:embed/>
                </p:oleObj>
              </mc:Choice>
              <mc:Fallback>
                <p:oleObj name="Equation" r:id="rId8" imgW="2133360" imgH="203040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206875"/>
                        <a:ext cx="46323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67" name="Text Box 55"/>
          <p:cNvSpPr txBox="1">
            <a:spLocks noChangeArrowheads="1"/>
          </p:cNvSpPr>
          <p:nvPr/>
        </p:nvSpPr>
        <p:spPr bwMode="auto">
          <a:xfrm>
            <a:off x="3657600" y="5195888"/>
            <a:ext cx="4313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en-US">
                <a:solidFill>
                  <a:schemeClr val="accent2"/>
                </a:solidFill>
              </a:rPr>
              <a:t> is the </a:t>
            </a:r>
            <a:r>
              <a:rPr lang="en-US" sz="2800" i="1">
                <a:solidFill>
                  <a:schemeClr val="accent2"/>
                </a:solidFill>
                <a:latin typeface="Times New Roman" pitchFamily="18" charset="0"/>
              </a:rPr>
              <a:t>y</a:t>
            </a:r>
            <a:r>
              <a:rPr lang="en-US">
                <a:solidFill>
                  <a:schemeClr val="accent2"/>
                </a:solidFill>
              </a:rPr>
              <a:t> value of the function.</a:t>
            </a:r>
          </a:p>
        </p:txBody>
      </p:sp>
      <p:sp>
        <p:nvSpPr>
          <p:cNvPr id="13368" name="Text Box 56"/>
          <p:cNvSpPr txBox="1">
            <a:spLocks noChangeArrowheads="1"/>
          </p:cNvSpPr>
          <p:nvPr/>
        </p:nvSpPr>
        <p:spPr bwMode="auto">
          <a:xfrm>
            <a:off x="3657600" y="5653088"/>
            <a:ext cx="2263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thickness is </a:t>
            </a:r>
            <a:r>
              <a:rPr lang="en-US" sz="2800" i="1">
                <a:solidFill>
                  <a:schemeClr val="accent2"/>
                </a:solidFill>
                <a:latin typeface="Times New Roman" pitchFamily="18" charset="0"/>
              </a:rPr>
              <a:t>dx</a:t>
            </a:r>
            <a:r>
              <a:rPr lang="en-US">
                <a:solidFill>
                  <a:schemeClr val="accent2"/>
                </a:solidFill>
              </a:rPr>
              <a:t>.</a:t>
            </a:r>
          </a:p>
        </p:txBody>
      </p:sp>
      <p:graphicFrame>
        <p:nvGraphicFramePr>
          <p:cNvPr id="13369" name="Object 57"/>
          <p:cNvGraphicFramePr>
            <a:graphicFrameLocks noChangeAspect="1"/>
          </p:cNvGraphicFramePr>
          <p:nvPr/>
        </p:nvGraphicFramePr>
        <p:xfrm>
          <a:off x="762000" y="5299075"/>
          <a:ext cx="2286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6" name="Equation" r:id="rId10" imgW="1054080" imgH="279360" progId="Equation.DSMT4">
                  <p:embed/>
                </p:oleObj>
              </mc:Choice>
              <mc:Fallback>
                <p:oleObj name="Equation" r:id="rId10" imgW="1054080" imgH="27936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299075"/>
                        <a:ext cx="2286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70" name="Freeform 58"/>
          <p:cNvSpPr>
            <a:spLocks/>
          </p:cNvSpPr>
          <p:nvPr/>
        </p:nvSpPr>
        <p:spPr bwMode="auto">
          <a:xfrm>
            <a:off x="1460500" y="5740400"/>
            <a:ext cx="1588" cy="266700"/>
          </a:xfrm>
          <a:custGeom>
            <a:avLst/>
            <a:gdLst>
              <a:gd name="T0" fmla="*/ 0 w 1"/>
              <a:gd name="T1" fmla="*/ 168 h 168"/>
              <a:gd name="T2" fmla="*/ 0 w 1"/>
              <a:gd name="T3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68">
                <a:moveTo>
                  <a:pt x="0" y="168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3371" name="Object 59"/>
          <p:cNvGraphicFramePr>
            <a:graphicFrameLocks noChangeAspect="1"/>
          </p:cNvGraphicFramePr>
          <p:nvPr/>
        </p:nvGraphicFramePr>
        <p:xfrm>
          <a:off x="1295400" y="6019800"/>
          <a:ext cx="3143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7" name="Equation" r:id="rId12" imgW="114120" imgH="126720" progId="Equation.DSMT4">
                  <p:embed/>
                </p:oleObj>
              </mc:Choice>
              <mc:Fallback>
                <p:oleObj name="Equation" r:id="rId12" imgW="114120" imgH="126720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6019800"/>
                        <a:ext cx="31432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72" name="Object 60"/>
          <p:cNvGraphicFramePr>
            <a:graphicFrameLocks noChangeAspect="1"/>
          </p:cNvGraphicFramePr>
          <p:nvPr/>
        </p:nvGraphicFramePr>
        <p:xfrm>
          <a:off x="1905000" y="6096000"/>
          <a:ext cx="30321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8" name="Equation" r:id="rId14" imgW="126720" imgH="177480" progId="Equation.DSMT4">
                  <p:embed/>
                </p:oleObj>
              </mc:Choice>
              <mc:Fallback>
                <p:oleObj name="Equation" r:id="rId14" imgW="126720" imgH="177480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6096000"/>
                        <a:ext cx="303213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78" name="Rectangle 66"/>
          <p:cNvSpPr>
            <a:spLocks noChangeArrowheads="1"/>
          </p:cNvSpPr>
          <p:nvPr/>
        </p:nvSpPr>
        <p:spPr bwMode="auto">
          <a:xfrm>
            <a:off x="3581400" y="4800600"/>
            <a:ext cx="44196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3" name="AutoShape 61"/>
          <p:cNvSpPr>
            <a:spLocks/>
          </p:cNvSpPr>
          <p:nvPr/>
        </p:nvSpPr>
        <p:spPr bwMode="auto">
          <a:xfrm rot="16200000">
            <a:off x="1920875" y="5502275"/>
            <a:ext cx="273050" cy="914400"/>
          </a:xfrm>
          <a:prstGeom prst="leftBrace">
            <a:avLst>
              <a:gd name="adj1" fmla="val 27907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374" name="Object 62"/>
          <p:cNvGraphicFramePr>
            <a:graphicFrameLocks noChangeAspect="1"/>
          </p:cNvGraphicFramePr>
          <p:nvPr/>
        </p:nvGraphicFramePr>
        <p:xfrm>
          <a:off x="2286000" y="6324600"/>
          <a:ext cx="13716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9" name="Equation" r:id="rId16" imgW="622080" imgH="177480" progId="Equation.DSMT4">
                  <p:embed/>
                </p:oleObj>
              </mc:Choice>
              <mc:Fallback>
                <p:oleObj name="Equation" r:id="rId16" imgW="622080" imgH="17748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6324600"/>
                        <a:ext cx="13716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75" name="Freeform 63"/>
          <p:cNvSpPr>
            <a:spLocks/>
          </p:cNvSpPr>
          <p:nvPr/>
        </p:nvSpPr>
        <p:spPr bwMode="auto">
          <a:xfrm>
            <a:off x="2819400" y="5791200"/>
            <a:ext cx="76200" cy="533400"/>
          </a:xfrm>
          <a:custGeom>
            <a:avLst/>
            <a:gdLst>
              <a:gd name="T0" fmla="*/ 0 w 1"/>
              <a:gd name="T1" fmla="*/ 420 h 420"/>
              <a:gd name="T2" fmla="*/ 0 w 1"/>
              <a:gd name="T3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420">
                <a:moveTo>
                  <a:pt x="0" y="42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6" name="AutoShape 64"/>
          <p:cNvSpPr>
            <a:spLocks/>
          </p:cNvSpPr>
          <p:nvPr/>
        </p:nvSpPr>
        <p:spPr bwMode="auto">
          <a:xfrm rot="16200000">
            <a:off x="1181100" y="6134100"/>
            <a:ext cx="228600" cy="609600"/>
          </a:xfrm>
          <a:prstGeom prst="leftBrace">
            <a:avLst>
              <a:gd name="adj1" fmla="val 22222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377" name="Object 65"/>
          <p:cNvGraphicFramePr>
            <a:graphicFrameLocks noChangeAspect="1"/>
          </p:cNvGraphicFramePr>
          <p:nvPr/>
        </p:nvGraphicFramePr>
        <p:xfrm>
          <a:off x="228600" y="6491288"/>
          <a:ext cx="188595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0" name="Equation" r:id="rId18" imgW="914400" imgH="177480" progId="Equation.DSMT4">
                  <p:embed/>
                </p:oleObj>
              </mc:Choice>
              <mc:Fallback>
                <p:oleObj name="Equation" r:id="rId18" imgW="914400" imgH="177480" progId="Equation.DSMT4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6491288"/>
                        <a:ext cx="1885950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79" name="Object 67"/>
          <p:cNvGraphicFramePr>
            <a:graphicFrameLocks noChangeAspect="1"/>
          </p:cNvGraphicFramePr>
          <p:nvPr/>
        </p:nvGraphicFramePr>
        <p:xfrm>
          <a:off x="2590800" y="1447800"/>
          <a:ext cx="1143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1" name="Equation" r:id="rId20" imgW="609480" imgH="228600" progId="Equation.DSMT4">
                  <p:embed/>
                </p:oleObj>
              </mc:Choice>
              <mc:Fallback>
                <p:oleObj name="Equation" r:id="rId20" imgW="609480" imgH="228600" progId="Equation.DSMT4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447800"/>
                        <a:ext cx="11430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80" name="Freeform 68"/>
          <p:cNvSpPr>
            <a:spLocks/>
          </p:cNvSpPr>
          <p:nvPr/>
        </p:nvSpPr>
        <p:spPr bwMode="auto">
          <a:xfrm>
            <a:off x="2590800" y="409575"/>
            <a:ext cx="1588" cy="2279650"/>
          </a:xfrm>
          <a:custGeom>
            <a:avLst/>
            <a:gdLst>
              <a:gd name="T0" fmla="*/ 0 w 1"/>
              <a:gd name="T1" fmla="*/ 1436 h 1436"/>
              <a:gd name="T2" fmla="*/ 0 w 1"/>
              <a:gd name="T3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436">
                <a:moveTo>
                  <a:pt x="0" y="1436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3382" name="Object 70"/>
          <p:cNvGraphicFramePr>
            <a:graphicFrameLocks noChangeAspect="1"/>
          </p:cNvGraphicFramePr>
          <p:nvPr/>
        </p:nvGraphicFramePr>
        <p:xfrm>
          <a:off x="8686800" y="6477000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2" name="Equation" r:id="rId22" imgW="190440" imgH="139680" progId="Equation.DSMT4">
                  <p:embed/>
                </p:oleObj>
              </mc:Choice>
              <mc:Fallback>
                <p:oleObj name="Equation" r:id="rId22" imgW="190440" imgH="139680" progId="Equation.DSMT4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6477000"/>
                        <a:ext cx="292100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65" grpId="0" autoUpdateAnimBg="0"/>
      <p:bldP spid="13367" grpId="0" autoUpdateAnimBg="0"/>
      <p:bldP spid="13368" grpId="0" autoUpdateAnimBg="0"/>
      <p:bldP spid="13370" grpId="0" animBg="1"/>
      <p:bldP spid="13378" grpId="0" animBg="1"/>
      <p:bldP spid="13373" grpId="0" animBg="1"/>
      <p:bldP spid="13375" grpId="0" animBg="1"/>
      <p:bldP spid="133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6" name="Freeform 70"/>
          <p:cNvSpPr>
            <a:spLocks/>
          </p:cNvSpPr>
          <p:nvPr/>
        </p:nvSpPr>
        <p:spPr bwMode="auto">
          <a:xfrm>
            <a:off x="1674813" y="403225"/>
            <a:ext cx="919162" cy="2286000"/>
          </a:xfrm>
          <a:custGeom>
            <a:avLst/>
            <a:gdLst>
              <a:gd name="T0" fmla="*/ 0 w 579"/>
              <a:gd name="T1" fmla="*/ 1153 h 1440"/>
              <a:gd name="T2" fmla="*/ 81 w 579"/>
              <a:gd name="T3" fmla="*/ 1131 h 1440"/>
              <a:gd name="T4" fmla="*/ 109 w 579"/>
              <a:gd name="T5" fmla="*/ 1114 h 1440"/>
              <a:gd name="T6" fmla="*/ 141 w 579"/>
              <a:gd name="T7" fmla="*/ 1090 h 1440"/>
              <a:gd name="T8" fmla="*/ 169 w 579"/>
              <a:gd name="T9" fmla="*/ 1057 h 1440"/>
              <a:gd name="T10" fmla="*/ 198 w 579"/>
              <a:gd name="T11" fmla="*/ 1018 h 1440"/>
              <a:gd name="T12" fmla="*/ 246 w 579"/>
              <a:gd name="T13" fmla="*/ 948 h 1440"/>
              <a:gd name="T14" fmla="*/ 289 w 579"/>
              <a:gd name="T15" fmla="*/ 865 h 1440"/>
              <a:gd name="T16" fmla="*/ 331 w 579"/>
              <a:gd name="T17" fmla="*/ 778 h 1440"/>
              <a:gd name="T18" fmla="*/ 370 w 579"/>
              <a:gd name="T19" fmla="*/ 688 h 1440"/>
              <a:gd name="T20" fmla="*/ 400 w 579"/>
              <a:gd name="T21" fmla="*/ 610 h 1440"/>
              <a:gd name="T22" fmla="*/ 430 w 579"/>
              <a:gd name="T23" fmla="*/ 517 h 1440"/>
              <a:gd name="T24" fmla="*/ 454 w 579"/>
              <a:gd name="T25" fmla="*/ 441 h 1440"/>
              <a:gd name="T26" fmla="*/ 487 w 579"/>
              <a:gd name="T27" fmla="*/ 336 h 1440"/>
              <a:gd name="T28" fmla="*/ 513 w 579"/>
              <a:gd name="T29" fmla="*/ 246 h 1440"/>
              <a:gd name="T30" fmla="*/ 535 w 579"/>
              <a:gd name="T31" fmla="*/ 166 h 1440"/>
              <a:gd name="T32" fmla="*/ 552 w 579"/>
              <a:gd name="T33" fmla="*/ 93 h 1440"/>
              <a:gd name="T34" fmla="*/ 562 w 579"/>
              <a:gd name="T35" fmla="*/ 57 h 1440"/>
              <a:gd name="T36" fmla="*/ 577 w 579"/>
              <a:gd name="T37" fmla="*/ 4 h 1440"/>
              <a:gd name="T38" fmla="*/ 577 w 579"/>
              <a:gd name="T39" fmla="*/ 133 h 1440"/>
              <a:gd name="T40" fmla="*/ 577 w 579"/>
              <a:gd name="T41" fmla="*/ 304 h 1440"/>
              <a:gd name="T42" fmla="*/ 577 w 579"/>
              <a:gd name="T43" fmla="*/ 478 h 1440"/>
              <a:gd name="T44" fmla="*/ 577 w 579"/>
              <a:gd name="T45" fmla="*/ 544 h 1440"/>
              <a:gd name="T46" fmla="*/ 577 w 579"/>
              <a:gd name="T47" fmla="*/ 634 h 1440"/>
              <a:gd name="T48" fmla="*/ 576 w 579"/>
              <a:gd name="T49" fmla="*/ 726 h 1440"/>
              <a:gd name="T50" fmla="*/ 577 w 579"/>
              <a:gd name="T51" fmla="*/ 985 h 1440"/>
              <a:gd name="T52" fmla="*/ 576 w 579"/>
              <a:gd name="T53" fmla="*/ 1419 h 1440"/>
              <a:gd name="T54" fmla="*/ 540 w 579"/>
              <a:gd name="T55" fmla="*/ 1438 h 1440"/>
              <a:gd name="T56" fmla="*/ 339 w 579"/>
              <a:gd name="T57" fmla="*/ 1438 h 1440"/>
              <a:gd name="T58" fmla="*/ 0 w 579"/>
              <a:gd name="T59" fmla="*/ 1438 h 1440"/>
              <a:gd name="T60" fmla="*/ 1 w 579"/>
              <a:gd name="T61" fmla="*/ 1290 h 1440"/>
              <a:gd name="T62" fmla="*/ 1 w 579"/>
              <a:gd name="T63" fmla="*/ 1197 h 1440"/>
              <a:gd name="T64" fmla="*/ 0 w 579"/>
              <a:gd name="T65" fmla="*/ 1153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79" h="1440">
                <a:moveTo>
                  <a:pt x="0" y="1153"/>
                </a:moveTo>
                <a:cubicBezTo>
                  <a:pt x="42" y="1147"/>
                  <a:pt x="39" y="1149"/>
                  <a:pt x="81" y="1131"/>
                </a:cubicBezTo>
                <a:cubicBezTo>
                  <a:pt x="96" y="1123"/>
                  <a:pt x="93" y="1119"/>
                  <a:pt x="109" y="1114"/>
                </a:cubicBezTo>
                <a:cubicBezTo>
                  <a:pt x="136" y="1094"/>
                  <a:pt x="124" y="1102"/>
                  <a:pt x="141" y="1090"/>
                </a:cubicBezTo>
                <a:cubicBezTo>
                  <a:pt x="151" y="1075"/>
                  <a:pt x="155" y="1068"/>
                  <a:pt x="169" y="1057"/>
                </a:cubicBezTo>
                <a:cubicBezTo>
                  <a:pt x="175" y="1053"/>
                  <a:pt x="198" y="1018"/>
                  <a:pt x="198" y="1018"/>
                </a:cubicBezTo>
                <a:cubicBezTo>
                  <a:pt x="216" y="990"/>
                  <a:pt x="217" y="988"/>
                  <a:pt x="246" y="948"/>
                </a:cubicBezTo>
                <a:cubicBezTo>
                  <a:pt x="263" y="922"/>
                  <a:pt x="279" y="894"/>
                  <a:pt x="289" y="865"/>
                </a:cubicBezTo>
                <a:cubicBezTo>
                  <a:pt x="299" y="835"/>
                  <a:pt x="317" y="806"/>
                  <a:pt x="331" y="778"/>
                </a:cubicBezTo>
                <a:cubicBezTo>
                  <a:pt x="340" y="760"/>
                  <a:pt x="352" y="727"/>
                  <a:pt x="370" y="688"/>
                </a:cubicBezTo>
                <a:cubicBezTo>
                  <a:pt x="385" y="646"/>
                  <a:pt x="384" y="631"/>
                  <a:pt x="400" y="610"/>
                </a:cubicBezTo>
                <a:cubicBezTo>
                  <a:pt x="411" y="570"/>
                  <a:pt x="418" y="558"/>
                  <a:pt x="430" y="517"/>
                </a:cubicBezTo>
                <a:cubicBezTo>
                  <a:pt x="437" y="492"/>
                  <a:pt x="448" y="467"/>
                  <a:pt x="454" y="441"/>
                </a:cubicBezTo>
                <a:cubicBezTo>
                  <a:pt x="462" y="409"/>
                  <a:pt x="472" y="382"/>
                  <a:pt x="487" y="336"/>
                </a:cubicBezTo>
                <a:cubicBezTo>
                  <a:pt x="489" y="330"/>
                  <a:pt x="511" y="252"/>
                  <a:pt x="513" y="246"/>
                </a:cubicBezTo>
                <a:cubicBezTo>
                  <a:pt x="532" y="177"/>
                  <a:pt x="525" y="201"/>
                  <a:pt x="535" y="166"/>
                </a:cubicBezTo>
                <a:cubicBezTo>
                  <a:pt x="549" y="115"/>
                  <a:pt x="543" y="132"/>
                  <a:pt x="552" y="93"/>
                </a:cubicBezTo>
                <a:cubicBezTo>
                  <a:pt x="553" y="86"/>
                  <a:pt x="558" y="73"/>
                  <a:pt x="562" y="57"/>
                </a:cubicBezTo>
                <a:cubicBezTo>
                  <a:pt x="568" y="33"/>
                  <a:pt x="577" y="0"/>
                  <a:pt x="577" y="4"/>
                </a:cubicBezTo>
                <a:cubicBezTo>
                  <a:pt x="577" y="81"/>
                  <a:pt x="577" y="106"/>
                  <a:pt x="577" y="133"/>
                </a:cubicBezTo>
                <a:cubicBezTo>
                  <a:pt x="576" y="217"/>
                  <a:pt x="577" y="106"/>
                  <a:pt x="577" y="304"/>
                </a:cubicBezTo>
                <a:cubicBezTo>
                  <a:pt x="576" y="356"/>
                  <a:pt x="577" y="405"/>
                  <a:pt x="577" y="478"/>
                </a:cubicBezTo>
                <a:cubicBezTo>
                  <a:pt x="576" y="492"/>
                  <a:pt x="577" y="544"/>
                  <a:pt x="577" y="544"/>
                </a:cubicBezTo>
                <a:cubicBezTo>
                  <a:pt x="577" y="582"/>
                  <a:pt x="577" y="597"/>
                  <a:pt x="577" y="634"/>
                </a:cubicBezTo>
                <a:cubicBezTo>
                  <a:pt x="576" y="667"/>
                  <a:pt x="576" y="668"/>
                  <a:pt x="576" y="726"/>
                </a:cubicBezTo>
                <a:cubicBezTo>
                  <a:pt x="576" y="784"/>
                  <a:pt x="577" y="870"/>
                  <a:pt x="577" y="985"/>
                </a:cubicBezTo>
                <a:cubicBezTo>
                  <a:pt x="577" y="1082"/>
                  <a:pt x="579" y="1300"/>
                  <a:pt x="576" y="1419"/>
                </a:cubicBezTo>
                <a:cubicBezTo>
                  <a:pt x="574" y="1440"/>
                  <a:pt x="565" y="1440"/>
                  <a:pt x="540" y="1438"/>
                </a:cubicBezTo>
                <a:cubicBezTo>
                  <a:pt x="482" y="1436"/>
                  <a:pt x="398" y="1440"/>
                  <a:pt x="339" y="1438"/>
                </a:cubicBezTo>
                <a:cubicBezTo>
                  <a:pt x="217" y="1440"/>
                  <a:pt x="121" y="1440"/>
                  <a:pt x="0" y="1438"/>
                </a:cubicBezTo>
                <a:cubicBezTo>
                  <a:pt x="3" y="1385"/>
                  <a:pt x="3" y="1357"/>
                  <a:pt x="1" y="1290"/>
                </a:cubicBezTo>
                <a:cubicBezTo>
                  <a:pt x="0" y="1263"/>
                  <a:pt x="1" y="1231"/>
                  <a:pt x="1" y="1197"/>
                </a:cubicBezTo>
                <a:cubicBezTo>
                  <a:pt x="2" y="1187"/>
                  <a:pt x="10" y="1158"/>
                  <a:pt x="0" y="1153"/>
                </a:cubicBezTo>
                <a:close/>
              </a:path>
            </a:pathLst>
          </a:cu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38" name="Picture 2" descr="H6W61P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42672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3806825" y="228600"/>
            <a:ext cx="1835150" cy="2492375"/>
            <a:chOff x="2398" y="144"/>
            <a:chExt cx="1156" cy="1570"/>
          </a:xfrm>
        </p:grpSpPr>
        <p:sp>
          <p:nvSpPr>
            <p:cNvPr id="14340" name="Rectangle 4"/>
            <p:cNvSpPr>
              <a:spLocks noChangeArrowheads="1"/>
            </p:cNvSpPr>
            <p:nvPr/>
          </p:nvSpPr>
          <p:spPr bwMode="auto">
            <a:xfrm>
              <a:off x="2400" y="384"/>
              <a:ext cx="1146" cy="1319"/>
            </a:xfrm>
            <a:prstGeom prst="rect">
              <a:avLst/>
            </a:prstGeom>
            <a:solidFill>
              <a:srgbClr val="FFE1C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1" name="Oval 5"/>
            <p:cNvSpPr>
              <a:spLocks noChangeArrowheads="1"/>
            </p:cNvSpPr>
            <p:nvPr/>
          </p:nvSpPr>
          <p:spPr bwMode="auto">
            <a:xfrm>
              <a:off x="2400" y="144"/>
              <a:ext cx="1152" cy="240"/>
            </a:xfrm>
            <a:prstGeom prst="ellipse">
              <a:avLst/>
            </a:prstGeom>
            <a:solidFill>
              <a:srgbClr val="FFE1C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2406" y="247"/>
              <a:ext cx="1140" cy="374"/>
            </a:xfrm>
            <a:prstGeom prst="rect">
              <a:avLst/>
            </a:prstGeom>
            <a:solidFill>
              <a:srgbClr val="FFE1C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3" name="Oval 7"/>
            <p:cNvSpPr>
              <a:spLocks noChangeArrowheads="1"/>
            </p:cNvSpPr>
            <p:nvPr/>
          </p:nvSpPr>
          <p:spPr bwMode="auto">
            <a:xfrm>
              <a:off x="2496" y="480"/>
              <a:ext cx="960" cy="240"/>
            </a:xfrm>
            <a:prstGeom prst="ellipse">
              <a:avLst/>
            </a:prstGeom>
            <a:solidFill>
              <a:srgbClr val="FFE1C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2504" y="576"/>
              <a:ext cx="944" cy="345"/>
            </a:xfrm>
            <a:prstGeom prst="rect">
              <a:avLst/>
            </a:prstGeom>
            <a:solidFill>
              <a:srgbClr val="FFE1C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5" name="Oval 9"/>
            <p:cNvSpPr>
              <a:spLocks noChangeArrowheads="1"/>
            </p:cNvSpPr>
            <p:nvPr/>
          </p:nvSpPr>
          <p:spPr bwMode="auto">
            <a:xfrm>
              <a:off x="2592" y="806"/>
              <a:ext cx="768" cy="240"/>
            </a:xfrm>
            <a:prstGeom prst="ellipse">
              <a:avLst/>
            </a:prstGeom>
            <a:solidFill>
              <a:srgbClr val="FFE1C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2602" y="903"/>
              <a:ext cx="754" cy="230"/>
            </a:xfrm>
            <a:prstGeom prst="rect">
              <a:avLst/>
            </a:prstGeom>
            <a:solidFill>
              <a:srgbClr val="FFE1C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7" name="Oval 11"/>
            <p:cNvSpPr>
              <a:spLocks noChangeArrowheads="1"/>
            </p:cNvSpPr>
            <p:nvPr/>
          </p:nvSpPr>
          <p:spPr bwMode="auto">
            <a:xfrm>
              <a:off x="2688" y="1046"/>
              <a:ext cx="576" cy="202"/>
            </a:xfrm>
            <a:prstGeom prst="ellipse">
              <a:avLst/>
            </a:prstGeom>
            <a:solidFill>
              <a:srgbClr val="FFE1C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>
              <a:off x="2694" y="1152"/>
              <a:ext cx="570" cy="144"/>
            </a:xfrm>
            <a:prstGeom prst="rect">
              <a:avLst/>
            </a:prstGeom>
            <a:solidFill>
              <a:srgbClr val="FFE1C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9" name="Oval 13"/>
            <p:cNvSpPr>
              <a:spLocks noChangeArrowheads="1"/>
            </p:cNvSpPr>
            <p:nvPr/>
          </p:nvSpPr>
          <p:spPr bwMode="auto">
            <a:xfrm>
              <a:off x="2784" y="1209"/>
              <a:ext cx="384" cy="154"/>
            </a:xfrm>
            <a:prstGeom prst="ellipse">
              <a:avLst/>
            </a:prstGeom>
            <a:solidFill>
              <a:srgbClr val="FFE1C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0" name="Rectangle 14"/>
            <p:cNvSpPr>
              <a:spLocks noChangeArrowheads="1"/>
            </p:cNvSpPr>
            <p:nvPr/>
          </p:nvSpPr>
          <p:spPr bwMode="auto">
            <a:xfrm>
              <a:off x="2792" y="1296"/>
              <a:ext cx="374" cy="96"/>
            </a:xfrm>
            <a:prstGeom prst="rect">
              <a:avLst/>
            </a:prstGeom>
            <a:solidFill>
              <a:srgbClr val="FFE1C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" name="Oval 15"/>
            <p:cNvSpPr>
              <a:spLocks noChangeArrowheads="1"/>
            </p:cNvSpPr>
            <p:nvPr/>
          </p:nvSpPr>
          <p:spPr bwMode="auto">
            <a:xfrm>
              <a:off x="2880" y="1353"/>
              <a:ext cx="192" cy="87"/>
            </a:xfrm>
            <a:prstGeom prst="ellipse">
              <a:avLst/>
            </a:prstGeom>
            <a:solidFill>
              <a:srgbClr val="FFE1C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Freeform 16"/>
            <p:cNvSpPr>
              <a:spLocks/>
            </p:cNvSpPr>
            <p:nvPr/>
          </p:nvSpPr>
          <p:spPr bwMode="auto">
            <a:xfrm>
              <a:off x="2398" y="249"/>
              <a:ext cx="1156" cy="1465"/>
            </a:xfrm>
            <a:custGeom>
              <a:avLst/>
              <a:gdLst>
                <a:gd name="T0" fmla="*/ 8 w 1156"/>
                <a:gd name="T1" fmla="*/ 39 h 1465"/>
                <a:gd name="T2" fmla="*/ 44 w 1156"/>
                <a:gd name="T3" fmla="*/ 179 h 1465"/>
                <a:gd name="T4" fmla="*/ 85 w 1156"/>
                <a:gd name="T5" fmla="*/ 326 h 1465"/>
                <a:gd name="T6" fmla="*/ 113 w 1156"/>
                <a:gd name="T7" fmla="*/ 417 h 1465"/>
                <a:gd name="T8" fmla="*/ 146 w 1156"/>
                <a:gd name="T9" fmla="*/ 519 h 1465"/>
                <a:gd name="T10" fmla="*/ 176 w 1156"/>
                <a:gd name="T11" fmla="*/ 612 h 1465"/>
                <a:gd name="T12" fmla="*/ 214 w 1156"/>
                <a:gd name="T13" fmla="*/ 710 h 1465"/>
                <a:gd name="T14" fmla="*/ 254 w 1156"/>
                <a:gd name="T15" fmla="*/ 810 h 1465"/>
                <a:gd name="T16" fmla="*/ 302 w 1156"/>
                <a:gd name="T17" fmla="*/ 911 h 1465"/>
                <a:gd name="T18" fmla="*/ 347 w 1156"/>
                <a:gd name="T19" fmla="*/ 990 h 1465"/>
                <a:gd name="T20" fmla="*/ 386 w 1156"/>
                <a:gd name="T21" fmla="*/ 1044 h 1465"/>
                <a:gd name="T22" fmla="*/ 430 w 1156"/>
                <a:gd name="T23" fmla="*/ 1097 h 1465"/>
                <a:gd name="T24" fmla="*/ 514 w 1156"/>
                <a:gd name="T25" fmla="*/ 1158 h 1465"/>
                <a:gd name="T26" fmla="*/ 586 w 1156"/>
                <a:gd name="T27" fmla="*/ 1173 h 1465"/>
                <a:gd name="T28" fmla="*/ 674 w 1156"/>
                <a:gd name="T29" fmla="*/ 1143 h 1465"/>
                <a:gd name="T30" fmla="*/ 770 w 1156"/>
                <a:gd name="T31" fmla="*/ 1047 h 1465"/>
                <a:gd name="T32" fmla="*/ 833 w 1156"/>
                <a:gd name="T33" fmla="*/ 950 h 1465"/>
                <a:gd name="T34" fmla="*/ 881 w 1156"/>
                <a:gd name="T35" fmla="*/ 855 h 1465"/>
                <a:gd name="T36" fmla="*/ 922 w 1156"/>
                <a:gd name="T37" fmla="*/ 761 h 1465"/>
                <a:gd name="T38" fmla="*/ 962 w 1156"/>
                <a:gd name="T39" fmla="*/ 663 h 1465"/>
                <a:gd name="T40" fmla="*/ 997 w 1156"/>
                <a:gd name="T41" fmla="*/ 564 h 1465"/>
                <a:gd name="T42" fmla="*/ 1028 w 1156"/>
                <a:gd name="T43" fmla="*/ 468 h 1465"/>
                <a:gd name="T44" fmla="*/ 1058 w 1156"/>
                <a:gd name="T45" fmla="*/ 375 h 1465"/>
                <a:gd name="T46" fmla="*/ 1087 w 1156"/>
                <a:gd name="T47" fmla="*/ 270 h 1465"/>
                <a:gd name="T48" fmla="*/ 1117 w 1156"/>
                <a:gd name="T49" fmla="*/ 161 h 1465"/>
                <a:gd name="T50" fmla="*/ 1141 w 1156"/>
                <a:gd name="T51" fmla="*/ 65 h 1465"/>
                <a:gd name="T52" fmla="*/ 1153 w 1156"/>
                <a:gd name="T53" fmla="*/ 2 h 1465"/>
                <a:gd name="T54" fmla="*/ 1154 w 1156"/>
                <a:gd name="T55" fmla="*/ 87 h 1465"/>
                <a:gd name="T56" fmla="*/ 1154 w 1156"/>
                <a:gd name="T57" fmla="*/ 183 h 1465"/>
                <a:gd name="T58" fmla="*/ 1154 w 1156"/>
                <a:gd name="T59" fmla="*/ 279 h 1465"/>
                <a:gd name="T60" fmla="*/ 1154 w 1156"/>
                <a:gd name="T61" fmla="*/ 423 h 1465"/>
                <a:gd name="T62" fmla="*/ 1154 w 1156"/>
                <a:gd name="T63" fmla="*/ 567 h 1465"/>
                <a:gd name="T64" fmla="*/ 1154 w 1156"/>
                <a:gd name="T65" fmla="*/ 759 h 1465"/>
                <a:gd name="T66" fmla="*/ 1154 w 1156"/>
                <a:gd name="T67" fmla="*/ 903 h 1465"/>
                <a:gd name="T68" fmla="*/ 1154 w 1156"/>
                <a:gd name="T69" fmla="*/ 1047 h 1465"/>
                <a:gd name="T70" fmla="*/ 1154 w 1156"/>
                <a:gd name="T71" fmla="*/ 1143 h 1465"/>
                <a:gd name="T72" fmla="*/ 1154 w 1156"/>
                <a:gd name="T73" fmla="*/ 1239 h 1465"/>
                <a:gd name="T74" fmla="*/ 1154 w 1156"/>
                <a:gd name="T75" fmla="*/ 1335 h 1465"/>
                <a:gd name="T76" fmla="*/ 1141 w 1156"/>
                <a:gd name="T77" fmla="*/ 1461 h 1465"/>
                <a:gd name="T78" fmla="*/ 1010 w 1156"/>
                <a:gd name="T79" fmla="*/ 1461 h 1465"/>
                <a:gd name="T80" fmla="*/ 869 w 1156"/>
                <a:gd name="T81" fmla="*/ 1461 h 1465"/>
                <a:gd name="T82" fmla="*/ 764 w 1156"/>
                <a:gd name="T83" fmla="*/ 1461 h 1465"/>
                <a:gd name="T84" fmla="*/ 644 w 1156"/>
                <a:gd name="T85" fmla="*/ 1461 h 1465"/>
                <a:gd name="T86" fmla="*/ 475 w 1156"/>
                <a:gd name="T87" fmla="*/ 1460 h 1465"/>
                <a:gd name="T88" fmla="*/ 373 w 1156"/>
                <a:gd name="T89" fmla="*/ 1461 h 1465"/>
                <a:gd name="T90" fmla="*/ 223 w 1156"/>
                <a:gd name="T91" fmla="*/ 1461 h 1465"/>
                <a:gd name="T92" fmla="*/ 88 w 1156"/>
                <a:gd name="T93" fmla="*/ 1460 h 1465"/>
                <a:gd name="T94" fmla="*/ 2 w 1156"/>
                <a:gd name="T95" fmla="*/ 1451 h 1465"/>
                <a:gd name="T96" fmla="*/ 2 w 1156"/>
                <a:gd name="T97" fmla="*/ 1335 h 1465"/>
                <a:gd name="T98" fmla="*/ 2 w 1156"/>
                <a:gd name="T99" fmla="*/ 1239 h 1465"/>
                <a:gd name="T100" fmla="*/ 2 w 1156"/>
                <a:gd name="T101" fmla="*/ 1095 h 1465"/>
                <a:gd name="T102" fmla="*/ 2 w 1156"/>
                <a:gd name="T103" fmla="*/ 951 h 1465"/>
                <a:gd name="T104" fmla="*/ 2 w 1156"/>
                <a:gd name="T105" fmla="*/ 855 h 1465"/>
                <a:gd name="T106" fmla="*/ 2 w 1156"/>
                <a:gd name="T107" fmla="*/ 711 h 1465"/>
                <a:gd name="T108" fmla="*/ 2 w 1156"/>
                <a:gd name="T109" fmla="*/ 615 h 1465"/>
                <a:gd name="T110" fmla="*/ 2 w 1156"/>
                <a:gd name="T111" fmla="*/ 519 h 1465"/>
                <a:gd name="T112" fmla="*/ 2 w 1156"/>
                <a:gd name="T113" fmla="*/ 375 h 1465"/>
                <a:gd name="T114" fmla="*/ 2 w 1156"/>
                <a:gd name="T115" fmla="*/ 279 h 1465"/>
                <a:gd name="T116" fmla="*/ 2 w 1156"/>
                <a:gd name="T117" fmla="*/ 135 h 1465"/>
                <a:gd name="T118" fmla="*/ 2 w 1156"/>
                <a:gd name="T119" fmla="*/ 8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56" h="1465">
                  <a:moveTo>
                    <a:pt x="2" y="8"/>
                  </a:moveTo>
                  <a:cubicBezTo>
                    <a:pt x="3" y="0"/>
                    <a:pt x="5" y="26"/>
                    <a:pt x="8" y="39"/>
                  </a:cubicBezTo>
                  <a:cubicBezTo>
                    <a:pt x="11" y="52"/>
                    <a:pt x="13" y="61"/>
                    <a:pt x="19" y="84"/>
                  </a:cubicBezTo>
                  <a:cubicBezTo>
                    <a:pt x="25" y="107"/>
                    <a:pt x="36" y="149"/>
                    <a:pt x="44" y="179"/>
                  </a:cubicBezTo>
                  <a:cubicBezTo>
                    <a:pt x="52" y="209"/>
                    <a:pt x="60" y="242"/>
                    <a:pt x="67" y="266"/>
                  </a:cubicBezTo>
                  <a:cubicBezTo>
                    <a:pt x="74" y="290"/>
                    <a:pt x="80" y="308"/>
                    <a:pt x="85" y="326"/>
                  </a:cubicBezTo>
                  <a:cubicBezTo>
                    <a:pt x="90" y="344"/>
                    <a:pt x="93" y="360"/>
                    <a:pt x="98" y="375"/>
                  </a:cubicBezTo>
                  <a:cubicBezTo>
                    <a:pt x="103" y="390"/>
                    <a:pt x="108" y="401"/>
                    <a:pt x="113" y="417"/>
                  </a:cubicBezTo>
                  <a:cubicBezTo>
                    <a:pt x="118" y="433"/>
                    <a:pt x="125" y="454"/>
                    <a:pt x="130" y="471"/>
                  </a:cubicBezTo>
                  <a:cubicBezTo>
                    <a:pt x="135" y="488"/>
                    <a:pt x="141" y="503"/>
                    <a:pt x="146" y="519"/>
                  </a:cubicBezTo>
                  <a:cubicBezTo>
                    <a:pt x="151" y="535"/>
                    <a:pt x="158" y="555"/>
                    <a:pt x="163" y="570"/>
                  </a:cubicBezTo>
                  <a:cubicBezTo>
                    <a:pt x="168" y="585"/>
                    <a:pt x="171" y="597"/>
                    <a:pt x="176" y="612"/>
                  </a:cubicBezTo>
                  <a:cubicBezTo>
                    <a:pt x="181" y="627"/>
                    <a:pt x="188" y="647"/>
                    <a:pt x="194" y="663"/>
                  </a:cubicBezTo>
                  <a:cubicBezTo>
                    <a:pt x="200" y="679"/>
                    <a:pt x="208" y="695"/>
                    <a:pt x="214" y="710"/>
                  </a:cubicBezTo>
                  <a:cubicBezTo>
                    <a:pt x="220" y="725"/>
                    <a:pt x="223" y="738"/>
                    <a:pt x="230" y="755"/>
                  </a:cubicBezTo>
                  <a:cubicBezTo>
                    <a:pt x="237" y="772"/>
                    <a:pt x="246" y="793"/>
                    <a:pt x="254" y="810"/>
                  </a:cubicBezTo>
                  <a:cubicBezTo>
                    <a:pt x="262" y="827"/>
                    <a:pt x="269" y="838"/>
                    <a:pt x="277" y="855"/>
                  </a:cubicBezTo>
                  <a:cubicBezTo>
                    <a:pt x="285" y="872"/>
                    <a:pt x="294" y="894"/>
                    <a:pt x="302" y="911"/>
                  </a:cubicBezTo>
                  <a:cubicBezTo>
                    <a:pt x="310" y="928"/>
                    <a:pt x="321" y="943"/>
                    <a:pt x="328" y="956"/>
                  </a:cubicBezTo>
                  <a:cubicBezTo>
                    <a:pt x="335" y="969"/>
                    <a:pt x="340" y="980"/>
                    <a:pt x="347" y="990"/>
                  </a:cubicBezTo>
                  <a:cubicBezTo>
                    <a:pt x="354" y="1000"/>
                    <a:pt x="361" y="1008"/>
                    <a:pt x="367" y="1017"/>
                  </a:cubicBezTo>
                  <a:cubicBezTo>
                    <a:pt x="373" y="1026"/>
                    <a:pt x="380" y="1035"/>
                    <a:pt x="386" y="1044"/>
                  </a:cubicBezTo>
                  <a:cubicBezTo>
                    <a:pt x="392" y="1053"/>
                    <a:pt x="399" y="1061"/>
                    <a:pt x="406" y="1070"/>
                  </a:cubicBezTo>
                  <a:cubicBezTo>
                    <a:pt x="413" y="1079"/>
                    <a:pt x="417" y="1085"/>
                    <a:pt x="430" y="1097"/>
                  </a:cubicBezTo>
                  <a:cubicBezTo>
                    <a:pt x="443" y="1109"/>
                    <a:pt x="468" y="1133"/>
                    <a:pt x="482" y="1143"/>
                  </a:cubicBezTo>
                  <a:cubicBezTo>
                    <a:pt x="496" y="1153"/>
                    <a:pt x="504" y="1154"/>
                    <a:pt x="514" y="1158"/>
                  </a:cubicBezTo>
                  <a:cubicBezTo>
                    <a:pt x="524" y="1162"/>
                    <a:pt x="530" y="1168"/>
                    <a:pt x="542" y="1170"/>
                  </a:cubicBezTo>
                  <a:cubicBezTo>
                    <a:pt x="554" y="1172"/>
                    <a:pt x="572" y="1173"/>
                    <a:pt x="586" y="1173"/>
                  </a:cubicBezTo>
                  <a:cubicBezTo>
                    <a:pt x="600" y="1173"/>
                    <a:pt x="613" y="1172"/>
                    <a:pt x="628" y="1167"/>
                  </a:cubicBezTo>
                  <a:cubicBezTo>
                    <a:pt x="643" y="1162"/>
                    <a:pt x="658" y="1155"/>
                    <a:pt x="674" y="1143"/>
                  </a:cubicBezTo>
                  <a:cubicBezTo>
                    <a:pt x="690" y="1131"/>
                    <a:pt x="709" y="1113"/>
                    <a:pt x="725" y="1097"/>
                  </a:cubicBezTo>
                  <a:cubicBezTo>
                    <a:pt x="741" y="1081"/>
                    <a:pt x="758" y="1062"/>
                    <a:pt x="770" y="1047"/>
                  </a:cubicBezTo>
                  <a:cubicBezTo>
                    <a:pt x="782" y="1032"/>
                    <a:pt x="787" y="1023"/>
                    <a:pt x="797" y="1007"/>
                  </a:cubicBezTo>
                  <a:cubicBezTo>
                    <a:pt x="807" y="991"/>
                    <a:pt x="823" y="967"/>
                    <a:pt x="833" y="950"/>
                  </a:cubicBezTo>
                  <a:cubicBezTo>
                    <a:pt x="843" y="933"/>
                    <a:pt x="848" y="919"/>
                    <a:pt x="856" y="903"/>
                  </a:cubicBezTo>
                  <a:cubicBezTo>
                    <a:pt x="864" y="887"/>
                    <a:pt x="874" y="870"/>
                    <a:pt x="881" y="855"/>
                  </a:cubicBezTo>
                  <a:cubicBezTo>
                    <a:pt x="888" y="840"/>
                    <a:pt x="894" y="829"/>
                    <a:pt x="901" y="813"/>
                  </a:cubicBezTo>
                  <a:cubicBezTo>
                    <a:pt x="908" y="797"/>
                    <a:pt x="915" y="779"/>
                    <a:pt x="922" y="761"/>
                  </a:cubicBezTo>
                  <a:cubicBezTo>
                    <a:pt x="929" y="743"/>
                    <a:pt x="937" y="724"/>
                    <a:pt x="944" y="708"/>
                  </a:cubicBezTo>
                  <a:cubicBezTo>
                    <a:pt x="951" y="692"/>
                    <a:pt x="956" y="679"/>
                    <a:pt x="962" y="663"/>
                  </a:cubicBezTo>
                  <a:cubicBezTo>
                    <a:pt x="968" y="647"/>
                    <a:pt x="974" y="627"/>
                    <a:pt x="980" y="611"/>
                  </a:cubicBezTo>
                  <a:cubicBezTo>
                    <a:pt x="986" y="595"/>
                    <a:pt x="992" y="580"/>
                    <a:pt x="997" y="564"/>
                  </a:cubicBezTo>
                  <a:cubicBezTo>
                    <a:pt x="1002" y="548"/>
                    <a:pt x="1008" y="531"/>
                    <a:pt x="1013" y="515"/>
                  </a:cubicBezTo>
                  <a:cubicBezTo>
                    <a:pt x="1018" y="499"/>
                    <a:pt x="1023" y="483"/>
                    <a:pt x="1028" y="468"/>
                  </a:cubicBezTo>
                  <a:cubicBezTo>
                    <a:pt x="1033" y="453"/>
                    <a:pt x="1037" y="437"/>
                    <a:pt x="1042" y="422"/>
                  </a:cubicBezTo>
                  <a:cubicBezTo>
                    <a:pt x="1047" y="407"/>
                    <a:pt x="1053" y="392"/>
                    <a:pt x="1058" y="375"/>
                  </a:cubicBezTo>
                  <a:cubicBezTo>
                    <a:pt x="1063" y="358"/>
                    <a:pt x="1068" y="337"/>
                    <a:pt x="1073" y="320"/>
                  </a:cubicBezTo>
                  <a:cubicBezTo>
                    <a:pt x="1078" y="303"/>
                    <a:pt x="1083" y="285"/>
                    <a:pt x="1087" y="270"/>
                  </a:cubicBezTo>
                  <a:cubicBezTo>
                    <a:pt x="1091" y="255"/>
                    <a:pt x="1094" y="248"/>
                    <a:pt x="1099" y="230"/>
                  </a:cubicBezTo>
                  <a:cubicBezTo>
                    <a:pt x="1104" y="212"/>
                    <a:pt x="1112" y="182"/>
                    <a:pt x="1117" y="161"/>
                  </a:cubicBezTo>
                  <a:cubicBezTo>
                    <a:pt x="1122" y="140"/>
                    <a:pt x="1126" y="121"/>
                    <a:pt x="1130" y="105"/>
                  </a:cubicBezTo>
                  <a:cubicBezTo>
                    <a:pt x="1134" y="89"/>
                    <a:pt x="1138" y="77"/>
                    <a:pt x="1141" y="65"/>
                  </a:cubicBezTo>
                  <a:cubicBezTo>
                    <a:pt x="1144" y="53"/>
                    <a:pt x="1149" y="42"/>
                    <a:pt x="1151" y="32"/>
                  </a:cubicBezTo>
                  <a:cubicBezTo>
                    <a:pt x="1153" y="22"/>
                    <a:pt x="1153" y="1"/>
                    <a:pt x="1153" y="2"/>
                  </a:cubicBezTo>
                  <a:cubicBezTo>
                    <a:pt x="1153" y="3"/>
                    <a:pt x="1154" y="25"/>
                    <a:pt x="1154" y="39"/>
                  </a:cubicBezTo>
                  <a:cubicBezTo>
                    <a:pt x="1154" y="53"/>
                    <a:pt x="1154" y="71"/>
                    <a:pt x="1154" y="87"/>
                  </a:cubicBezTo>
                  <a:cubicBezTo>
                    <a:pt x="1154" y="103"/>
                    <a:pt x="1154" y="119"/>
                    <a:pt x="1154" y="135"/>
                  </a:cubicBezTo>
                  <a:cubicBezTo>
                    <a:pt x="1154" y="151"/>
                    <a:pt x="1154" y="167"/>
                    <a:pt x="1154" y="183"/>
                  </a:cubicBezTo>
                  <a:cubicBezTo>
                    <a:pt x="1154" y="199"/>
                    <a:pt x="1154" y="215"/>
                    <a:pt x="1154" y="231"/>
                  </a:cubicBezTo>
                  <a:cubicBezTo>
                    <a:pt x="1154" y="247"/>
                    <a:pt x="1154" y="255"/>
                    <a:pt x="1154" y="279"/>
                  </a:cubicBezTo>
                  <a:cubicBezTo>
                    <a:pt x="1154" y="303"/>
                    <a:pt x="1154" y="351"/>
                    <a:pt x="1154" y="375"/>
                  </a:cubicBezTo>
                  <a:cubicBezTo>
                    <a:pt x="1154" y="399"/>
                    <a:pt x="1154" y="399"/>
                    <a:pt x="1154" y="423"/>
                  </a:cubicBezTo>
                  <a:cubicBezTo>
                    <a:pt x="1154" y="447"/>
                    <a:pt x="1154" y="495"/>
                    <a:pt x="1154" y="519"/>
                  </a:cubicBezTo>
                  <a:cubicBezTo>
                    <a:pt x="1154" y="543"/>
                    <a:pt x="1154" y="543"/>
                    <a:pt x="1154" y="567"/>
                  </a:cubicBezTo>
                  <a:cubicBezTo>
                    <a:pt x="1154" y="591"/>
                    <a:pt x="1154" y="631"/>
                    <a:pt x="1154" y="663"/>
                  </a:cubicBezTo>
                  <a:cubicBezTo>
                    <a:pt x="1154" y="695"/>
                    <a:pt x="1154" y="735"/>
                    <a:pt x="1154" y="759"/>
                  </a:cubicBezTo>
                  <a:cubicBezTo>
                    <a:pt x="1154" y="783"/>
                    <a:pt x="1154" y="783"/>
                    <a:pt x="1154" y="807"/>
                  </a:cubicBezTo>
                  <a:cubicBezTo>
                    <a:pt x="1154" y="831"/>
                    <a:pt x="1154" y="871"/>
                    <a:pt x="1154" y="903"/>
                  </a:cubicBezTo>
                  <a:cubicBezTo>
                    <a:pt x="1154" y="935"/>
                    <a:pt x="1154" y="975"/>
                    <a:pt x="1154" y="999"/>
                  </a:cubicBezTo>
                  <a:cubicBezTo>
                    <a:pt x="1154" y="1023"/>
                    <a:pt x="1154" y="1031"/>
                    <a:pt x="1154" y="1047"/>
                  </a:cubicBezTo>
                  <a:cubicBezTo>
                    <a:pt x="1154" y="1063"/>
                    <a:pt x="1154" y="1079"/>
                    <a:pt x="1154" y="1095"/>
                  </a:cubicBezTo>
                  <a:cubicBezTo>
                    <a:pt x="1154" y="1111"/>
                    <a:pt x="1154" y="1127"/>
                    <a:pt x="1154" y="1143"/>
                  </a:cubicBezTo>
                  <a:cubicBezTo>
                    <a:pt x="1154" y="1159"/>
                    <a:pt x="1154" y="1175"/>
                    <a:pt x="1154" y="1191"/>
                  </a:cubicBezTo>
                  <a:cubicBezTo>
                    <a:pt x="1154" y="1207"/>
                    <a:pt x="1154" y="1223"/>
                    <a:pt x="1154" y="1239"/>
                  </a:cubicBezTo>
                  <a:cubicBezTo>
                    <a:pt x="1154" y="1255"/>
                    <a:pt x="1154" y="1271"/>
                    <a:pt x="1154" y="1287"/>
                  </a:cubicBezTo>
                  <a:cubicBezTo>
                    <a:pt x="1154" y="1303"/>
                    <a:pt x="1154" y="1311"/>
                    <a:pt x="1154" y="1335"/>
                  </a:cubicBezTo>
                  <a:cubicBezTo>
                    <a:pt x="1154" y="1359"/>
                    <a:pt x="1156" y="1413"/>
                    <a:pt x="1154" y="1434"/>
                  </a:cubicBezTo>
                  <a:cubicBezTo>
                    <a:pt x="1152" y="1455"/>
                    <a:pt x="1154" y="1457"/>
                    <a:pt x="1141" y="1461"/>
                  </a:cubicBezTo>
                  <a:cubicBezTo>
                    <a:pt x="1128" y="1465"/>
                    <a:pt x="1098" y="1461"/>
                    <a:pt x="1076" y="1461"/>
                  </a:cubicBezTo>
                  <a:cubicBezTo>
                    <a:pt x="1054" y="1461"/>
                    <a:pt x="1029" y="1461"/>
                    <a:pt x="1010" y="1461"/>
                  </a:cubicBezTo>
                  <a:cubicBezTo>
                    <a:pt x="991" y="1461"/>
                    <a:pt x="984" y="1461"/>
                    <a:pt x="961" y="1461"/>
                  </a:cubicBezTo>
                  <a:cubicBezTo>
                    <a:pt x="938" y="1461"/>
                    <a:pt x="894" y="1461"/>
                    <a:pt x="869" y="1461"/>
                  </a:cubicBezTo>
                  <a:cubicBezTo>
                    <a:pt x="844" y="1461"/>
                    <a:pt x="828" y="1461"/>
                    <a:pt x="811" y="1461"/>
                  </a:cubicBezTo>
                  <a:cubicBezTo>
                    <a:pt x="794" y="1461"/>
                    <a:pt x="780" y="1461"/>
                    <a:pt x="764" y="1461"/>
                  </a:cubicBezTo>
                  <a:cubicBezTo>
                    <a:pt x="748" y="1461"/>
                    <a:pt x="732" y="1461"/>
                    <a:pt x="712" y="1461"/>
                  </a:cubicBezTo>
                  <a:cubicBezTo>
                    <a:pt x="692" y="1461"/>
                    <a:pt x="671" y="1461"/>
                    <a:pt x="644" y="1461"/>
                  </a:cubicBezTo>
                  <a:cubicBezTo>
                    <a:pt x="617" y="1461"/>
                    <a:pt x="576" y="1461"/>
                    <a:pt x="548" y="1461"/>
                  </a:cubicBezTo>
                  <a:cubicBezTo>
                    <a:pt x="520" y="1461"/>
                    <a:pt x="497" y="1460"/>
                    <a:pt x="475" y="1460"/>
                  </a:cubicBezTo>
                  <a:cubicBezTo>
                    <a:pt x="453" y="1460"/>
                    <a:pt x="435" y="1461"/>
                    <a:pt x="418" y="1461"/>
                  </a:cubicBezTo>
                  <a:cubicBezTo>
                    <a:pt x="401" y="1461"/>
                    <a:pt x="396" y="1461"/>
                    <a:pt x="373" y="1461"/>
                  </a:cubicBezTo>
                  <a:cubicBezTo>
                    <a:pt x="350" y="1461"/>
                    <a:pt x="302" y="1461"/>
                    <a:pt x="277" y="1461"/>
                  </a:cubicBezTo>
                  <a:cubicBezTo>
                    <a:pt x="252" y="1461"/>
                    <a:pt x="243" y="1461"/>
                    <a:pt x="223" y="1461"/>
                  </a:cubicBezTo>
                  <a:cubicBezTo>
                    <a:pt x="203" y="1461"/>
                    <a:pt x="179" y="1460"/>
                    <a:pt x="157" y="1460"/>
                  </a:cubicBezTo>
                  <a:cubicBezTo>
                    <a:pt x="135" y="1460"/>
                    <a:pt x="111" y="1460"/>
                    <a:pt x="88" y="1460"/>
                  </a:cubicBezTo>
                  <a:cubicBezTo>
                    <a:pt x="65" y="1460"/>
                    <a:pt x="30" y="1461"/>
                    <a:pt x="16" y="1460"/>
                  </a:cubicBezTo>
                  <a:cubicBezTo>
                    <a:pt x="2" y="1459"/>
                    <a:pt x="4" y="1464"/>
                    <a:pt x="2" y="1451"/>
                  </a:cubicBezTo>
                  <a:cubicBezTo>
                    <a:pt x="0" y="1438"/>
                    <a:pt x="2" y="1402"/>
                    <a:pt x="2" y="1383"/>
                  </a:cubicBezTo>
                  <a:cubicBezTo>
                    <a:pt x="2" y="1364"/>
                    <a:pt x="2" y="1351"/>
                    <a:pt x="2" y="1335"/>
                  </a:cubicBezTo>
                  <a:cubicBezTo>
                    <a:pt x="2" y="1319"/>
                    <a:pt x="2" y="1303"/>
                    <a:pt x="2" y="1287"/>
                  </a:cubicBezTo>
                  <a:cubicBezTo>
                    <a:pt x="2" y="1271"/>
                    <a:pt x="2" y="1263"/>
                    <a:pt x="2" y="1239"/>
                  </a:cubicBezTo>
                  <a:cubicBezTo>
                    <a:pt x="2" y="1215"/>
                    <a:pt x="2" y="1167"/>
                    <a:pt x="2" y="1143"/>
                  </a:cubicBezTo>
                  <a:cubicBezTo>
                    <a:pt x="2" y="1119"/>
                    <a:pt x="2" y="1111"/>
                    <a:pt x="2" y="1095"/>
                  </a:cubicBezTo>
                  <a:cubicBezTo>
                    <a:pt x="2" y="1079"/>
                    <a:pt x="2" y="1071"/>
                    <a:pt x="2" y="1047"/>
                  </a:cubicBezTo>
                  <a:cubicBezTo>
                    <a:pt x="2" y="1023"/>
                    <a:pt x="2" y="975"/>
                    <a:pt x="2" y="951"/>
                  </a:cubicBezTo>
                  <a:cubicBezTo>
                    <a:pt x="2" y="927"/>
                    <a:pt x="2" y="919"/>
                    <a:pt x="2" y="903"/>
                  </a:cubicBezTo>
                  <a:cubicBezTo>
                    <a:pt x="2" y="887"/>
                    <a:pt x="2" y="879"/>
                    <a:pt x="2" y="855"/>
                  </a:cubicBezTo>
                  <a:cubicBezTo>
                    <a:pt x="2" y="831"/>
                    <a:pt x="2" y="783"/>
                    <a:pt x="2" y="759"/>
                  </a:cubicBezTo>
                  <a:cubicBezTo>
                    <a:pt x="2" y="735"/>
                    <a:pt x="2" y="727"/>
                    <a:pt x="2" y="711"/>
                  </a:cubicBezTo>
                  <a:cubicBezTo>
                    <a:pt x="2" y="695"/>
                    <a:pt x="2" y="679"/>
                    <a:pt x="2" y="663"/>
                  </a:cubicBezTo>
                  <a:cubicBezTo>
                    <a:pt x="2" y="647"/>
                    <a:pt x="2" y="631"/>
                    <a:pt x="2" y="615"/>
                  </a:cubicBezTo>
                  <a:cubicBezTo>
                    <a:pt x="2" y="599"/>
                    <a:pt x="2" y="583"/>
                    <a:pt x="2" y="567"/>
                  </a:cubicBezTo>
                  <a:cubicBezTo>
                    <a:pt x="2" y="551"/>
                    <a:pt x="2" y="543"/>
                    <a:pt x="2" y="519"/>
                  </a:cubicBezTo>
                  <a:cubicBezTo>
                    <a:pt x="2" y="495"/>
                    <a:pt x="2" y="447"/>
                    <a:pt x="2" y="423"/>
                  </a:cubicBezTo>
                  <a:cubicBezTo>
                    <a:pt x="2" y="399"/>
                    <a:pt x="2" y="391"/>
                    <a:pt x="2" y="375"/>
                  </a:cubicBezTo>
                  <a:cubicBezTo>
                    <a:pt x="2" y="359"/>
                    <a:pt x="2" y="343"/>
                    <a:pt x="2" y="327"/>
                  </a:cubicBezTo>
                  <a:cubicBezTo>
                    <a:pt x="2" y="311"/>
                    <a:pt x="2" y="295"/>
                    <a:pt x="2" y="279"/>
                  </a:cubicBezTo>
                  <a:cubicBezTo>
                    <a:pt x="2" y="263"/>
                    <a:pt x="2" y="255"/>
                    <a:pt x="2" y="231"/>
                  </a:cubicBezTo>
                  <a:cubicBezTo>
                    <a:pt x="2" y="207"/>
                    <a:pt x="2" y="159"/>
                    <a:pt x="2" y="135"/>
                  </a:cubicBezTo>
                  <a:cubicBezTo>
                    <a:pt x="2" y="111"/>
                    <a:pt x="2" y="108"/>
                    <a:pt x="2" y="87"/>
                  </a:cubicBezTo>
                  <a:cubicBezTo>
                    <a:pt x="2" y="66"/>
                    <a:pt x="2" y="16"/>
                    <a:pt x="2" y="8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1C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Freeform 17"/>
            <p:cNvSpPr>
              <a:spLocks/>
            </p:cNvSpPr>
            <p:nvPr/>
          </p:nvSpPr>
          <p:spPr bwMode="auto">
            <a:xfrm>
              <a:off x="2878" y="1400"/>
              <a:ext cx="194" cy="61"/>
            </a:xfrm>
            <a:custGeom>
              <a:avLst/>
              <a:gdLst>
                <a:gd name="T0" fmla="*/ 7 w 194"/>
                <a:gd name="T1" fmla="*/ 1 h 61"/>
                <a:gd name="T2" fmla="*/ 50 w 194"/>
                <a:gd name="T3" fmla="*/ 31 h 61"/>
                <a:gd name="T4" fmla="*/ 103 w 194"/>
                <a:gd name="T5" fmla="*/ 31 h 61"/>
                <a:gd name="T6" fmla="*/ 148 w 194"/>
                <a:gd name="T7" fmla="*/ 27 h 61"/>
                <a:gd name="T8" fmla="*/ 172 w 194"/>
                <a:gd name="T9" fmla="*/ 19 h 61"/>
                <a:gd name="T10" fmla="*/ 188 w 194"/>
                <a:gd name="T11" fmla="*/ 3 h 61"/>
                <a:gd name="T12" fmla="*/ 190 w 194"/>
                <a:gd name="T13" fmla="*/ 31 h 61"/>
                <a:gd name="T14" fmla="*/ 179 w 194"/>
                <a:gd name="T15" fmla="*/ 58 h 61"/>
                <a:gd name="T16" fmla="*/ 98 w 194"/>
                <a:gd name="T17" fmla="*/ 49 h 61"/>
                <a:gd name="T18" fmla="*/ 17 w 194"/>
                <a:gd name="T19" fmla="*/ 54 h 61"/>
                <a:gd name="T20" fmla="*/ 8 w 194"/>
                <a:gd name="T21" fmla="*/ 28 h 61"/>
                <a:gd name="T22" fmla="*/ 7 w 194"/>
                <a:gd name="T23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" h="61">
                  <a:moveTo>
                    <a:pt x="7" y="1"/>
                  </a:moveTo>
                  <a:cubicBezTo>
                    <a:pt x="14" y="2"/>
                    <a:pt x="34" y="26"/>
                    <a:pt x="50" y="31"/>
                  </a:cubicBezTo>
                  <a:cubicBezTo>
                    <a:pt x="66" y="36"/>
                    <a:pt x="87" y="32"/>
                    <a:pt x="103" y="31"/>
                  </a:cubicBezTo>
                  <a:cubicBezTo>
                    <a:pt x="119" y="30"/>
                    <a:pt x="137" y="29"/>
                    <a:pt x="148" y="27"/>
                  </a:cubicBezTo>
                  <a:cubicBezTo>
                    <a:pt x="159" y="25"/>
                    <a:pt x="165" y="23"/>
                    <a:pt x="172" y="19"/>
                  </a:cubicBezTo>
                  <a:cubicBezTo>
                    <a:pt x="179" y="15"/>
                    <a:pt x="185" y="1"/>
                    <a:pt x="188" y="3"/>
                  </a:cubicBezTo>
                  <a:cubicBezTo>
                    <a:pt x="191" y="5"/>
                    <a:pt x="191" y="22"/>
                    <a:pt x="190" y="31"/>
                  </a:cubicBezTo>
                  <a:cubicBezTo>
                    <a:pt x="189" y="40"/>
                    <a:pt x="194" y="55"/>
                    <a:pt x="179" y="58"/>
                  </a:cubicBezTo>
                  <a:cubicBezTo>
                    <a:pt x="164" y="61"/>
                    <a:pt x="125" y="50"/>
                    <a:pt x="98" y="49"/>
                  </a:cubicBezTo>
                  <a:cubicBezTo>
                    <a:pt x="71" y="48"/>
                    <a:pt x="32" y="58"/>
                    <a:pt x="17" y="54"/>
                  </a:cubicBezTo>
                  <a:cubicBezTo>
                    <a:pt x="2" y="50"/>
                    <a:pt x="10" y="37"/>
                    <a:pt x="8" y="28"/>
                  </a:cubicBezTo>
                  <a:cubicBezTo>
                    <a:pt x="6" y="19"/>
                    <a:pt x="0" y="0"/>
                    <a:pt x="7" y="1"/>
                  </a:cubicBezTo>
                  <a:close/>
                </a:path>
              </a:pathLst>
            </a:custGeom>
            <a:solidFill>
              <a:srgbClr val="FFE1C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54" name="Group 18"/>
            <p:cNvGrpSpPr>
              <a:grpSpLocks/>
            </p:cNvGrpSpPr>
            <p:nvPr/>
          </p:nvGrpSpPr>
          <p:grpSpPr bwMode="auto">
            <a:xfrm>
              <a:off x="2400" y="276"/>
              <a:ext cx="1152" cy="1436"/>
              <a:chOff x="2400" y="276"/>
              <a:chExt cx="1152" cy="1436"/>
            </a:xfrm>
          </p:grpSpPr>
          <p:sp>
            <p:nvSpPr>
              <p:cNvPr id="14355" name="Line 19"/>
              <p:cNvSpPr>
                <a:spLocks noChangeShapeType="1"/>
              </p:cNvSpPr>
              <p:nvPr/>
            </p:nvSpPr>
            <p:spPr bwMode="auto">
              <a:xfrm>
                <a:off x="2400" y="276"/>
                <a:ext cx="0" cy="14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6" name="Line 20"/>
              <p:cNvSpPr>
                <a:spLocks noChangeShapeType="1"/>
              </p:cNvSpPr>
              <p:nvPr/>
            </p:nvSpPr>
            <p:spPr bwMode="auto">
              <a:xfrm>
                <a:off x="3552" y="276"/>
                <a:ext cx="0" cy="14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7" name="Line 21"/>
              <p:cNvSpPr>
                <a:spLocks noChangeShapeType="1"/>
              </p:cNvSpPr>
              <p:nvPr/>
            </p:nvSpPr>
            <p:spPr bwMode="auto">
              <a:xfrm>
                <a:off x="2496" y="639"/>
                <a:ext cx="0" cy="10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8" name="Line 22"/>
              <p:cNvSpPr>
                <a:spLocks noChangeShapeType="1"/>
              </p:cNvSpPr>
              <p:nvPr/>
            </p:nvSpPr>
            <p:spPr bwMode="auto">
              <a:xfrm>
                <a:off x="2592" y="912"/>
                <a:ext cx="0" cy="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9" name="Line 23"/>
              <p:cNvSpPr>
                <a:spLocks noChangeShapeType="1"/>
              </p:cNvSpPr>
              <p:nvPr/>
            </p:nvSpPr>
            <p:spPr bwMode="auto">
              <a:xfrm>
                <a:off x="2688" y="112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0" name="Line 24"/>
              <p:cNvSpPr>
                <a:spLocks noChangeShapeType="1"/>
              </p:cNvSpPr>
              <p:nvPr/>
            </p:nvSpPr>
            <p:spPr bwMode="auto">
              <a:xfrm>
                <a:off x="2784" y="1296"/>
                <a:ext cx="0" cy="4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1" name="Line 25"/>
              <p:cNvSpPr>
                <a:spLocks noChangeShapeType="1"/>
              </p:cNvSpPr>
              <p:nvPr/>
            </p:nvSpPr>
            <p:spPr bwMode="auto">
              <a:xfrm>
                <a:off x="2880" y="1392"/>
                <a:ext cx="0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2" name="Line 26"/>
              <p:cNvSpPr>
                <a:spLocks noChangeShapeType="1"/>
              </p:cNvSpPr>
              <p:nvPr/>
            </p:nvSpPr>
            <p:spPr bwMode="auto">
              <a:xfrm>
                <a:off x="3072" y="1392"/>
                <a:ext cx="0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3" name="Line 27"/>
              <p:cNvSpPr>
                <a:spLocks noChangeShapeType="1"/>
              </p:cNvSpPr>
              <p:nvPr/>
            </p:nvSpPr>
            <p:spPr bwMode="auto">
              <a:xfrm>
                <a:off x="3168" y="1296"/>
                <a:ext cx="0" cy="4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4" name="Line 28"/>
              <p:cNvSpPr>
                <a:spLocks noChangeShapeType="1"/>
              </p:cNvSpPr>
              <p:nvPr/>
            </p:nvSpPr>
            <p:spPr bwMode="auto">
              <a:xfrm>
                <a:off x="3264" y="112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5" name="Line 29"/>
              <p:cNvSpPr>
                <a:spLocks noChangeShapeType="1"/>
              </p:cNvSpPr>
              <p:nvPr/>
            </p:nvSpPr>
            <p:spPr bwMode="auto">
              <a:xfrm>
                <a:off x="3360" y="912"/>
                <a:ext cx="0" cy="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6" name="Line 30"/>
              <p:cNvSpPr>
                <a:spLocks noChangeShapeType="1"/>
              </p:cNvSpPr>
              <p:nvPr/>
            </p:nvSpPr>
            <p:spPr bwMode="auto">
              <a:xfrm>
                <a:off x="3456" y="639"/>
                <a:ext cx="0" cy="10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367" name="Line 31"/>
          <p:cNvSpPr>
            <a:spLocks noChangeShapeType="1"/>
          </p:cNvSpPr>
          <p:nvPr/>
        </p:nvSpPr>
        <p:spPr bwMode="auto">
          <a:xfrm>
            <a:off x="2438400" y="1066800"/>
            <a:ext cx="0" cy="1636713"/>
          </a:xfrm>
          <a:prstGeom prst="line">
            <a:avLst/>
          </a:prstGeom>
          <a:noFill/>
          <a:ln w="38100">
            <a:solidFill>
              <a:srgbClr val="00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368" name="Group 32"/>
          <p:cNvGrpSpPr>
            <a:grpSpLocks/>
          </p:cNvGrpSpPr>
          <p:nvPr/>
        </p:nvGrpSpPr>
        <p:grpSpPr bwMode="auto">
          <a:xfrm>
            <a:off x="958850" y="931863"/>
            <a:ext cx="1479550" cy="1887537"/>
            <a:chOff x="604" y="587"/>
            <a:chExt cx="932" cy="1189"/>
          </a:xfrm>
        </p:grpSpPr>
        <p:sp>
          <p:nvSpPr>
            <p:cNvPr id="14369" name="Oval 33"/>
            <p:cNvSpPr>
              <a:spLocks noChangeArrowheads="1"/>
            </p:cNvSpPr>
            <p:nvPr/>
          </p:nvSpPr>
          <p:spPr bwMode="auto">
            <a:xfrm>
              <a:off x="604" y="587"/>
              <a:ext cx="932" cy="144"/>
            </a:xfrm>
            <a:prstGeom prst="ellipse">
              <a:avLst/>
            </a:prstGeom>
            <a:noFill/>
            <a:ln w="38100">
              <a:solidFill>
                <a:srgbClr val="00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0" name="Line 34"/>
            <p:cNvSpPr>
              <a:spLocks noChangeShapeType="1"/>
            </p:cNvSpPr>
            <p:nvPr/>
          </p:nvSpPr>
          <p:spPr bwMode="auto">
            <a:xfrm>
              <a:off x="604" y="672"/>
              <a:ext cx="0" cy="1031"/>
            </a:xfrm>
            <a:prstGeom prst="line">
              <a:avLst/>
            </a:prstGeom>
            <a:noFill/>
            <a:ln w="38100">
              <a:solidFill>
                <a:srgbClr val="00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Oval 35"/>
            <p:cNvSpPr>
              <a:spLocks noChangeArrowheads="1"/>
            </p:cNvSpPr>
            <p:nvPr/>
          </p:nvSpPr>
          <p:spPr bwMode="auto">
            <a:xfrm>
              <a:off x="604" y="1632"/>
              <a:ext cx="932" cy="144"/>
            </a:xfrm>
            <a:prstGeom prst="ellipse">
              <a:avLst/>
            </a:prstGeom>
            <a:noFill/>
            <a:ln w="38100">
              <a:solidFill>
                <a:srgbClr val="00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2" name="Freeform 36"/>
            <p:cNvSpPr>
              <a:spLocks/>
            </p:cNvSpPr>
            <p:nvPr/>
          </p:nvSpPr>
          <p:spPr bwMode="auto">
            <a:xfrm>
              <a:off x="624" y="1629"/>
              <a:ext cx="882" cy="51"/>
            </a:xfrm>
            <a:custGeom>
              <a:avLst/>
              <a:gdLst>
                <a:gd name="T0" fmla="*/ 0 w 882"/>
                <a:gd name="T1" fmla="*/ 51 h 51"/>
                <a:gd name="T2" fmla="*/ 60 w 882"/>
                <a:gd name="T3" fmla="*/ 33 h 51"/>
                <a:gd name="T4" fmla="*/ 141 w 882"/>
                <a:gd name="T5" fmla="*/ 12 h 51"/>
                <a:gd name="T6" fmla="*/ 246 w 882"/>
                <a:gd name="T7" fmla="*/ 6 h 51"/>
                <a:gd name="T8" fmla="*/ 336 w 882"/>
                <a:gd name="T9" fmla="*/ 3 h 51"/>
                <a:gd name="T10" fmla="*/ 408 w 882"/>
                <a:gd name="T11" fmla="*/ 0 h 51"/>
                <a:gd name="T12" fmla="*/ 480 w 882"/>
                <a:gd name="T13" fmla="*/ 3 h 51"/>
                <a:gd name="T14" fmla="*/ 540 w 882"/>
                <a:gd name="T15" fmla="*/ 6 h 51"/>
                <a:gd name="T16" fmla="*/ 627 w 882"/>
                <a:gd name="T17" fmla="*/ 6 h 51"/>
                <a:gd name="T18" fmla="*/ 669 w 882"/>
                <a:gd name="T19" fmla="*/ 9 h 51"/>
                <a:gd name="T20" fmla="*/ 714 w 882"/>
                <a:gd name="T21" fmla="*/ 12 h 51"/>
                <a:gd name="T22" fmla="*/ 756 w 882"/>
                <a:gd name="T23" fmla="*/ 18 h 51"/>
                <a:gd name="T24" fmla="*/ 813 w 882"/>
                <a:gd name="T25" fmla="*/ 27 h 51"/>
                <a:gd name="T26" fmla="*/ 855 w 882"/>
                <a:gd name="T27" fmla="*/ 39 h 51"/>
                <a:gd name="T28" fmla="*/ 882 w 882"/>
                <a:gd name="T2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2" h="51">
                  <a:moveTo>
                    <a:pt x="0" y="51"/>
                  </a:moveTo>
                  <a:cubicBezTo>
                    <a:pt x="10" y="48"/>
                    <a:pt x="37" y="39"/>
                    <a:pt x="60" y="33"/>
                  </a:cubicBezTo>
                  <a:cubicBezTo>
                    <a:pt x="83" y="27"/>
                    <a:pt x="110" y="17"/>
                    <a:pt x="141" y="12"/>
                  </a:cubicBezTo>
                  <a:cubicBezTo>
                    <a:pt x="172" y="7"/>
                    <a:pt x="214" y="7"/>
                    <a:pt x="246" y="6"/>
                  </a:cubicBezTo>
                  <a:cubicBezTo>
                    <a:pt x="278" y="5"/>
                    <a:pt x="309" y="4"/>
                    <a:pt x="336" y="3"/>
                  </a:cubicBezTo>
                  <a:cubicBezTo>
                    <a:pt x="363" y="2"/>
                    <a:pt x="384" y="0"/>
                    <a:pt x="408" y="0"/>
                  </a:cubicBezTo>
                  <a:cubicBezTo>
                    <a:pt x="432" y="0"/>
                    <a:pt x="458" y="2"/>
                    <a:pt x="480" y="3"/>
                  </a:cubicBezTo>
                  <a:cubicBezTo>
                    <a:pt x="502" y="4"/>
                    <a:pt x="516" y="6"/>
                    <a:pt x="540" y="6"/>
                  </a:cubicBezTo>
                  <a:cubicBezTo>
                    <a:pt x="564" y="6"/>
                    <a:pt x="606" y="6"/>
                    <a:pt x="627" y="6"/>
                  </a:cubicBezTo>
                  <a:cubicBezTo>
                    <a:pt x="648" y="6"/>
                    <a:pt x="655" y="8"/>
                    <a:pt x="669" y="9"/>
                  </a:cubicBezTo>
                  <a:cubicBezTo>
                    <a:pt x="683" y="10"/>
                    <a:pt x="700" y="11"/>
                    <a:pt x="714" y="12"/>
                  </a:cubicBezTo>
                  <a:cubicBezTo>
                    <a:pt x="728" y="13"/>
                    <a:pt x="740" y="16"/>
                    <a:pt x="756" y="18"/>
                  </a:cubicBezTo>
                  <a:cubicBezTo>
                    <a:pt x="772" y="20"/>
                    <a:pt x="797" y="24"/>
                    <a:pt x="813" y="27"/>
                  </a:cubicBezTo>
                  <a:cubicBezTo>
                    <a:pt x="829" y="30"/>
                    <a:pt x="844" y="35"/>
                    <a:pt x="855" y="39"/>
                  </a:cubicBezTo>
                  <a:cubicBezTo>
                    <a:pt x="866" y="43"/>
                    <a:pt x="877" y="49"/>
                    <a:pt x="882" y="51"/>
                  </a:cubicBezTo>
                </a:path>
              </a:pathLst>
            </a:custGeom>
            <a:noFill/>
            <a:ln w="50800" cap="flat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73" name="Line 37"/>
          <p:cNvSpPr>
            <a:spLocks noChangeShapeType="1"/>
          </p:cNvSpPr>
          <p:nvPr/>
        </p:nvSpPr>
        <p:spPr bwMode="auto">
          <a:xfrm>
            <a:off x="1676400" y="838200"/>
            <a:ext cx="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4" name="Line 38"/>
          <p:cNvSpPr>
            <a:spLocks noChangeShapeType="1"/>
          </p:cNvSpPr>
          <p:nvPr/>
        </p:nvSpPr>
        <p:spPr bwMode="auto">
          <a:xfrm>
            <a:off x="1676400" y="2514600"/>
            <a:ext cx="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3886200" y="2754313"/>
            <a:ext cx="1665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cross section</a:t>
            </a:r>
          </a:p>
        </p:txBody>
      </p:sp>
      <p:graphicFrame>
        <p:nvGraphicFramePr>
          <p:cNvPr id="14378" name="Object 42"/>
          <p:cNvGraphicFramePr>
            <a:graphicFrameLocks noChangeAspect="1"/>
          </p:cNvGraphicFramePr>
          <p:nvPr/>
        </p:nvGraphicFramePr>
        <p:xfrm>
          <a:off x="714375" y="4800600"/>
          <a:ext cx="25622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3" name="Equation" r:id="rId4" imgW="1180800" imgH="177480" progId="Equation.DSMT4">
                  <p:embed/>
                </p:oleObj>
              </mc:Choice>
              <mc:Fallback>
                <p:oleObj name="Equation" r:id="rId4" imgW="1180800" imgH="17748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4800600"/>
                        <a:ext cx="25622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84" name="Object 48"/>
          <p:cNvGraphicFramePr>
            <a:graphicFrameLocks noChangeAspect="1"/>
          </p:cNvGraphicFramePr>
          <p:nvPr/>
        </p:nvGraphicFramePr>
        <p:xfrm>
          <a:off x="762000" y="5299075"/>
          <a:ext cx="2286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4" name="Equation" r:id="rId6" imgW="1054080" imgH="279360" progId="Equation.DSMT4">
                  <p:embed/>
                </p:oleObj>
              </mc:Choice>
              <mc:Fallback>
                <p:oleObj name="Equation" r:id="rId6" imgW="1054080" imgH="27936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299075"/>
                        <a:ext cx="2286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85" name="Freeform 49"/>
          <p:cNvSpPr>
            <a:spLocks/>
          </p:cNvSpPr>
          <p:nvPr/>
        </p:nvSpPr>
        <p:spPr bwMode="auto">
          <a:xfrm>
            <a:off x="1460500" y="5740400"/>
            <a:ext cx="1588" cy="266700"/>
          </a:xfrm>
          <a:custGeom>
            <a:avLst/>
            <a:gdLst>
              <a:gd name="T0" fmla="*/ 0 w 1"/>
              <a:gd name="T1" fmla="*/ 168 h 168"/>
              <a:gd name="T2" fmla="*/ 0 w 1"/>
              <a:gd name="T3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68">
                <a:moveTo>
                  <a:pt x="0" y="168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4386" name="Object 50"/>
          <p:cNvGraphicFramePr>
            <a:graphicFrameLocks noChangeAspect="1"/>
          </p:cNvGraphicFramePr>
          <p:nvPr/>
        </p:nvGraphicFramePr>
        <p:xfrm>
          <a:off x="1295400" y="6019800"/>
          <a:ext cx="3143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5" name="Equation" r:id="rId8" imgW="114120" imgH="126720" progId="Equation.DSMT4">
                  <p:embed/>
                </p:oleObj>
              </mc:Choice>
              <mc:Fallback>
                <p:oleObj name="Equation" r:id="rId8" imgW="114120" imgH="12672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6019800"/>
                        <a:ext cx="31432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87" name="Object 51"/>
          <p:cNvGraphicFramePr>
            <a:graphicFrameLocks noChangeAspect="1"/>
          </p:cNvGraphicFramePr>
          <p:nvPr/>
        </p:nvGraphicFramePr>
        <p:xfrm>
          <a:off x="1905000" y="6096000"/>
          <a:ext cx="30321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6" name="Equation" r:id="rId10" imgW="126720" imgH="177480" progId="Equation.DSMT4">
                  <p:embed/>
                </p:oleObj>
              </mc:Choice>
              <mc:Fallback>
                <p:oleObj name="Equation" r:id="rId10" imgW="126720" imgH="17748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6096000"/>
                        <a:ext cx="303213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89" name="AutoShape 53"/>
          <p:cNvSpPr>
            <a:spLocks/>
          </p:cNvSpPr>
          <p:nvPr/>
        </p:nvSpPr>
        <p:spPr bwMode="auto">
          <a:xfrm rot="16200000">
            <a:off x="1920875" y="5502275"/>
            <a:ext cx="273050" cy="914400"/>
          </a:xfrm>
          <a:prstGeom prst="leftBrace">
            <a:avLst>
              <a:gd name="adj1" fmla="val 27907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390" name="Object 54"/>
          <p:cNvGraphicFramePr>
            <a:graphicFrameLocks noChangeAspect="1"/>
          </p:cNvGraphicFramePr>
          <p:nvPr/>
        </p:nvGraphicFramePr>
        <p:xfrm>
          <a:off x="2286000" y="6324600"/>
          <a:ext cx="13716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7" name="Equation" r:id="rId12" imgW="622080" imgH="177480" progId="Equation.DSMT4">
                  <p:embed/>
                </p:oleObj>
              </mc:Choice>
              <mc:Fallback>
                <p:oleObj name="Equation" r:id="rId12" imgW="622080" imgH="177480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6324600"/>
                        <a:ext cx="13716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91" name="Freeform 55"/>
          <p:cNvSpPr>
            <a:spLocks/>
          </p:cNvSpPr>
          <p:nvPr/>
        </p:nvSpPr>
        <p:spPr bwMode="auto">
          <a:xfrm>
            <a:off x="2819400" y="5791200"/>
            <a:ext cx="76200" cy="533400"/>
          </a:xfrm>
          <a:custGeom>
            <a:avLst/>
            <a:gdLst>
              <a:gd name="T0" fmla="*/ 0 w 1"/>
              <a:gd name="T1" fmla="*/ 420 h 420"/>
              <a:gd name="T2" fmla="*/ 0 w 1"/>
              <a:gd name="T3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420">
                <a:moveTo>
                  <a:pt x="0" y="42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2" name="AutoShape 56"/>
          <p:cNvSpPr>
            <a:spLocks/>
          </p:cNvSpPr>
          <p:nvPr/>
        </p:nvSpPr>
        <p:spPr bwMode="auto">
          <a:xfrm rot="16200000">
            <a:off x="1181100" y="6134100"/>
            <a:ext cx="228600" cy="609600"/>
          </a:xfrm>
          <a:prstGeom prst="leftBrace">
            <a:avLst>
              <a:gd name="adj1" fmla="val 22222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393" name="Object 57"/>
          <p:cNvGraphicFramePr>
            <a:graphicFrameLocks noChangeAspect="1"/>
          </p:cNvGraphicFramePr>
          <p:nvPr/>
        </p:nvGraphicFramePr>
        <p:xfrm>
          <a:off x="228600" y="6491288"/>
          <a:ext cx="188595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8" name="Equation" r:id="rId14" imgW="914400" imgH="177480" progId="Equation.DSMT4">
                  <p:embed/>
                </p:oleObj>
              </mc:Choice>
              <mc:Fallback>
                <p:oleObj name="Equation" r:id="rId14" imgW="914400" imgH="17748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6491288"/>
                        <a:ext cx="1885950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94" name="Text Box 58"/>
          <p:cNvSpPr txBox="1">
            <a:spLocks noChangeArrowheads="1"/>
          </p:cNvSpPr>
          <p:nvPr/>
        </p:nvSpPr>
        <p:spPr bwMode="auto">
          <a:xfrm>
            <a:off x="3565525" y="3240088"/>
            <a:ext cx="5273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If we add all the cylinders from the smallest to the largest:</a:t>
            </a:r>
          </a:p>
        </p:txBody>
      </p:sp>
      <p:graphicFrame>
        <p:nvGraphicFramePr>
          <p:cNvPr id="14395" name="Object 59"/>
          <p:cNvGraphicFramePr>
            <a:graphicFrameLocks noChangeAspect="1"/>
          </p:cNvGraphicFramePr>
          <p:nvPr/>
        </p:nvGraphicFramePr>
        <p:xfrm>
          <a:off x="4343400" y="4038600"/>
          <a:ext cx="23685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9" name="Equation" r:id="rId16" imgW="1091880" imgH="330120" progId="Equation.DSMT4">
                  <p:embed/>
                </p:oleObj>
              </mc:Choice>
              <mc:Fallback>
                <p:oleObj name="Equation" r:id="rId16" imgW="1091880" imgH="330120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038600"/>
                        <a:ext cx="23685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96" name="Object 60"/>
          <p:cNvGraphicFramePr>
            <a:graphicFrameLocks noChangeAspect="1"/>
          </p:cNvGraphicFramePr>
          <p:nvPr/>
        </p:nvGraphicFramePr>
        <p:xfrm>
          <a:off x="4343400" y="4876800"/>
          <a:ext cx="19827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0" name="Equation" r:id="rId18" imgW="914400" imgH="330120" progId="Equation.DSMT4">
                  <p:embed/>
                </p:oleObj>
              </mc:Choice>
              <mc:Fallback>
                <p:oleObj name="Equation" r:id="rId18" imgW="914400" imgH="330120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876800"/>
                        <a:ext cx="1982788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97" name="Object 61"/>
          <p:cNvGraphicFramePr>
            <a:graphicFrameLocks noChangeAspect="1"/>
          </p:cNvGraphicFramePr>
          <p:nvPr/>
        </p:nvGraphicFramePr>
        <p:xfrm>
          <a:off x="4191000" y="5638800"/>
          <a:ext cx="236855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1" name="Equation" r:id="rId20" imgW="1091880" imgH="482400" progId="Equation.DSMT4">
                  <p:embed/>
                </p:oleObj>
              </mc:Choice>
              <mc:Fallback>
                <p:oleObj name="Equation" r:id="rId20" imgW="1091880" imgH="48240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638800"/>
                        <a:ext cx="236855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98" name="Object 62"/>
          <p:cNvGraphicFramePr>
            <a:graphicFrameLocks noChangeAspect="1"/>
          </p:cNvGraphicFramePr>
          <p:nvPr/>
        </p:nvGraphicFramePr>
        <p:xfrm>
          <a:off x="7162800" y="4953000"/>
          <a:ext cx="13493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2" name="Equation" r:id="rId22" imgW="622080" imgH="253800" progId="Equation.DSMT4">
                  <p:embed/>
                </p:oleObj>
              </mc:Choice>
              <mc:Fallback>
                <p:oleObj name="Equation" r:id="rId22" imgW="622080" imgH="25380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953000"/>
                        <a:ext cx="134937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99" name="Object 63"/>
          <p:cNvGraphicFramePr>
            <a:graphicFrameLocks noChangeAspect="1"/>
          </p:cNvGraphicFramePr>
          <p:nvPr/>
        </p:nvGraphicFramePr>
        <p:xfrm>
          <a:off x="7534275" y="5851525"/>
          <a:ext cx="60483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3" name="Equation" r:id="rId24" imgW="279360" imgH="177480" progId="Equation.DSMT4">
                  <p:embed/>
                </p:oleObj>
              </mc:Choice>
              <mc:Fallback>
                <p:oleObj name="Equation" r:id="rId24" imgW="279360" imgH="177480" progId="Equation.DSMT4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4275" y="5851525"/>
                        <a:ext cx="604838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00" name="Line 64"/>
          <p:cNvSpPr>
            <a:spLocks noChangeShapeType="1"/>
          </p:cNvSpPr>
          <p:nvPr/>
        </p:nvSpPr>
        <p:spPr bwMode="auto">
          <a:xfrm flipV="1">
            <a:off x="6705600" y="54102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403" name="Group 67"/>
          <p:cNvGrpSpPr>
            <a:grpSpLocks/>
          </p:cNvGrpSpPr>
          <p:nvPr/>
        </p:nvGrpSpPr>
        <p:grpSpPr bwMode="auto">
          <a:xfrm>
            <a:off x="6019800" y="762000"/>
            <a:ext cx="2743200" cy="1828800"/>
            <a:chOff x="3792" y="480"/>
            <a:chExt cx="1728" cy="1152"/>
          </a:xfrm>
        </p:grpSpPr>
        <p:sp>
          <p:nvSpPr>
            <p:cNvPr id="14402" name="Rectangle 66"/>
            <p:cNvSpPr>
              <a:spLocks noChangeArrowheads="1"/>
            </p:cNvSpPr>
            <p:nvPr/>
          </p:nvSpPr>
          <p:spPr bwMode="auto">
            <a:xfrm>
              <a:off x="3792" y="480"/>
              <a:ext cx="1728" cy="1152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1" name="Text Box 65"/>
            <p:cNvSpPr txBox="1">
              <a:spLocks noChangeArrowheads="1"/>
            </p:cNvSpPr>
            <p:nvPr/>
          </p:nvSpPr>
          <p:spPr bwMode="auto">
            <a:xfrm>
              <a:off x="3888" y="576"/>
              <a:ext cx="1594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This is called the </a:t>
              </a:r>
              <a:r>
                <a:rPr lang="en-US" u="sng"/>
                <a:t>shell method</a:t>
              </a:r>
              <a:r>
                <a:rPr lang="en-US"/>
                <a:t> because we use cylindrical shells.</a:t>
              </a:r>
            </a:p>
          </p:txBody>
        </p:sp>
      </p:grpSp>
      <p:graphicFrame>
        <p:nvGraphicFramePr>
          <p:cNvPr id="14404" name="Object 68"/>
          <p:cNvGraphicFramePr>
            <a:graphicFrameLocks noChangeAspect="1"/>
          </p:cNvGraphicFramePr>
          <p:nvPr/>
        </p:nvGraphicFramePr>
        <p:xfrm>
          <a:off x="2590800" y="1447800"/>
          <a:ext cx="1143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4" name="Equation" r:id="rId26" imgW="609480" imgH="228600" progId="Equation.DSMT4">
                  <p:embed/>
                </p:oleObj>
              </mc:Choice>
              <mc:Fallback>
                <p:oleObj name="Equation" r:id="rId26" imgW="609480" imgH="228600" progId="Equation.DSMT4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447800"/>
                        <a:ext cx="11430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05" name="Freeform 69"/>
          <p:cNvSpPr>
            <a:spLocks/>
          </p:cNvSpPr>
          <p:nvPr/>
        </p:nvSpPr>
        <p:spPr bwMode="auto">
          <a:xfrm>
            <a:off x="2590800" y="409575"/>
            <a:ext cx="1588" cy="2279650"/>
          </a:xfrm>
          <a:custGeom>
            <a:avLst/>
            <a:gdLst>
              <a:gd name="T0" fmla="*/ 0 w 1"/>
              <a:gd name="T1" fmla="*/ 1436 h 1436"/>
              <a:gd name="T2" fmla="*/ 0 w 1"/>
              <a:gd name="T3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436">
                <a:moveTo>
                  <a:pt x="0" y="1436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4407" name="Object 71"/>
          <p:cNvGraphicFramePr>
            <a:graphicFrameLocks noChangeAspect="1"/>
          </p:cNvGraphicFramePr>
          <p:nvPr/>
        </p:nvGraphicFramePr>
        <p:xfrm>
          <a:off x="8686800" y="6477000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5" name="Equation" r:id="rId28" imgW="190440" imgH="139680" progId="Equation.DSMT4">
                  <p:embed/>
                </p:oleObj>
              </mc:Choice>
              <mc:Fallback>
                <p:oleObj name="Equation" r:id="rId28" imgW="190440" imgH="139680" progId="Equation.DSMT4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6477000"/>
                        <a:ext cx="292100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828800" cy="3048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fld id="{CFFC6B0E-8E54-4889-8A38-500AB2A18780}" type="datetime1">
              <a:rPr lang="en-US" sz="1600" b="1" smtClean="0">
                <a:solidFill>
                  <a:schemeClr val="tx1"/>
                </a:solidFill>
              </a:rPr>
              <a:pPr algn="ctr"/>
              <a:t>1/2/2013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209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Chapter 6.3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The Shell Method</a:t>
            </a:r>
          </a:p>
        </p:txBody>
      </p:sp>
      <p:sp>
        <p:nvSpPr>
          <p:cNvPr id="8" name="Rectangle 7"/>
          <p:cNvSpPr/>
          <p:nvPr/>
        </p:nvSpPr>
        <p:spPr>
          <a:xfrm>
            <a:off x="-12700" y="61174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u="sng" dirty="0" smtClean="0"/>
              <a:t>Use the disk and shell methods to setup and evaluate the volume of the solid formed by</a:t>
            </a:r>
            <a:endParaRPr lang="en-US" sz="1600" b="1" u="sng" dirty="0"/>
          </a:p>
          <a:p>
            <a:pPr algn="ctr"/>
            <a:r>
              <a:rPr lang="en-US" sz="1600" b="1" u="sng" dirty="0" smtClean="0"/>
              <a:t>rotating the given region around the y-axis.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941650"/>
              </p:ext>
            </p:extLst>
          </p:nvPr>
        </p:nvGraphicFramePr>
        <p:xfrm>
          <a:off x="0" y="1283473"/>
          <a:ext cx="1558452" cy="2183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3" name="Equation" r:id="rId3" imgW="634680" imgH="888840" progId="Equation.DSMT4">
                  <p:embed/>
                </p:oleObj>
              </mc:Choice>
              <mc:Fallback>
                <p:oleObj name="Equation" r:id="rId3" imgW="63468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83473"/>
                        <a:ext cx="1558452" cy="21835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58073"/>
            <a:ext cx="3841309" cy="267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733634"/>
              </p:ext>
            </p:extLst>
          </p:nvPr>
        </p:nvGraphicFramePr>
        <p:xfrm>
          <a:off x="1367631" y="2971800"/>
          <a:ext cx="168433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4" name="Equation" r:id="rId6" imgW="685800" imgH="253800" progId="Equation.DSMT4">
                  <p:embed/>
                </p:oleObj>
              </mc:Choice>
              <mc:Fallback>
                <p:oleObj name="Equation" r:id="rId6" imgW="685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7631" y="2971800"/>
                        <a:ext cx="1684338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810212"/>
              </p:ext>
            </p:extLst>
          </p:nvPr>
        </p:nvGraphicFramePr>
        <p:xfrm>
          <a:off x="990600" y="4343400"/>
          <a:ext cx="670242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5" name="Equation" r:id="rId8" imgW="2908080" imgH="711000" progId="Equation.DSMT4">
                  <p:embed/>
                </p:oleObj>
              </mc:Choice>
              <mc:Fallback>
                <p:oleObj name="Equation" r:id="rId8" imgW="290808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343400"/>
                        <a:ext cx="6702425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38400" y="1443216"/>
            <a:ext cx="250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Perpen</a:t>
            </a:r>
            <a:r>
              <a:rPr lang="en-US" dirty="0" err="1" smtClean="0">
                <a:solidFill>
                  <a:srgbClr val="FF0000"/>
                </a:solidFill>
              </a:rPr>
              <a:t>disc</a:t>
            </a:r>
            <a:r>
              <a:rPr lang="en-US" dirty="0" err="1" smtClean="0"/>
              <a:t>ular</a:t>
            </a:r>
            <a:endParaRPr lang="en-US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179" y="1232673"/>
            <a:ext cx="4046150" cy="284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825" name="Picture 4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1264422"/>
            <a:ext cx="44196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80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828800" cy="3048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fld id="{CFFC6B0E-8E54-4889-8A38-500AB2A18780}" type="datetime1">
              <a:rPr lang="en-US" sz="1600" b="1" smtClean="0">
                <a:solidFill>
                  <a:schemeClr val="tx1"/>
                </a:solidFill>
              </a:rPr>
              <a:pPr algn="ctr"/>
              <a:t>1/2/2013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209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Chapter 6.3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The Shell Method</a:t>
            </a:r>
          </a:p>
        </p:txBody>
      </p:sp>
      <p:sp>
        <p:nvSpPr>
          <p:cNvPr id="8" name="Rectangle 7"/>
          <p:cNvSpPr/>
          <p:nvPr/>
        </p:nvSpPr>
        <p:spPr>
          <a:xfrm>
            <a:off x="-12700" y="61174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u="sng" dirty="0" smtClean="0"/>
              <a:t>Use the disk and shell methods to setup and evaluate the volume of the solid formed by</a:t>
            </a:r>
            <a:endParaRPr lang="en-US" sz="1600" b="1" u="sng" dirty="0"/>
          </a:p>
          <a:p>
            <a:pPr algn="ctr"/>
            <a:r>
              <a:rPr lang="en-US" sz="1600" b="1" u="sng" dirty="0" smtClean="0"/>
              <a:t>rotating the given region around the y-axis.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834631"/>
              </p:ext>
            </p:extLst>
          </p:nvPr>
        </p:nvGraphicFramePr>
        <p:xfrm>
          <a:off x="0" y="1258073"/>
          <a:ext cx="1558452" cy="2183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" name="Equation" r:id="rId3" imgW="634680" imgH="888840" progId="Equation.DSMT4">
                  <p:embed/>
                </p:oleObj>
              </mc:Choice>
              <mc:Fallback>
                <p:oleObj name="Equation" r:id="rId3" imgW="63468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58073"/>
                        <a:ext cx="1558452" cy="21835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891" y="1207273"/>
            <a:ext cx="3841309" cy="267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20" y="1207273"/>
            <a:ext cx="382905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917227"/>
              </p:ext>
            </p:extLst>
          </p:nvPr>
        </p:nvGraphicFramePr>
        <p:xfrm>
          <a:off x="1295399" y="4953000"/>
          <a:ext cx="2895599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8" name="Equation" r:id="rId7" imgW="1117440" imgH="469800" progId="Equation.DSMT4">
                  <p:embed/>
                </p:oleObj>
              </mc:Choice>
              <mc:Fallback>
                <p:oleObj name="Equation" r:id="rId7" imgW="11174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399" y="4953000"/>
                        <a:ext cx="2895599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6832" name="Picture 3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670" y="1197748"/>
            <a:ext cx="38481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301093"/>
              </p:ext>
            </p:extLst>
          </p:nvPr>
        </p:nvGraphicFramePr>
        <p:xfrm>
          <a:off x="1130300" y="3352800"/>
          <a:ext cx="3235325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9" name="Equation" r:id="rId10" imgW="1536480" imgH="685800" progId="Equation.DSMT4">
                  <p:embed/>
                </p:oleObj>
              </mc:Choice>
              <mc:Fallback>
                <p:oleObj name="Equation" r:id="rId10" imgW="153648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3352800"/>
                        <a:ext cx="3235325" cy="144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00400" y="1524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Para</a:t>
            </a:r>
            <a:r>
              <a:rPr lang="en-US" dirty="0" err="1" smtClean="0">
                <a:solidFill>
                  <a:srgbClr val="FF0000"/>
                </a:solidFill>
              </a:rPr>
              <a:t>shell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98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H7724J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-152400"/>
            <a:ext cx="472440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5867400" y="2667000"/>
          <a:ext cx="223520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4" imgW="1396800" imgH="393480" progId="Equation.DSMT4">
                  <p:embed/>
                </p:oleObj>
              </mc:Choice>
              <mc:Fallback>
                <p:oleObj name="Equation" r:id="rId4" imgW="139680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667000"/>
                        <a:ext cx="2235200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65125" y="268288"/>
            <a:ext cx="42830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Find the volume generated when this shape is revolved about the y axis.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562600" y="4267200"/>
            <a:ext cx="3048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We can’t solve for x, so we can’t use a horizontal slice directly.</a:t>
            </a:r>
          </a:p>
        </p:txBody>
      </p:sp>
      <p:pic>
        <p:nvPicPr>
          <p:cNvPr id="9225" name="Picture 9" descr="shell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50292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8686800" y="6477000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7" imgW="190440" imgH="139680" progId="Equation.DSMT4">
                  <p:embed/>
                </p:oleObj>
              </mc:Choice>
              <mc:Fallback>
                <p:oleObj name="Equation" r:id="rId7" imgW="190440" imgH="1396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6477000"/>
                        <a:ext cx="292100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7724J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-152400"/>
            <a:ext cx="472440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5867400" y="2667000"/>
          <a:ext cx="223520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name="Equation" r:id="rId5" imgW="1396800" imgH="393480" progId="Equation.DSMT4">
                  <p:embed/>
                </p:oleObj>
              </mc:Choice>
              <mc:Fallback>
                <p:oleObj name="Equation" r:id="rId5" imgW="139680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667000"/>
                        <a:ext cx="2235200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41325" y="2935288"/>
            <a:ext cx="2049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Shell method:</a:t>
            </a:r>
          </a:p>
        </p:txBody>
      </p:sp>
      <p:sp>
        <p:nvSpPr>
          <p:cNvPr id="10252" name="Freeform 12"/>
          <p:cNvSpPr>
            <a:spLocks/>
          </p:cNvSpPr>
          <p:nvPr/>
        </p:nvSpPr>
        <p:spPr bwMode="auto">
          <a:xfrm>
            <a:off x="6705600" y="781050"/>
            <a:ext cx="1588" cy="1585913"/>
          </a:xfrm>
          <a:custGeom>
            <a:avLst/>
            <a:gdLst>
              <a:gd name="T0" fmla="*/ 0 w 1"/>
              <a:gd name="T1" fmla="*/ 0 h 999"/>
              <a:gd name="T2" fmla="*/ 0 w 1"/>
              <a:gd name="T3" fmla="*/ 999 h 99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999">
                <a:moveTo>
                  <a:pt x="0" y="0"/>
                </a:moveTo>
                <a:lnTo>
                  <a:pt x="0" y="999"/>
                </a:lnTo>
              </a:path>
            </a:pathLst>
          </a:custGeom>
          <a:noFill/>
          <a:ln w="38100">
            <a:solidFill>
              <a:srgbClr val="00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57" name="Group 17"/>
          <p:cNvGrpSpPr>
            <a:grpSpLocks/>
          </p:cNvGrpSpPr>
          <p:nvPr/>
        </p:nvGrpSpPr>
        <p:grpSpPr bwMode="auto">
          <a:xfrm>
            <a:off x="3124200" y="609600"/>
            <a:ext cx="3581400" cy="1868488"/>
            <a:chOff x="1968" y="384"/>
            <a:chExt cx="2256" cy="1177"/>
          </a:xfrm>
        </p:grpSpPr>
        <p:grpSp>
          <p:nvGrpSpPr>
            <p:cNvPr id="10247" name="Group 7"/>
            <p:cNvGrpSpPr>
              <a:grpSpLocks/>
            </p:cNvGrpSpPr>
            <p:nvPr/>
          </p:nvGrpSpPr>
          <p:grpSpPr bwMode="auto">
            <a:xfrm>
              <a:off x="1968" y="420"/>
              <a:ext cx="2256" cy="1141"/>
              <a:chOff x="604" y="587"/>
              <a:chExt cx="932" cy="1189"/>
            </a:xfrm>
          </p:grpSpPr>
          <p:sp>
            <p:nvSpPr>
              <p:cNvPr id="10248" name="Oval 8"/>
              <p:cNvSpPr>
                <a:spLocks noChangeArrowheads="1"/>
              </p:cNvSpPr>
              <p:nvPr/>
            </p:nvSpPr>
            <p:spPr bwMode="auto">
              <a:xfrm>
                <a:off x="604" y="587"/>
                <a:ext cx="932" cy="144"/>
              </a:xfrm>
              <a:prstGeom prst="ellipse">
                <a:avLst/>
              </a:prstGeom>
              <a:noFill/>
              <a:ln w="38100">
                <a:solidFill>
                  <a:srgbClr val="00CC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9" name="Line 9"/>
              <p:cNvSpPr>
                <a:spLocks noChangeShapeType="1"/>
              </p:cNvSpPr>
              <p:nvPr/>
            </p:nvSpPr>
            <p:spPr bwMode="auto">
              <a:xfrm>
                <a:off x="604" y="672"/>
                <a:ext cx="0" cy="1031"/>
              </a:xfrm>
              <a:prstGeom prst="line">
                <a:avLst/>
              </a:prstGeom>
              <a:noFill/>
              <a:ln w="38100">
                <a:solidFill>
                  <a:srgbClr val="00CC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0" name="Oval 10"/>
              <p:cNvSpPr>
                <a:spLocks noChangeArrowheads="1"/>
              </p:cNvSpPr>
              <p:nvPr/>
            </p:nvSpPr>
            <p:spPr bwMode="auto">
              <a:xfrm>
                <a:off x="604" y="1632"/>
                <a:ext cx="932" cy="144"/>
              </a:xfrm>
              <a:prstGeom prst="ellipse">
                <a:avLst/>
              </a:prstGeom>
              <a:noFill/>
              <a:ln w="38100">
                <a:solidFill>
                  <a:srgbClr val="00CC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1" name="Freeform 11"/>
              <p:cNvSpPr>
                <a:spLocks/>
              </p:cNvSpPr>
              <p:nvPr/>
            </p:nvSpPr>
            <p:spPr bwMode="auto">
              <a:xfrm>
                <a:off x="624" y="1629"/>
                <a:ext cx="882" cy="51"/>
              </a:xfrm>
              <a:custGeom>
                <a:avLst/>
                <a:gdLst>
                  <a:gd name="T0" fmla="*/ 0 w 882"/>
                  <a:gd name="T1" fmla="*/ 51 h 51"/>
                  <a:gd name="T2" fmla="*/ 60 w 882"/>
                  <a:gd name="T3" fmla="*/ 33 h 51"/>
                  <a:gd name="T4" fmla="*/ 141 w 882"/>
                  <a:gd name="T5" fmla="*/ 12 h 51"/>
                  <a:gd name="T6" fmla="*/ 246 w 882"/>
                  <a:gd name="T7" fmla="*/ 6 h 51"/>
                  <a:gd name="T8" fmla="*/ 336 w 882"/>
                  <a:gd name="T9" fmla="*/ 3 h 51"/>
                  <a:gd name="T10" fmla="*/ 408 w 882"/>
                  <a:gd name="T11" fmla="*/ 0 h 51"/>
                  <a:gd name="T12" fmla="*/ 480 w 882"/>
                  <a:gd name="T13" fmla="*/ 3 h 51"/>
                  <a:gd name="T14" fmla="*/ 540 w 882"/>
                  <a:gd name="T15" fmla="*/ 6 h 51"/>
                  <a:gd name="T16" fmla="*/ 627 w 882"/>
                  <a:gd name="T17" fmla="*/ 6 h 51"/>
                  <a:gd name="T18" fmla="*/ 669 w 882"/>
                  <a:gd name="T19" fmla="*/ 9 h 51"/>
                  <a:gd name="T20" fmla="*/ 714 w 882"/>
                  <a:gd name="T21" fmla="*/ 12 h 51"/>
                  <a:gd name="T22" fmla="*/ 756 w 882"/>
                  <a:gd name="T23" fmla="*/ 18 h 51"/>
                  <a:gd name="T24" fmla="*/ 813 w 882"/>
                  <a:gd name="T25" fmla="*/ 27 h 51"/>
                  <a:gd name="T26" fmla="*/ 855 w 882"/>
                  <a:gd name="T27" fmla="*/ 39 h 51"/>
                  <a:gd name="T28" fmla="*/ 882 w 882"/>
                  <a:gd name="T2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2" h="51">
                    <a:moveTo>
                      <a:pt x="0" y="51"/>
                    </a:moveTo>
                    <a:cubicBezTo>
                      <a:pt x="10" y="48"/>
                      <a:pt x="37" y="39"/>
                      <a:pt x="60" y="33"/>
                    </a:cubicBezTo>
                    <a:cubicBezTo>
                      <a:pt x="83" y="27"/>
                      <a:pt x="110" y="17"/>
                      <a:pt x="141" y="12"/>
                    </a:cubicBezTo>
                    <a:cubicBezTo>
                      <a:pt x="172" y="7"/>
                      <a:pt x="214" y="7"/>
                      <a:pt x="246" y="6"/>
                    </a:cubicBezTo>
                    <a:cubicBezTo>
                      <a:pt x="278" y="5"/>
                      <a:pt x="309" y="4"/>
                      <a:pt x="336" y="3"/>
                    </a:cubicBezTo>
                    <a:cubicBezTo>
                      <a:pt x="363" y="2"/>
                      <a:pt x="384" y="0"/>
                      <a:pt x="408" y="0"/>
                    </a:cubicBezTo>
                    <a:cubicBezTo>
                      <a:pt x="432" y="0"/>
                      <a:pt x="458" y="2"/>
                      <a:pt x="480" y="3"/>
                    </a:cubicBezTo>
                    <a:cubicBezTo>
                      <a:pt x="502" y="4"/>
                      <a:pt x="516" y="6"/>
                      <a:pt x="540" y="6"/>
                    </a:cubicBezTo>
                    <a:cubicBezTo>
                      <a:pt x="564" y="6"/>
                      <a:pt x="606" y="6"/>
                      <a:pt x="627" y="6"/>
                    </a:cubicBezTo>
                    <a:cubicBezTo>
                      <a:pt x="648" y="6"/>
                      <a:pt x="655" y="8"/>
                      <a:pt x="669" y="9"/>
                    </a:cubicBezTo>
                    <a:cubicBezTo>
                      <a:pt x="683" y="10"/>
                      <a:pt x="700" y="11"/>
                      <a:pt x="714" y="12"/>
                    </a:cubicBezTo>
                    <a:cubicBezTo>
                      <a:pt x="728" y="13"/>
                      <a:pt x="740" y="16"/>
                      <a:pt x="756" y="18"/>
                    </a:cubicBezTo>
                    <a:cubicBezTo>
                      <a:pt x="772" y="20"/>
                      <a:pt x="797" y="24"/>
                      <a:pt x="813" y="27"/>
                    </a:cubicBezTo>
                    <a:cubicBezTo>
                      <a:pt x="829" y="30"/>
                      <a:pt x="844" y="35"/>
                      <a:pt x="855" y="39"/>
                    </a:cubicBezTo>
                    <a:cubicBezTo>
                      <a:pt x="866" y="43"/>
                      <a:pt x="877" y="49"/>
                      <a:pt x="882" y="51"/>
                    </a:cubicBezTo>
                  </a:path>
                </a:pathLst>
              </a:custGeom>
              <a:noFill/>
              <a:ln w="50800" cap="flat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3080" y="384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Freeform 15"/>
            <p:cNvSpPr>
              <a:spLocks/>
            </p:cNvSpPr>
            <p:nvPr/>
          </p:nvSpPr>
          <p:spPr bwMode="auto">
            <a:xfrm>
              <a:off x="3081" y="1389"/>
              <a:ext cx="1" cy="66"/>
            </a:xfrm>
            <a:custGeom>
              <a:avLst/>
              <a:gdLst>
                <a:gd name="T0" fmla="*/ 0 w 1"/>
                <a:gd name="T1" fmla="*/ 0 h 66"/>
                <a:gd name="T2" fmla="*/ 0 w 1"/>
                <a:gd name="T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66">
                  <a:moveTo>
                    <a:pt x="0" y="0"/>
                  </a:moveTo>
                  <a:lnTo>
                    <a:pt x="0" y="6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Freeform 16"/>
            <p:cNvSpPr>
              <a:spLocks/>
            </p:cNvSpPr>
            <p:nvPr/>
          </p:nvSpPr>
          <p:spPr bwMode="auto">
            <a:xfrm>
              <a:off x="3690" y="1398"/>
              <a:ext cx="21" cy="54"/>
            </a:xfrm>
            <a:custGeom>
              <a:avLst/>
              <a:gdLst>
                <a:gd name="T0" fmla="*/ 0 w 21"/>
                <a:gd name="T1" fmla="*/ 54 h 54"/>
                <a:gd name="T2" fmla="*/ 21 w 21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" h="54">
                  <a:moveTo>
                    <a:pt x="0" y="54"/>
                  </a:moveTo>
                  <a:lnTo>
                    <a:pt x="21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0258" name="Object 18"/>
          <p:cNvGraphicFramePr>
            <a:graphicFrameLocks noChangeAspect="1"/>
          </p:cNvGraphicFramePr>
          <p:nvPr/>
        </p:nvGraphicFramePr>
        <p:xfrm>
          <a:off x="381000" y="3581400"/>
          <a:ext cx="41910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" name="Equation" r:id="rId7" imgW="1930320" imgH="203040" progId="Equation.DSMT4">
                  <p:embed/>
                </p:oleObj>
              </mc:Choice>
              <mc:Fallback>
                <p:oleObj name="Equation" r:id="rId7" imgW="1930320" imgH="2030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581400"/>
                        <a:ext cx="41910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9" name="Object 19"/>
          <p:cNvGraphicFramePr>
            <a:graphicFrameLocks noChangeAspect="1"/>
          </p:cNvGraphicFramePr>
          <p:nvPr/>
        </p:nvGraphicFramePr>
        <p:xfrm>
          <a:off x="457200" y="4206875"/>
          <a:ext cx="317023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name="Equation" r:id="rId9" imgW="1460160" imgH="203040" progId="Equation.DSMT4">
                  <p:embed/>
                </p:oleObj>
              </mc:Choice>
              <mc:Fallback>
                <p:oleObj name="Equation" r:id="rId9" imgW="1460160" imgH="2030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06875"/>
                        <a:ext cx="3170238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0" name="Object 20"/>
          <p:cNvGraphicFramePr>
            <a:graphicFrameLocks noChangeAspect="1"/>
          </p:cNvGraphicFramePr>
          <p:nvPr/>
        </p:nvGraphicFramePr>
        <p:xfrm>
          <a:off x="457200" y="4767263"/>
          <a:ext cx="11588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0" name="Equation" r:id="rId11" imgW="533160" imgH="177480" progId="Equation.DSMT4">
                  <p:embed/>
                </p:oleObj>
              </mc:Choice>
              <mc:Fallback>
                <p:oleObj name="Equation" r:id="rId11" imgW="533160" imgH="177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767263"/>
                        <a:ext cx="1158875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1" name="Object 21"/>
          <p:cNvGraphicFramePr>
            <a:graphicFrameLocks noChangeAspect="1"/>
          </p:cNvGraphicFramePr>
          <p:nvPr/>
        </p:nvGraphicFramePr>
        <p:xfrm>
          <a:off x="393700" y="5226050"/>
          <a:ext cx="49403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name="Equation" r:id="rId13" imgW="2273040" imgH="203040" progId="Equation.DSMT4">
                  <p:embed/>
                </p:oleObj>
              </mc:Choice>
              <mc:Fallback>
                <p:oleObj name="Equation" r:id="rId13" imgW="2273040" imgH="2030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5226050"/>
                        <a:ext cx="494030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2" name="Picture 22" descr="shell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57600"/>
            <a:ext cx="3581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365125" y="457200"/>
            <a:ext cx="2606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If we take a vertical slice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381000" y="1195388"/>
            <a:ext cx="2606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and revolve it about the y-axis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381000" y="1957388"/>
            <a:ext cx="260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we get a cylinder.</a:t>
            </a:r>
          </a:p>
        </p:txBody>
      </p:sp>
      <p:graphicFrame>
        <p:nvGraphicFramePr>
          <p:cNvPr id="10266" name="Object 26"/>
          <p:cNvGraphicFramePr>
            <a:graphicFrameLocks noChangeAspect="1"/>
          </p:cNvGraphicFramePr>
          <p:nvPr/>
        </p:nvGraphicFramePr>
        <p:xfrm>
          <a:off x="8686800" y="6477000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" name="Equation" r:id="rId16" imgW="190440" imgH="139680" progId="Equation.DSMT4">
                  <p:embed/>
                </p:oleObj>
              </mc:Choice>
              <mc:Fallback>
                <p:oleObj name="Equation" r:id="rId16" imgW="190440" imgH="1396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6477000"/>
                        <a:ext cx="292100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utoUpdateAnimBg="0"/>
      <p:bldP spid="10252" grpId="0" animBg="1"/>
      <p:bldP spid="10263" grpId="0" autoUpdateAnimBg="0"/>
      <p:bldP spid="10264" grpId="0" autoUpdateAnimBg="0"/>
      <p:bldP spid="10265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</TotalTime>
  <Words>470</Words>
  <Application>Microsoft Office PowerPoint</Application>
  <PresentationFormat>On-screen Show (4:3)</PresentationFormat>
  <Paragraphs>71</Paragraphs>
  <Slides>15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Hanford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 7.3 Day 3</dc:title>
  <dc:subject>The Shell Method</dc:subject>
  <dc:creator>Gregory Kelly</dc:creator>
  <cp:lastModifiedBy>Qayumi, Enayat</cp:lastModifiedBy>
  <cp:revision>56</cp:revision>
  <dcterms:created xsi:type="dcterms:W3CDTF">2002-12-09T18:08:56Z</dcterms:created>
  <dcterms:modified xsi:type="dcterms:W3CDTF">2013-01-02T18:34:35Z</dcterms:modified>
</cp:coreProperties>
</file>