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4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5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93" r:id="rId5"/>
    <p:sldId id="294" r:id="rId6"/>
    <p:sldId id="295" r:id="rId7"/>
    <p:sldId id="296" r:id="rId8"/>
    <p:sldId id="297" r:id="rId9"/>
    <p:sldId id="261" r:id="rId10"/>
    <p:sldId id="286" r:id="rId11"/>
    <p:sldId id="289" r:id="rId12"/>
    <p:sldId id="292" r:id="rId13"/>
    <p:sldId id="277" r:id="rId14"/>
    <p:sldId id="287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41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51.wmf"/><Relationship Id="rId1" Type="http://schemas.openxmlformats.org/officeDocument/2006/relationships/image" Target="../media/image41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41.wmf"/><Relationship Id="rId1" Type="http://schemas.openxmlformats.org/officeDocument/2006/relationships/image" Target="../media/image51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4.56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0 149,'0'0,"25"0,-25 0,25 0,-25 0,24 0,-24 0,25 0,0 0,0 0,0 0,-1 0,1 0,25 0,-25 0,24 0,1 0,-1 25,-24-25,0 0,25 0,-26 0,1 0,0 0,-25 0,50 0,-50 0,24 0,-24 0,25 0,-25 0,25 0,0 0,-25 0,25 0,-25 0,24 0,-24 0,25 0,0 0,0 0,0 0,-1 0,1 0,0 0,0 0,-25 0,25 0,-25 0,49 0,-49 0,25 0,-25 0,25 0,0 0,-25 0,25-25,-25 25,24 0,-24 0,25 0,0 0,0 0,-25 0,25 0,-25 0,49 0,-24 0,0 0,24 0,-24 0,0 0,0 0,0 0,-1 0,26 0,-25 0,0 0,-1 0,26 0,-25 0,24 0,-24 0,25 0,-25 0,-1 0,1 0,-25 0,25 0,0 0,-25 0,25 0,-25 0,24 0,-24 0,50 0,-50 0,25 0,-25 0,25 0,-25 0,24 0,1 0,0 0,-25 0,25 0,-25 0,49 0,-49 0,25 0,0 0,0 0,24 0,-49 0,25 0,0 0,-25 0,50 0,-26 0,1 0,0 0,25 0,-26 0,1 0,25 0,-25 0,-1 0,1 0,25 0,-25 0,24 0,-24 0,25 0,-26 0,1 0,25 0,-50 0,25 0,24 0,-24 0,-25 0,50 0,-26 0,1 0,0 0,0 0,0 0,-25 0,24 0,-24 0,25 0,-25 0,25 0,0 0,-25 0,25 0,-25 0,24 0,-24 0,50 0,-25 0,-25 0,49 0,-24 0,0 0,25 0,-26 0,1 0,25 0,-25 0,49 0,-24 0,-26 0,26 0,0 0,-1 0,26 0,-26 0,1 0,0 0,-1 0,1 0,-1 0,1 0,-25 0,24 0,1 0,0 0,24 0,-24 0,-1 0,1 0,-1 0,1 0,24 0,-24 0,24 0,1 0,-26 0,1 0,-25 0,24 0,-24 0,50 0,-51 0,26 0,-25 0,24 0,1 0,0 0,-1 0,1 0,-1 0,1 0,0 0,-26 0,26 0,0 0,-1 0,1 0,-1 0,1 0,0 0,-1 0,26 0,-26 0,26 0,-26 0,-24 0,25 0,-26 0,26 0,-25 0,0 0,-1 0,1 0,0 0,-25 0,25 0,-25 0,25 0,-25 0,24 0,1 0,-25 0,25 0,-25 0,25 0,-25 0,25 0,-1 0,-24 0,25 0,-25 0,25 0,0 0,0 0,-1 0,-24 0,50 0,-50 0,25 0,-25 0,25 0,-25 0,24 0,1 0,-25 0,-25 0,1 0,24-24,-25 24,25 0,-25 0,25-25,-25 1,0 24,25 0,-24-24,24 24,-25 0,25-25,-25 25,0 0,25 0,-25 0,25 0,25 0,-25 0,25 0,-25 0,0-24,0 24,25 0,-25 0,0 0,0 0,25 0,-25 24,24 1,1-1,-25 25,25-49,-25 24,50-24,-26 25,1-1,0-24,0 0,0 24,-25-24,24 25,1-25,-25 0,0 0,0 0,0 0,25 0,-25 24,0-24,-25 0,0 0,25 0,-24 0,24 0,-25 0,25 0,-50 25,50-25,-25 0,1 0,-1 0,25 24,-25-24,25 25,-50-25,50 24,-24-24,24 0,-25 0,25 0,-25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7.8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324 0,'0'0,"25"0,25 0,25 0,-25 0,75 0,-50 0,24 0,-25 0,-49 0,25 0,-25 0,0 0,-25 0,-25 25,-25-25,25 25,-25 0,-74 24,-25-24,49-25,0 0,50 0,-25 0,1 0,49 0,0 0,25 0,25 0,74 25,-24 0,50-25,75 0,-2 0,-23 0,-25 0,-50 0,-75 0,0 0,-50 0,25 0,-25 0,0 0,-75 49,-25-24,-25 25,-48 73,48-98,-50 49,51-49,24-25,50 0,100 0,25 0,25 0,49 0,26 0,50 0,23 0,52 0,-100 0,-50 0,-101-25,1 25,-25 0,-25 0,1 0,24 0,-25 0,-50 50,0-1,-25-24,-50 25,-24-25,25-1,74-24,25 0,50 0,50-24,25 24,-1 0,25 0,-24 0,25 0,-25 0,0 0,-50 0,0 0,-25 0,-25 0,25 0,-25 0,0 0,25 0,-25 24,0-24,25 25,-25-25,0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38.69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0,'0'0,"25"0,0 0,-1 0,51 0,-50 0,99 0,-75 0,50 0,-24 0,-1 0,-24 0,-25 0,24 0,1 0,-25 0,24 0,-24 0,50 0,-26 0,1 0,-1 0,1 0,24 0,-24 0,0 0,24 0,0 0,1 0,-25 0,74 0,-25 0,0 0,0 0,0 0,50 0,25 0,-50 0,50 0,-50 0,49 0,1 0,-50 0,49 0,1 0,-50 0,0 0,50 0,-75 0,50 0,24 0,-49 0,50 0,0 0,-50 0,49 0,-24 0,0 0,25 0,-75 0,0 0,-24 0,24 0,-25 0,25 0,1 0,-26 0,0 0,1 0,-26 0,26 0,-26 0,26 0,-1 0,-24 0,24 0,1 0,24 0,0 0,0 0,-24 0,-1 0,-24 0,-1 0,1 0,0 0,-26 0,26 0,0 0,-25 0,24 0,-24 0,0 0,0 0,-25 0,24 0,-24 0,25 0,0 0,0 0,24 0,-24 0,25 0,-25 0,24 0,-49 0,25 0,0 0,0 0,-1 0,-24 0,50 0,-25 0,0 0,24 0,1 0,-1 0,1 0,-25 0,0 0,24 0,-49 0,25 0,-25 0,25 0,0 0,-1 0,1 0,0 0,25 0,-50 0,25 0,-25 0,49 0,26 0,-1 0,0 0,26 0,24 0,24 0,-24 0,-74 0,-25 0,-25 0,0 100,0-26,0-25,0 1,25 0,-25-26,0 26,0-25,0 0,0-1,0-24,0 50,0-50,0 25,0 24,0-24,0 25,24-1,-24-24,0-25,25 50,-25-26,0 1,0 0,25 0,-25 24,25-24,0 25,-25-26,0 1,25 0,-25-25,-25 0,25 0,0 25,0-25,0 25,0-25,0 24,0-24,0 25,0 0,0-25,25 25,-25-25,24 0,26 25,-25-1,24-24,1 25,0 0,49 0,-25 24,75-24,-25 25,0-26,0 26,-25-25,1 49,-1-74,0 25,25 25,-74-1,24-49,-24 25,-1-25,-49 0,0 74,-25 25,25 1,0 73,0-49,0 50,0-1,0-49,0 50,0-75,0 74,0-74,0-24,0 24,0 0,0-49,0 24,0 0,0-24,0 24,0-49,0 25,0-26,-24-24,-1 0,25 0,-25 0,-49 0,-1 0,-24 0,-25 0,-50 0,50 0,-149 0,75 0,0 0,-1 0,-24 0,49 0,1 0,49 0,0 0,0 0,24 0,1 0,-25 0,-25 0,-24 0,24 0,25 0,25 0,-1 0,-24 0,0 0,0 0,-25 0,25 0,-49 0,49 0,-75 0,1 0,-1 0,-49 0,25 0,50 0,-51 0,51 0,-26 0,75 0,-25 0,50 0,0 0,0 0,-1 0,1 0,74 0,1 0,-26 25,50 0,-50 0,1 0,24-1,0 1,0 25,1-50,-1 49,-25-24,50 0,-25-25,-24 49,-1-49,-24 0,-1 0,1 0,-25 0,24 0,-24 0,-25 0,0 0,0 0,-50 0,26 0,-51 0,-24 0,24 0,-24 0,25 0,74 0,-25 0,50 0,24 0,1 25,-1 0,26-25,-26 0,26 25,-1-25,1 0,-26 0,1 0,24 25,-24-25,-1 0,-24 24,25-24,-26 0,1 0,25 0,-25 0,49 0,50 0,0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44.46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0,'0'0,"0"25,0 24,0 1,0 74,0 0,0 50,0 0,0-1,0-24,0-25,25-24,-25-1,0 0,0-25,0 1,0-25,0-26,0 1,0 0,0-25,0 25,0-25,0 25,0-1,0-24,0 25,0-25,0 25,0-25,0 25,0 0,0 0,0-25,0 24,0-24,0 0,0 0,0 0,24 0,-24 0,25 0,49 0,1 0,24 0,25 0,-1 0,51 0,-26 0,50 0,1 0,24 25,74-25,-99 25,74-25,-49 25,-25-25,0 25,-49-25,-25 0,0 24,-50-24,25 0,-25 0,-24 0,24 25,0 0,-24-25,24 0,1 0,-1 0,0 0,25 0,-25 0,26 0,-1 0,49 0,-49 0,25 25,-25 24,-25-24,25 0,1-25,-26 25,0 25,25-26,25 26,-99-50,24 25,-49-25,0 0,0 99,0 25,0 0,0 50,0-25,0 0,0 24,0-49,0 50,0-99,0 24,0-49,0 24,0 0,0-24,0 24,0-24,0-50,0 25,0 25,0-50,0 24,0 1,0 0,0-25,0 25,0-25,0 25,0-25,0 24,0 1,0 25,-24-25,24-25,0 49,0-24,0 0,0 0,0-25,0 25,0-1,0-24,0 25,0-25,0 25,-25-25,25-50,-25-49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47.49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0 546,'25'0,"-25"0,25 0,24 0,1-24,49 0,100-1,49 1,0 0,50 0,123 24,-73 0,24 0,25 0,-25-72,49 48,51 24,-100 0,0 0,25 0,-50 0,25 0,-74 0,0 0,-75 0,50 0,-50 0,0-48,50 23,-74-23,49 24,-50 0,25 24,25 0,-24 0,-1 0,25 0,-50-48,50 48,25 0,25-48,74 24,-25 24,25 0,25 0,-49 0,24 0,25 0,-25 0,-298 0,-74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7:05:49.36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1537,'0'-24,"25"-1,50-24,-26-25,75 24,25-24,25-24,-25 24,49 0,-24 0,-25 0,-1 25,1-1,-74 1,73 24,-98 1,24-26,26 1,-1 0,-50-1,26 26,49-1,-74 0,24 25,-24-24,24-1,50 0,-74 25,24 0,0-24,-24 24,0 0,24 0,50 0,-25 0,1 0,73 0,1 0,-50 0,49 0,1 0,-50 0,25 0,0 0,0 0,-25 0,24 0,-48 0,24 0,25 0,-50 0,0 0,25 0,-25 0,75 0,-75 0,0 0,-24 0,-1 0,1 0,24 0,-25 0,25 0,1 0,-26 0,0 0,26 0,24 0,-75 0,26 0,-1 0,1 0,-1 0,-49 0,24-25,1 25,24 0,-24-25,24 25,1 0,-1 0,1 0,-26 0,26-24,-26 24,1 0,24-25,-24 25,-1-25,51 1,-26-1,-24 25,24 0,1 0,-26 0,50 0,-24 0,-1 0,1 0,24 0,0 0,25 0,25 0,-25 0,50 0,-1 0,-49 0,50 0,-1 0,-48 0,48 0,26 0,-1 0,0 0,51 0,-51 0,50 0,-25 0,-24-49,49 49,-50 0,1 0,24 0,0-50,25 50,-25 0,1 0,24 0,-25 0,-25 0,26 0,-150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9.5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406 0,'0'0,"0"25,-26-25,1 0,25 25,-25-25,-1 0,1 24,-26-24,26 25,0 0,25-25,-26 0,26 25,-25-25,25 0,-25 0,25 0,-26 0,26 0,-25 0,0 0,25 0,0 0,-26 0,26 0,26 0,-26 0,25 0,-25 0,25 0,-25 0,26 0,-1 0,-25 0,25 0,1 25,24 24,1 1,-26 0,51-26,-76 26,51-25,0 24,-26-24,-25 0,25-25,26 25,-51-25,0 0,-25 0,-1 0,26-25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31.62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452 247,'0'0,"0"-25,0 25,0-24,0 0,0 24,0-24,0 24,0-25,0 25,0-24,0 0,0 24,0-24,0 24,-24 0,24-24,-25 24,25-25,-24 25,-1 0,25 0,-24 0,24 0,-24 0,24 0,-25 0,1 0,24 0,-49 0,49 0,-25 0,25 0,-24 0,24 0,-25 25,1-25,24 24,-25-24,25 0,0 24,-24-24,24 24,0 0,-25 1,25-25,0 24,0-24,0 24,0 0,0 1,0-1,0 24,0-23,-24-1,24 0,0 24,0-23,0-1,0-24,0 48,0-48,0 25,0-1,0-24,0 24,0 0,0-24,0 25,0-25,0 0,0 24,24-24,-24 24,25-24,-25 0,24 0,-24 0,25 0,-1 0,-24 0,25 0,-25 0,24 0,-24 0,25 0,-1 0,1 0,-25 0,49 0,-49 0,24 0,-24 0,24 0,-24 0,25 0,-1 0,1 0,-25 0,24 0,-24 0,25 0,-1 0,-24 0,25 0,-25-24,24 0,-24 24,0-25,25 25,-25 0,0-48,0 48,0-24,0 24,0-25,0 1,-25 24,25-24,0 24,0-24,0 24,0-25,0 1,-24 24,24 24,-25-24,25 25,-49-25,49 24,-24 0,-1-24,25 0,-24 24,24-24,0 25,0-50,0 25,24 0,-24-48,25 48,-25 0,49-24,-49-1,24 25,-24-24,25 24,-25-24,0 24,24-24,-24 0,0 24,25 0,-25 0,24 0,-24 0,0 0,0 24,0-24,0 24,0-24,0 24,0 0,0 1,25-1,-25 0,0-24,0 24,0-24,0 25,24-25,-24 0,0 0,24 0,-24 0,0 0,0 0,25 0,-25 0,0 0,24 0,-24 0,0 0,0 0,-24 0,24 0,-25 0,1 0,0 0,24 0,-25 0,1 0,24 0,-25 0,25 0,-24 0,24 0,-25 0,1 0,24 0,-25 0,25 0,-24 0,24 0,0 0,-25 0,25 0,0 0,25 0,-25 0,24 0,-24 0,49 0,-49 0,25 0,-25 0,24 0,-24 0,25 0,-1 0,-24 0,25 0,-25 0,-25 0,1 0,24 0,-25 0,25 0,-24 0,-1 0,1 0,24 0,-25 0,25 0,25 0,-25-25,24 1,-24 24,25-24,-25 24,24 0,1-24,-25 24,24 0,-48 0,24 0,-25 0,25 24,-49-24,49 0,0 0,-24 0,24 0,-25 0,25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4.56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0 149,'0'0,"25"0,-25 0,25 0,-25 0,24 0,-24 0,25 0,0 0,0 0,0 0,-1 0,1 0,25 0,-25 0,24 0,1 0,-1 25,-24-25,0 0,25 0,-26 0,1 0,0 0,-25 0,50 0,-50 0,24 0,-24 0,25 0,-25 0,25 0,0 0,-25 0,25 0,-25 0,24 0,-24 0,25 0,0 0,0 0,0 0,-1 0,1 0,0 0,0 0,-25 0,25 0,-25 0,49 0,-49 0,25 0,-25 0,25 0,0 0,-25 0,25-25,-25 25,24 0,-24 0,25 0,0 0,0 0,-25 0,25 0,-25 0,49 0,-24 0,0 0,24 0,-24 0,0 0,0 0,0 0,-1 0,26 0,-25 0,0 0,-1 0,26 0,-25 0,24 0,-24 0,25 0,-25 0,-1 0,1 0,-25 0,25 0,0 0,-25 0,25 0,-25 0,24 0,-24 0,50 0,-50 0,25 0,-25 0,25 0,-25 0,24 0,1 0,0 0,-25 0,25 0,-25 0,49 0,-49 0,25 0,0 0,0 0,24 0,-49 0,25 0,0 0,-25 0,50 0,-26 0,1 0,0 0,25 0,-26 0,1 0,25 0,-25 0,-1 0,1 0,25 0,-25 0,24 0,-24 0,25 0,-26 0,1 0,25 0,-50 0,25 0,24 0,-24 0,-25 0,50 0,-26 0,1 0,0 0,0 0,0 0,-25 0,24 0,-24 0,25 0,-25 0,25 0,0 0,-25 0,25 0,-25 0,24 0,-24 0,50 0,-25 0,-25 0,49 0,-24 0,0 0,25 0,-26 0,1 0,25 0,-25 0,49 0,-24 0,-26 0,26 0,0 0,-1 0,26 0,-26 0,1 0,0 0,-1 0,1 0,-1 0,1 0,-25 0,24 0,1 0,0 0,24 0,-24 0,-1 0,1 0,-1 0,1 0,24 0,-24 0,24 0,1 0,-26 0,1 0,-25 0,24 0,-24 0,50 0,-51 0,26 0,-25 0,24 0,1 0,0 0,-1 0,1 0,-1 0,1 0,0 0,-26 0,26 0,0 0,-1 0,1 0,-1 0,1 0,0 0,-1 0,26 0,-26 0,26 0,-26 0,-24 0,25 0,-26 0,26 0,-25 0,0 0,-1 0,1 0,0 0,-25 0,25 0,-25 0,25 0,-25 0,24 0,1 0,-25 0,25 0,-25 0,25 0,-25 0,25 0,-1 0,-24 0,25 0,-25 0,25 0,0 0,0 0,-1 0,-24 0,50 0,-50 0,25 0,-25 0,25 0,-25 0,24 0,1 0,-25 0,-25 0,1 0,24-24,-25 24,25 0,-25 0,25-25,-25 1,0 24,25 0,-24-24,24 24,-25 0,25-25,-25 25,0 0,25 0,-25 0,25 0,25 0,-25 0,25 0,-25 0,0-24,0 24,25 0,-25 0,0 0,0 0,25 0,-25 24,24 1,1-1,-25 25,25-49,-25 24,50-24,-26 25,1-1,0-24,0 0,0 24,-25-24,24 25,1-25,-25 0,0 0,0 0,0 0,25 0,-25 24,0-24,-25 0,0 0,25 0,-24 0,24 0,-25 0,25 0,-50 25,50-25,-25 0,1 0,-1 0,25 24,-25-24,25 25,-50-25,50 24,-24-24,24 0,-25 0,25 0,-25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29.5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406 0,'0'0,"0"25,-26-25,1 0,25 25,-25-25,-1 0,1 24,-26-24,26 25,0 0,25-25,-26 0,26 25,-25-25,25 0,-25 0,25 0,-26 0,26 0,-25 0,0 0,25 0,0 0,-26 0,26 0,26 0,-26 0,25 0,-25 0,25 0,-25 0,26 0,-1 0,-25 0,25 0,1 25,24 24,1 1,-26 0,51-26,-76 26,51-25,0 24,-26-24,-25 0,25-25,26 25,-51-25,0 0,-25 0,-1 0,26-25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11T15:52:31.62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452 247,'0'0,"0"-25,0 25,0-24,0 0,0 24,0-24,0 24,0-25,0 25,0-24,0 0,0 24,0-24,0 24,-24 0,24-24,-25 24,25-25,-24 25,-1 0,25 0,-24 0,24 0,-24 0,24 0,-25 0,1 0,24 0,-49 0,49 0,-25 0,25 0,-24 0,24 0,-25 25,1-25,24 24,-25-24,25 0,0 24,-24-24,24 24,0 0,-25 1,25-25,0 24,0-24,0 24,0 0,0 1,0-1,0 24,0-23,-24-1,24 0,0 24,0-23,0-1,0-24,0 48,0-48,0 25,0-1,0-24,0 24,0 0,0-24,0 25,0-25,0 0,0 24,24-24,-24 24,25-24,-25 0,24 0,-24 0,25 0,-1 0,-24 0,25 0,-25 0,24 0,-24 0,25 0,-1 0,1 0,-25 0,49 0,-49 0,24 0,-24 0,24 0,-24 0,25 0,-1 0,1 0,-25 0,24 0,-24 0,25 0,-1 0,-24 0,25 0,-25-24,24 0,-24 24,0-25,25 25,-25 0,0-48,0 48,0-24,0 24,0-25,0 1,-25 24,25-24,0 24,0-24,0 24,0-25,0 1,-24 24,24 24,-25-24,25 25,-49-25,49 24,-24 0,-1-24,25 0,-24 24,24-24,0 25,0-50,0 25,24 0,-24-48,25 48,-25 0,49-24,-49-1,24 25,-24-24,25 24,-25-24,0 24,24-24,-24 0,0 24,25 0,-25 0,24 0,-24 0,0 0,0 24,0-24,0 24,0-24,0 24,0 0,0 1,25-1,-25 0,0-24,0 24,0-24,0 25,24-25,-24 0,0 0,24 0,-24 0,0 0,0 0,25 0,-25 0,0 0,24 0,-24 0,0 0,0 0,-24 0,24 0,-25 0,1 0,0 0,24 0,-25 0,1 0,24 0,-25 0,25 0,-24 0,24 0,-25 0,1 0,24 0,-25 0,25 0,-24 0,24 0,0 0,-25 0,25 0,0 0,25 0,-25 0,24 0,-24 0,49 0,-49 0,25 0,-25 0,24 0,-24 0,25 0,-1 0,-24 0,25 0,-25 0,-25 0,1 0,24 0,-25 0,25 0,-24 0,-1 0,1 0,24 0,-25 0,25 0,25 0,-25-25,24 1,-24 24,25-24,-25 24,24 0,1-24,-25 24,24 0,-48 0,24 0,-25 0,25 24,-49-24,49 0,0 0,-24 0,24 0,-25 0,25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2.0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410 6,'0'0,"25"0,51 0,-26 0,25 0,-24 0,-26 0,0 0,0 0,-25 0,0 25,25-1,76 26,-26-26,-50 1,51-1,-51-24,-25 25,-25-25,0 0,0 0,-26 0,-24 0,-1 25,-24 24,-1-24,-25 24,76 0,0-24,25-25,25 0,25 0,25 0,0 0,1 0,-26 0,25-25,26 25,-1-25,26 25,24 0,-24-24,-26 24,-49 0,-52 0,26 0,-50 24,-25 50,-26-24,-25 23,-25 1,-100 25,75-50,25-49,76 25,50-25,25 0,25 0,0 0,50-25,1-24,-1 0,26-1,-1 26,-24-1,49 0,-24 25,0 0,-1-24,-24 24,-26 0,-50 0,-25 0,0 0,0 0,-1 0,-24 0,-50 0,24 0,1 0,24 0,26 0,-25-25,0-24,24 49,1-74,-25 74,50-25,-25 1,0 24,0 0,-1 0,-49 49,25-49,25 0,-1 0,-24 25,25-1,0 1,25-25,0 0,25-25,0 1,0-1,0 0,1 25,49-49,-25 49,-25-24,26 24,-26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4.0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226 62,'178'0,"-1"0,-25 0,0 0,-102 0,-25 0,1 0,-26-23,-26 23,1 0,25 0,-25 0,-51 0,-51 0,1 0,-51 0,50 0,26 0,25 0,0 0,76 0,0 0,-26 23,26-23,0 24,76 23,-25 0,76-47,75 23,1-23,-26 0,-76 0,-76 0,-25-23,-25 23,25 0,-25 0,0 0,25 0,-26 23,-24 1,-1-1,26 1,-77 23,26-47,0 23,1 0,-27 1,52-1,24-23,1 0,25 0,51 0,-1 0,52 0,75 0,0 0,-50 0,50-23,-101 23,-26 0,-24 0,-26 0,-26 0,1 0,25 0,-25 0,-51 23,25 1,-25 23,-50 23,50-23,0-47,25 24,-25-1,25-23,51 0,0 0,26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20T17:41:56.0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0-1,'0'0,"25"0,50 0,124 0,-50 0,49 0,-49 0,-24 0,-51 0,-74 0,0 0,-25 0,1 0,-1 0,-25 24,-49 1,-1 0,-24 25,0-26,-25 1,0 0,124-1,0-24,0 0,25 0,99 25,51 24,-26-24,50 0,-75-25,-24 0,-51 0,1 0,-50 0,1 0,24 0,-25 25,0-25,25 0,-25 0,-49 25,-26-1,1 1,-1-25,26 0,24 0,0 0,50 0,0 0,25 0,75 0,-1 0,75 0,-25 0,-25 0,50 0,-99 0,-25 0,-50 0,49 0,-49 0,-25 0,1 0,24 0,-25 0,0 0,-25 25,-24 0,-1 0,0-1,1 26,-1-1,-49 25,99-24,-24-26,49-24,24 0,51 0,-25 0,-25 0,24 0,-24 0,0-24,0-1,0 25,-25-25,49 25,-24-25,25 0,0 25,-26-49,1 49,-25-24,0 24,-25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2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7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.wmf"/><Relationship Id="rId20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19" Type="http://schemas.openxmlformats.org/officeDocument/2006/relationships/image" Target="../media/image11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45.bin"/><Relationship Id="rId3" Type="http://schemas.openxmlformats.org/officeDocument/2006/relationships/image" Target="../media/image47.png"/><Relationship Id="rId21" Type="http://schemas.openxmlformats.org/officeDocument/2006/relationships/image" Target="../media/image62.wmf"/><Relationship Id="rId7" Type="http://schemas.openxmlformats.org/officeDocument/2006/relationships/image" Target="../media/image64.png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png"/><Relationship Id="rId11" Type="http://schemas.openxmlformats.org/officeDocument/2006/relationships/image" Target="../media/image57.wmf"/><Relationship Id="rId5" Type="http://schemas.openxmlformats.org/officeDocument/2006/relationships/image" Target="../media/image41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61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66.png"/><Relationship Id="rId1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68.wmf"/><Relationship Id="rId3" Type="http://schemas.openxmlformats.org/officeDocument/2006/relationships/image" Target="../media/image47.png"/><Relationship Id="rId7" Type="http://schemas.openxmlformats.org/officeDocument/2006/relationships/image" Target="../media/image71.png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3.png"/><Relationship Id="rId11" Type="http://schemas.openxmlformats.org/officeDocument/2006/relationships/image" Target="../media/image67.wmf"/><Relationship Id="rId5" Type="http://schemas.openxmlformats.org/officeDocument/2006/relationships/image" Target="../media/image41.wmf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69.emf"/><Relationship Id="rId18" Type="http://schemas.openxmlformats.org/officeDocument/2006/relationships/customXml" Target="../ink/ink4.xm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12" Type="http://schemas.openxmlformats.org/officeDocument/2006/relationships/customXml" Target="../ink/ink1.xml"/><Relationship Id="rId17" Type="http://schemas.openxmlformats.org/officeDocument/2006/relationships/image" Target="../media/image71.emf"/><Relationship Id="rId2" Type="http://schemas.openxmlformats.org/officeDocument/2006/relationships/slideLayout" Target="../slideLayouts/slideLayout1.xml"/><Relationship Id="rId16" Type="http://schemas.openxmlformats.org/officeDocument/2006/relationships/customXml" Target="../ink/ink3.xml"/><Relationship Id="rId20" Type="http://schemas.openxmlformats.org/officeDocument/2006/relationships/customXml" Target="../ink/ink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9.wmf"/><Relationship Id="rId5" Type="http://schemas.openxmlformats.org/officeDocument/2006/relationships/image" Target="../media/image17.wmf"/><Relationship Id="rId15" Type="http://schemas.openxmlformats.org/officeDocument/2006/relationships/image" Target="../media/image70.emf"/><Relationship Id="rId10" Type="http://schemas.openxmlformats.org/officeDocument/2006/relationships/oleObject" Target="../embeddings/oleObject14.bin"/><Relationship Id="rId19" Type="http://schemas.openxmlformats.org/officeDocument/2006/relationships/customXml" Target="../ink/ink5.xml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1.png"/><Relationship Id="rId1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76.emf"/><Relationship Id="rId18" Type="http://schemas.openxmlformats.org/officeDocument/2006/relationships/customXml" Target="../ink/ink10.xm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3.wmf"/><Relationship Id="rId12" Type="http://schemas.openxmlformats.org/officeDocument/2006/relationships/customXml" Target="../ink/ink7.xml"/><Relationship Id="rId17" Type="http://schemas.openxmlformats.org/officeDocument/2006/relationships/image" Target="../media/image78.emf"/><Relationship Id="rId2" Type="http://schemas.openxmlformats.org/officeDocument/2006/relationships/slideLayout" Target="../slideLayouts/slideLayout1.xml"/><Relationship Id="rId16" Type="http://schemas.openxmlformats.org/officeDocument/2006/relationships/customXml" Target="../ink/ink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77.e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79.e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4.wmf"/><Relationship Id="rId14" Type="http://schemas.openxmlformats.org/officeDocument/2006/relationships/customXml" Target="../ink/ink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32.wmf"/><Relationship Id="rId26" Type="http://schemas.openxmlformats.org/officeDocument/2006/relationships/image" Target="../media/image91.emf"/><Relationship Id="rId3" Type="http://schemas.openxmlformats.org/officeDocument/2006/relationships/notesSlide" Target="../notesSlides/notesSlide5.xml"/><Relationship Id="rId21" Type="http://schemas.openxmlformats.org/officeDocument/2006/relationships/customXml" Target="../ink/ink12.xml"/><Relationship Id="rId7" Type="http://schemas.openxmlformats.org/officeDocument/2006/relationships/image" Target="../media/image27.wmf"/><Relationship Id="rId12" Type="http://schemas.openxmlformats.org/officeDocument/2006/relationships/image" Target="../media/image33.png"/><Relationship Id="rId17" Type="http://schemas.openxmlformats.org/officeDocument/2006/relationships/oleObject" Target="../embeddings/oleObject25.bin"/><Relationship Id="rId25" Type="http://schemas.openxmlformats.org/officeDocument/2006/relationships/customXml" Target="../ink/ink14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1.wmf"/><Relationship Id="rId20" Type="http://schemas.openxmlformats.org/officeDocument/2006/relationships/image" Target="../media/image88.e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9.wmf"/><Relationship Id="rId24" Type="http://schemas.openxmlformats.org/officeDocument/2006/relationships/image" Target="../media/image90.emf"/><Relationship Id="rId5" Type="http://schemas.openxmlformats.org/officeDocument/2006/relationships/image" Target="../media/image26.wmf"/><Relationship Id="rId15" Type="http://schemas.openxmlformats.org/officeDocument/2006/relationships/oleObject" Target="../embeddings/oleObject24.bin"/><Relationship Id="rId23" Type="http://schemas.openxmlformats.org/officeDocument/2006/relationships/customXml" Target="../ink/ink13.xml"/><Relationship Id="rId10" Type="http://schemas.openxmlformats.org/officeDocument/2006/relationships/oleObject" Target="../embeddings/oleObject22.bin"/><Relationship Id="rId19" Type="http://schemas.openxmlformats.org/officeDocument/2006/relationships/customXml" Target="../ink/ink11.xml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8.wmf"/><Relationship Id="rId14" Type="http://schemas.openxmlformats.org/officeDocument/2006/relationships/image" Target="../media/image30.wmf"/><Relationship Id="rId22" Type="http://schemas.openxmlformats.org/officeDocument/2006/relationships/image" Target="../media/image8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5.pn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png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9.bin"/><Relationship Id="rId7" Type="http://schemas.openxmlformats.org/officeDocument/2006/relationships/image" Target="../media/image48.png"/><Relationship Id="rId12" Type="http://schemas.openxmlformats.org/officeDocument/2006/relationships/image" Target="../media/image43.wmf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png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46.png"/><Relationship Id="rId15" Type="http://schemas.openxmlformats.org/officeDocument/2006/relationships/image" Target="../media/image50.png"/><Relationship Id="rId10" Type="http://schemas.openxmlformats.org/officeDocument/2006/relationships/image" Target="../media/image42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4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3.wmf"/><Relationship Id="rId3" Type="http://schemas.openxmlformats.org/officeDocument/2006/relationships/image" Target="../media/image46.png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52.wmf"/><Relationship Id="rId5" Type="http://schemas.openxmlformats.org/officeDocument/2006/relationships/image" Target="../media/image51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56.png"/><Relationship Id="rId1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09800" y="533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Find the Volume of the solid of revolution formed by rotating the enclosed region about the x-axis and the y-axis.</a:t>
            </a:r>
            <a:endParaRPr lang="en-US" b="1" u="sng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388" y="698500"/>
          <a:ext cx="158908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Equation" r:id="rId4" imgW="761669" imgH="698197" progId="Equation.DSMT4">
                  <p:embed/>
                </p:oleObj>
              </mc:Choice>
              <mc:Fallback>
                <p:oleObj name="Equation" r:id="rId4" imgW="761669" imgH="6981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8" y="698500"/>
                        <a:ext cx="1589087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1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286000"/>
            <a:ext cx="287540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1219200"/>
            <a:ext cx="287540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4495800" y="4343400"/>
          <a:ext cx="4052887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Equation" r:id="rId7" imgW="2171700" imgH="609600" progId="Equation.DSMT4">
                  <p:embed/>
                </p:oleObj>
              </mc:Choice>
              <mc:Fallback>
                <p:oleObj name="Equation" r:id="rId7" imgW="21717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343400"/>
                        <a:ext cx="4052887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7086600" y="1371600"/>
          <a:ext cx="135255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5" name="Equation" r:id="rId9" imgW="774364" imgH="1396394" progId="Equation.DSMT4">
                  <p:embed/>
                </p:oleObj>
              </mc:Choice>
              <mc:Fallback>
                <p:oleObj name="Equation" r:id="rId9" imgW="774364" imgH="139639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371600"/>
                        <a:ext cx="135255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6" name="Object 22"/>
          <p:cNvGraphicFramePr>
            <a:graphicFrameLocks noChangeAspect="1"/>
          </p:cNvGraphicFramePr>
          <p:nvPr/>
        </p:nvGraphicFramePr>
        <p:xfrm>
          <a:off x="5715000" y="3352800"/>
          <a:ext cx="9540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6" name="Equation" r:id="rId11" imgW="545863" imgH="431613" progId="Equation.DSMT4">
                  <p:embed/>
                </p:oleObj>
              </mc:Choice>
              <mc:Fallback>
                <p:oleObj name="Equation" r:id="rId11" imgW="54586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352800"/>
                        <a:ext cx="95408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271698"/>
              </p:ext>
            </p:extLst>
          </p:nvPr>
        </p:nvGraphicFramePr>
        <p:xfrm>
          <a:off x="1066800" y="6019800"/>
          <a:ext cx="12350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7" name="Equation" r:id="rId13" imgW="406080" imgH="177480" progId="Equation.DSMT4">
                  <p:embed/>
                </p:oleObj>
              </mc:Choice>
              <mc:Fallback>
                <p:oleObj name="Equation" r:id="rId13" imgW="406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019800"/>
                        <a:ext cx="12350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5562600" y="5638800"/>
          <a:ext cx="17748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8" name="Equation" r:id="rId15" imgW="583693" imgH="177646" progId="Equation.DSMT4">
                  <p:embed/>
                </p:oleObj>
              </mc:Choice>
              <mc:Fallback>
                <p:oleObj name="Equation" r:id="rId15" imgW="583693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638800"/>
                        <a:ext cx="17748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5316" name="Picture 2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000" y="2286000"/>
            <a:ext cx="2895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7" name="Picture 2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886200" y="1219200"/>
            <a:ext cx="2895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9" name="Picture 1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124200" y="1524000"/>
            <a:ext cx="2743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0" name="Picture 1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09600" y="2286000"/>
            <a:ext cx="22764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0" y="5181600"/>
          <a:ext cx="3886200" cy="8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9" name="Equation" r:id="rId21" imgW="2082800" imgH="469900" progId="Equation.DSMT4">
                  <p:embed/>
                </p:oleObj>
              </mc:Choice>
              <mc:Fallback>
                <p:oleObj name="Equation" r:id="rId21" imgW="20828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81600"/>
                        <a:ext cx="3886200" cy="8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313640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1901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 </a:t>
            </a:r>
            <a:r>
              <a:rPr lang="en-US" sz="2400" i="1" dirty="0"/>
              <a:t>R </a:t>
            </a:r>
            <a:r>
              <a:rPr lang="en-US" sz="2400" dirty="0"/>
              <a:t>be the region in the first quadrant bounded by the graph </a:t>
            </a:r>
            <a:r>
              <a:rPr lang="en-US" sz="2400" dirty="0" smtClean="0"/>
              <a:t>of           the </a:t>
            </a:r>
            <a:r>
              <a:rPr lang="en-US" sz="2400" dirty="0"/>
              <a:t>horizontal line </a:t>
            </a:r>
            <a:r>
              <a:rPr lang="en-US" sz="2400" i="1" dirty="0"/>
              <a:t>y </a:t>
            </a:r>
            <a:r>
              <a:rPr lang="en-US" sz="2400" dirty="0"/>
              <a:t>= 6, </a:t>
            </a:r>
            <a:r>
              <a:rPr lang="en-US" sz="2400" dirty="0" smtClean="0"/>
              <a:t>the </a:t>
            </a:r>
            <a:r>
              <a:rPr lang="en-US" sz="2400" i="1" dirty="0" smtClean="0"/>
              <a:t>y</a:t>
            </a:r>
            <a:r>
              <a:rPr lang="en-US" sz="2400" dirty="0" smtClean="0"/>
              <a:t>-axis</a:t>
            </a:r>
            <a:r>
              <a:rPr lang="en-US" sz="2400" dirty="0"/>
              <a:t>, </a:t>
            </a:r>
            <a:r>
              <a:rPr lang="en-US" sz="2400" dirty="0" smtClean="0"/>
              <a:t>and                   as </a:t>
            </a:r>
            <a:r>
              <a:rPr lang="en-US" sz="2400" dirty="0"/>
              <a:t>shown in the </a:t>
            </a:r>
            <a:r>
              <a:rPr lang="en-US" sz="2400" dirty="0" smtClean="0"/>
              <a:t>figure.</a:t>
            </a:r>
          </a:p>
          <a:p>
            <a:endParaRPr lang="en-US" sz="2400" dirty="0" smtClean="0"/>
          </a:p>
          <a:p>
            <a:r>
              <a:rPr lang="en-US" sz="2400" dirty="0" smtClean="0"/>
              <a:t>5.)  Region </a:t>
            </a:r>
            <a:r>
              <a:rPr lang="en-US" sz="2400" i="1" dirty="0" smtClean="0"/>
              <a:t>R </a:t>
            </a:r>
            <a:r>
              <a:rPr lang="en-US" sz="2400" dirty="0" smtClean="0"/>
              <a:t>is the base of a solid. For each </a:t>
            </a:r>
            <a:r>
              <a:rPr lang="en-US" sz="2400" i="1" dirty="0" smtClean="0"/>
              <a:t>y</a:t>
            </a:r>
            <a:r>
              <a:rPr lang="en-US" sz="2400" dirty="0" smtClean="0"/>
              <a:t>, where 0 ≤ </a:t>
            </a:r>
            <a:r>
              <a:rPr lang="en-US" sz="2400" i="1" dirty="0" smtClean="0"/>
              <a:t>y </a:t>
            </a:r>
            <a:r>
              <a:rPr lang="en-US" sz="2400" dirty="0" smtClean="0"/>
              <a:t>≤ 6, the</a:t>
            </a:r>
            <a:r>
              <a:rPr lang="en-US" sz="2400" dirty="0" smtClean="0">
                <a:solidFill>
                  <a:srgbClr val="FF0000"/>
                </a:solidFill>
              </a:rPr>
              <a:t> cross section </a:t>
            </a:r>
            <a:r>
              <a:rPr lang="en-US" sz="2400" dirty="0" smtClean="0"/>
              <a:t>of the solid taken </a:t>
            </a:r>
            <a:r>
              <a:rPr lang="en-US" sz="2400" dirty="0" smtClean="0">
                <a:solidFill>
                  <a:srgbClr val="7030A0"/>
                </a:solidFill>
              </a:rPr>
              <a:t>perpendicular</a:t>
            </a:r>
            <a:r>
              <a:rPr lang="en-US" sz="2400" dirty="0" smtClean="0"/>
              <a:t> to the </a:t>
            </a:r>
            <a:r>
              <a:rPr lang="en-US" sz="2400" i="1" dirty="0" smtClean="0">
                <a:solidFill>
                  <a:srgbClr val="7030A0"/>
                </a:solidFill>
              </a:rPr>
              <a:t>y</a:t>
            </a:r>
            <a:r>
              <a:rPr lang="en-US" sz="2400" dirty="0" smtClean="0">
                <a:solidFill>
                  <a:srgbClr val="7030A0"/>
                </a:solidFill>
              </a:rPr>
              <a:t>-axis</a:t>
            </a:r>
            <a:r>
              <a:rPr lang="en-US" sz="2400" dirty="0" smtClean="0"/>
              <a:t> is a </a:t>
            </a:r>
            <a:r>
              <a:rPr lang="en-US" sz="2400" dirty="0" smtClean="0">
                <a:solidFill>
                  <a:srgbClr val="00B050"/>
                </a:solidFill>
              </a:rPr>
              <a:t>rectangle </a:t>
            </a:r>
            <a:r>
              <a:rPr lang="en-US" sz="2400" dirty="0" smtClean="0"/>
              <a:t>whose </a:t>
            </a:r>
            <a:r>
              <a:rPr lang="en-US" sz="2400" dirty="0" smtClean="0">
                <a:solidFill>
                  <a:srgbClr val="00B050"/>
                </a:solidFill>
              </a:rPr>
              <a:t>height is 3 times the length of its base </a:t>
            </a:r>
            <a:r>
              <a:rPr lang="en-US" sz="2400" dirty="0" smtClean="0"/>
              <a:t>in region </a:t>
            </a:r>
            <a:r>
              <a:rPr lang="en-US" sz="2400" i="1" dirty="0" smtClean="0"/>
              <a:t>R</a:t>
            </a:r>
            <a:r>
              <a:rPr lang="en-US" sz="2400" dirty="0" smtClean="0"/>
              <a:t>. Write, but do not evaluate, an integral expression that gives the volume of the solid.</a:t>
            </a:r>
            <a:endParaRPr lang="en-US" sz="2400" dirty="0"/>
          </a:p>
        </p:txBody>
      </p:sp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70853" name="Picture 1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2543"/>
            <a:ext cx="3712441" cy="2776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35345"/>
              </p:ext>
            </p:extLst>
          </p:nvPr>
        </p:nvGraphicFramePr>
        <p:xfrm>
          <a:off x="4953000" y="914400"/>
          <a:ext cx="1161356" cy="493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40" name="Equation" r:id="rId4" imgW="571320" imgH="241200" progId="Equation.DSMT4">
                  <p:embed/>
                </p:oleObj>
              </mc:Choice>
              <mc:Fallback>
                <p:oleObj name="Equation" r:id="rId4" imgW="571320" imgH="241200" progId="Equation.DSMT4">
                  <p:embed/>
                  <p:pic>
                    <p:nvPicPr>
                      <p:cNvPr id="0" name="Picture 3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14400"/>
                        <a:ext cx="1161356" cy="4932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0864" name="Picture 20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" y="3472543"/>
            <a:ext cx="37052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865" name="Picture 20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1794"/>
            <a:ext cx="4724400" cy="4542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866" name="Picture 2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517320"/>
            <a:ext cx="4025900" cy="487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870" name="Picture 21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706980"/>
            <a:ext cx="3805464" cy="454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056208"/>
              </p:ext>
            </p:extLst>
          </p:nvPr>
        </p:nvGraphicFramePr>
        <p:xfrm>
          <a:off x="4586514" y="3321125"/>
          <a:ext cx="19446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41" name="Equation" r:id="rId10" imgW="838080" imgH="241200" progId="Equation.DSMT4">
                  <p:embed/>
                </p:oleObj>
              </mc:Choice>
              <mc:Fallback>
                <p:oleObj name="Equation" r:id="rId10" imgW="838080" imgH="241200" progId="Equation.DSMT4">
                  <p:embed/>
                  <p:pic>
                    <p:nvPicPr>
                      <p:cNvPr id="0" name="Picture 3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514" y="3321125"/>
                        <a:ext cx="1944688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031077"/>
              </p:ext>
            </p:extLst>
          </p:nvPr>
        </p:nvGraphicFramePr>
        <p:xfrm>
          <a:off x="7086600" y="3430910"/>
          <a:ext cx="9509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42" name="Equation" r:id="rId12" imgW="431640" imgH="177480" progId="Equation.DSMT4">
                  <p:embed/>
                </p:oleObj>
              </mc:Choice>
              <mc:Fallback>
                <p:oleObj name="Equation" r:id="rId12" imgW="431640" imgH="177480" progId="Equation.DSMT4">
                  <p:embed/>
                  <p:pic>
                    <p:nvPicPr>
                      <p:cNvPr id="0" name="Picture 3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430910"/>
                        <a:ext cx="950913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83797"/>
              </p:ext>
            </p:extLst>
          </p:nvPr>
        </p:nvGraphicFramePr>
        <p:xfrm>
          <a:off x="4590143" y="3912507"/>
          <a:ext cx="24161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43" name="Equation" r:id="rId14" imgW="1041120" imgH="253800" progId="Equation.DSMT4">
                  <p:embed/>
                </p:oleObj>
              </mc:Choice>
              <mc:Fallback>
                <p:oleObj name="Equation" r:id="rId14" imgW="1041120" imgH="253800" progId="Equation.DSMT4">
                  <p:embed/>
                  <p:pic>
                    <p:nvPicPr>
                      <p:cNvPr id="0" name="Picture 3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0143" y="3912507"/>
                        <a:ext cx="241617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575564"/>
              </p:ext>
            </p:extLst>
          </p:nvPr>
        </p:nvGraphicFramePr>
        <p:xfrm>
          <a:off x="4645819" y="4539343"/>
          <a:ext cx="20621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44" name="Equation" r:id="rId16" imgW="888840" imgH="253800" progId="Equation.DSMT4">
                  <p:embed/>
                </p:oleObj>
              </mc:Choice>
              <mc:Fallback>
                <p:oleObj name="Equation" r:id="rId16" imgW="888840" imgH="253800" progId="Equation.DSMT4">
                  <p:embed/>
                  <p:pic>
                    <p:nvPicPr>
                      <p:cNvPr id="0" name="Picture 3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819" y="4539343"/>
                        <a:ext cx="2062162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315374"/>
              </p:ext>
            </p:extLst>
          </p:nvPr>
        </p:nvGraphicFramePr>
        <p:xfrm>
          <a:off x="7010400" y="4433260"/>
          <a:ext cx="2133600" cy="80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45" name="Equation" r:id="rId18" imgW="1117440" imgH="419040" progId="Equation.DSMT4">
                  <p:embed/>
                </p:oleObj>
              </mc:Choice>
              <mc:Fallback>
                <p:oleObj name="Equation" r:id="rId18" imgW="1117440" imgH="419040" progId="Equation.DSMT4">
                  <p:embed/>
                  <p:pic>
                    <p:nvPicPr>
                      <p:cNvPr id="0" name="Picture 3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433260"/>
                        <a:ext cx="2133600" cy="8027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423533"/>
              </p:ext>
            </p:extLst>
          </p:nvPr>
        </p:nvGraphicFramePr>
        <p:xfrm>
          <a:off x="4731657" y="5344747"/>
          <a:ext cx="3903662" cy="1197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46" name="Equation" r:id="rId20" imgW="1701720" imgH="520560" progId="Equation.DSMT4">
                  <p:embed/>
                </p:oleObj>
              </mc:Choice>
              <mc:Fallback>
                <p:oleObj name="Equation" r:id="rId20" imgW="1701720" imgH="520560" progId="Equation.DSMT4">
                  <p:embed/>
                  <p:pic>
                    <p:nvPicPr>
                      <p:cNvPr id="0" name="Picture 3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1657" y="5344747"/>
                        <a:ext cx="3903662" cy="11975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</p:spTree>
    <p:extLst>
      <p:ext uri="{BB962C8B-B14F-4D97-AF65-F5344CB8AC3E}">
        <p14:creationId xmlns:p14="http://schemas.microsoft.com/office/powerpoint/2010/main" val="93128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600"/>
                                        <p:tgtEl>
                                          <p:spTgt spid="70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7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400"/>
                                        <p:tgtEl>
                                          <p:spTgt spid="7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0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0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6" name="Picture 1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3712441" cy="2776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584775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 </a:t>
            </a:r>
            <a:r>
              <a:rPr lang="en-US" sz="2400" i="1" dirty="0"/>
              <a:t>R </a:t>
            </a:r>
            <a:r>
              <a:rPr lang="en-US" sz="2400" dirty="0"/>
              <a:t>be the region in the first quadrant bounded by the graph </a:t>
            </a:r>
            <a:r>
              <a:rPr lang="en-US" sz="2400" dirty="0" smtClean="0"/>
              <a:t>of           the </a:t>
            </a:r>
            <a:r>
              <a:rPr lang="en-US" sz="2400" dirty="0"/>
              <a:t>horizontal line </a:t>
            </a:r>
            <a:r>
              <a:rPr lang="en-US" sz="2400" i="1" dirty="0"/>
              <a:t>y </a:t>
            </a:r>
            <a:r>
              <a:rPr lang="en-US" sz="2400" dirty="0"/>
              <a:t>= 6, </a:t>
            </a:r>
            <a:r>
              <a:rPr lang="en-US" sz="2400" dirty="0" smtClean="0"/>
              <a:t>the </a:t>
            </a:r>
            <a:r>
              <a:rPr lang="en-US" sz="2400" i="1" dirty="0" smtClean="0"/>
              <a:t>y</a:t>
            </a:r>
            <a:r>
              <a:rPr lang="en-US" sz="2400" dirty="0" smtClean="0"/>
              <a:t>-axis</a:t>
            </a:r>
            <a:r>
              <a:rPr lang="en-US" sz="2400" dirty="0"/>
              <a:t>, </a:t>
            </a:r>
            <a:r>
              <a:rPr lang="en-US" sz="2400" dirty="0" smtClean="0"/>
              <a:t>and                   as </a:t>
            </a:r>
            <a:r>
              <a:rPr lang="en-US" sz="2400" dirty="0"/>
              <a:t>shown in the </a:t>
            </a:r>
            <a:r>
              <a:rPr lang="en-US" sz="2400" dirty="0" smtClean="0"/>
              <a:t>figure.</a:t>
            </a:r>
          </a:p>
          <a:p>
            <a:endParaRPr lang="en-US" sz="2400" dirty="0"/>
          </a:p>
          <a:p>
            <a:r>
              <a:rPr lang="en-US" sz="2400" dirty="0" smtClean="0"/>
              <a:t>6.)  Region </a:t>
            </a:r>
            <a:r>
              <a:rPr lang="en-US" sz="2400" i="1" dirty="0" smtClean="0"/>
              <a:t>R </a:t>
            </a:r>
            <a:r>
              <a:rPr lang="en-US" sz="2400" dirty="0" smtClean="0"/>
              <a:t>is the base of a solid. </a:t>
            </a:r>
            <a:r>
              <a:rPr lang="en-US" sz="2400" dirty="0" smtClean="0">
                <a:solidFill>
                  <a:srgbClr val="FF0000"/>
                </a:solidFill>
              </a:rPr>
              <a:t>Cross sections </a:t>
            </a:r>
            <a:r>
              <a:rPr lang="en-US" sz="2400" dirty="0" smtClean="0"/>
              <a:t>of the solid, </a:t>
            </a:r>
            <a:r>
              <a:rPr lang="en-US" sz="2400" dirty="0" smtClean="0">
                <a:solidFill>
                  <a:srgbClr val="7030A0"/>
                </a:solidFill>
              </a:rPr>
              <a:t>perpendicular</a:t>
            </a:r>
            <a:r>
              <a:rPr lang="en-US" sz="2400" dirty="0" smtClean="0"/>
              <a:t> to the </a:t>
            </a:r>
            <a:r>
              <a:rPr lang="en-US" sz="2400" i="1" dirty="0" smtClean="0">
                <a:solidFill>
                  <a:srgbClr val="7030A0"/>
                </a:solidFill>
              </a:rPr>
              <a:t>y-axis</a:t>
            </a:r>
            <a:r>
              <a:rPr lang="en-US" sz="2400" dirty="0" smtClean="0"/>
              <a:t>, are </a:t>
            </a:r>
            <a:r>
              <a:rPr lang="en-US" sz="2400" dirty="0" smtClean="0">
                <a:solidFill>
                  <a:srgbClr val="00B050"/>
                </a:solidFill>
              </a:rPr>
              <a:t>semicircles</a:t>
            </a:r>
            <a:r>
              <a:rPr lang="en-US" sz="2400" dirty="0" smtClean="0"/>
              <a:t>.  Write, but </a:t>
            </a:r>
            <a:r>
              <a:rPr lang="en-US" sz="2400" dirty="0"/>
              <a:t>do not evaluate, an integral expression that gives the volume of the solid.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35345"/>
              </p:ext>
            </p:extLst>
          </p:nvPr>
        </p:nvGraphicFramePr>
        <p:xfrm>
          <a:off x="4953000" y="914400"/>
          <a:ext cx="11620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1" name="Equation" r:id="rId4" imgW="571252" imgH="241195" progId="Equation.DSMT4">
                  <p:embed/>
                </p:oleObj>
              </mc:Choice>
              <mc:Fallback>
                <p:oleObj name="Equation" r:id="rId4" imgW="571252" imgH="241195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14400"/>
                        <a:ext cx="116205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95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" y="3048000"/>
            <a:ext cx="37052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5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871328"/>
            <a:ext cx="565785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  <p:graphicFrame>
        <p:nvGraphicFramePr>
          <p:cNvPr id="82980" name="Object 36"/>
          <p:cNvGraphicFramePr>
            <a:graphicFrameLocks noChangeAspect="1"/>
          </p:cNvGraphicFramePr>
          <p:nvPr/>
        </p:nvGraphicFramePr>
        <p:xfrm>
          <a:off x="2882900" y="2755900"/>
          <a:ext cx="2438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2" name="Equation" r:id="rId8" imgW="1015920" imgH="393480" progId="Equation.DSMT4">
                  <p:embed/>
                </p:oleObj>
              </mc:Choice>
              <mc:Fallback>
                <p:oleObj name="Equation" r:id="rId8" imgW="1015920" imgH="3934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2755900"/>
                        <a:ext cx="24384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81" name="Object 37"/>
          <p:cNvGraphicFramePr>
            <a:graphicFrameLocks noChangeAspect="1"/>
          </p:cNvGraphicFramePr>
          <p:nvPr/>
        </p:nvGraphicFramePr>
        <p:xfrm>
          <a:off x="5699125" y="2592388"/>
          <a:ext cx="2722563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3" name="Equation" r:id="rId10" imgW="1130040" imgH="419040" progId="Equation.DSMT4">
                  <p:embed/>
                </p:oleObj>
              </mc:Choice>
              <mc:Fallback>
                <p:oleObj name="Equation" r:id="rId10" imgW="1130040" imgH="41904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2592388"/>
                        <a:ext cx="2722563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82" name="Object 38"/>
          <p:cNvGraphicFramePr>
            <a:graphicFrameLocks noChangeAspect="1"/>
          </p:cNvGraphicFramePr>
          <p:nvPr/>
        </p:nvGraphicFramePr>
        <p:xfrm>
          <a:off x="4953000" y="4572000"/>
          <a:ext cx="2565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4" name="Equation" r:id="rId12" imgW="1282680" imgH="507960" progId="Equation.DSMT4">
                  <p:embed/>
                </p:oleObj>
              </mc:Choice>
              <mc:Fallback>
                <p:oleObj name="Equation" r:id="rId12" imgW="1282680" imgH="50796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572000"/>
                        <a:ext cx="25654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83" name="Object 39"/>
          <p:cNvGraphicFramePr>
            <a:graphicFrameLocks noChangeAspect="1"/>
          </p:cNvGraphicFramePr>
          <p:nvPr/>
        </p:nvGraphicFramePr>
        <p:xfrm>
          <a:off x="4695825" y="5776913"/>
          <a:ext cx="3335338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5" name="Equation" r:id="rId14" imgW="1625400" imgH="520560" progId="Equation.DSMT4">
                  <p:embed/>
                </p:oleObj>
              </mc:Choice>
              <mc:Fallback>
                <p:oleObj name="Equation" r:id="rId14" imgW="1625400" imgH="52056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5776913"/>
                        <a:ext cx="3335338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84" name="Object 40"/>
          <p:cNvGraphicFramePr>
            <a:graphicFrameLocks noChangeAspect="1"/>
          </p:cNvGraphicFramePr>
          <p:nvPr/>
        </p:nvGraphicFramePr>
        <p:xfrm>
          <a:off x="5822950" y="3594100"/>
          <a:ext cx="152241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6" name="Equation" r:id="rId16" imgW="774360" imgH="419040" progId="Equation.DSMT4">
                  <p:embed/>
                </p:oleObj>
              </mc:Choice>
              <mc:Fallback>
                <p:oleObj name="Equation" r:id="rId16" imgW="774360" imgH="41904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3594100"/>
                        <a:ext cx="152241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69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14752"/>
              </p:ext>
            </p:extLst>
          </p:nvPr>
        </p:nvGraphicFramePr>
        <p:xfrm>
          <a:off x="457200" y="990600"/>
          <a:ext cx="7899400" cy="343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7" name="Equation" r:id="rId3" imgW="3809880" imgH="1650960" progId="Equation.DSMT4">
                  <p:embed/>
                </p:oleObj>
              </mc:Choice>
              <mc:Fallback>
                <p:oleObj name="Equation" r:id="rId3" imgW="3809880" imgH="165096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90600"/>
                        <a:ext cx="7899400" cy="343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4549676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Pg.  428 # 11-12 c and d only, 13, 14, 15, 17, 19, 21, 57, 59-61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915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8600" y="1219200"/>
          <a:ext cx="53562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4" name="Equation" r:id="rId4" imgW="2908300" imgH="711200" progId="Equation.DSMT4">
                  <p:embed/>
                </p:oleObj>
              </mc:Choice>
              <mc:Fallback>
                <p:oleObj name="Equation" r:id="rId4" imgW="29083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53562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68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Disk Method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076" name="Object 52"/>
          <p:cNvGraphicFramePr>
            <a:graphicFrameLocks noChangeAspect="1"/>
          </p:cNvGraphicFramePr>
          <p:nvPr/>
        </p:nvGraphicFramePr>
        <p:xfrm>
          <a:off x="4953000" y="1371600"/>
          <a:ext cx="3465512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5" name="Equation" r:id="rId6" imgW="1231366" imgH="495085" progId="Equation.DSMT4">
                  <p:embed/>
                </p:oleObj>
              </mc:Choice>
              <mc:Fallback>
                <p:oleObj name="Equation" r:id="rId6" imgW="1231366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371600"/>
                        <a:ext cx="3465512" cy="139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743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Washer Method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077" name="Object 53"/>
          <p:cNvGraphicFramePr>
            <a:graphicFrameLocks noChangeAspect="1"/>
          </p:cNvGraphicFramePr>
          <p:nvPr/>
        </p:nvGraphicFramePr>
        <p:xfrm>
          <a:off x="0" y="3200400"/>
          <a:ext cx="7040563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6" name="Equation" r:id="rId8" imgW="3822700" imgH="901700" progId="Equation.DSMT4">
                  <p:embed/>
                </p:oleObj>
              </mc:Choice>
              <mc:Fallback>
                <p:oleObj name="Equation" r:id="rId8" imgW="3822700" imgH="901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00400"/>
                        <a:ext cx="7040563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" name="Object 54"/>
          <p:cNvGraphicFramePr>
            <a:graphicFrameLocks noChangeAspect="1"/>
          </p:cNvGraphicFramePr>
          <p:nvPr/>
        </p:nvGraphicFramePr>
        <p:xfrm>
          <a:off x="2168525" y="4852988"/>
          <a:ext cx="3533775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7" name="Equation" r:id="rId10" imgW="1916868" imgH="952087" progId="Equation.DSMT4">
                  <p:embed/>
                </p:oleObj>
              </mc:Choice>
              <mc:Fallback>
                <p:oleObj name="Equation" r:id="rId10" imgW="1916868" imgH="95208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4852988"/>
                        <a:ext cx="3533775" cy="174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210709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85800" y="685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Set up but do not evaluate the integral that gives the volume of the solid formed by revolving the region about the following: y=5.</a:t>
            </a:r>
            <a:endParaRPr lang="en-US" sz="1600" b="1" u="sng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143000"/>
          <a:ext cx="30734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7" name="Equation" r:id="rId4" imgW="1473200" imgH="660400" progId="Equation.DSMT4">
                  <p:embed/>
                </p:oleObj>
              </mc:Choice>
              <mc:Fallback>
                <p:oleObj name="Equation" r:id="rId4" imgW="14732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3073400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1981200" y="5638800"/>
          <a:ext cx="53403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8" name="Equation" r:id="rId6" imgW="2870200" imgH="469900" progId="Equation.DSMT4">
                  <p:embed/>
                </p:oleObj>
              </mc:Choice>
              <mc:Fallback>
                <p:oleObj name="Equation" r:id="rId6" imgW="2870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38800"/>
                        <a:ext cx="53403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3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2895600"/>
            <a:ext cx="35623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1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895600"/>
            <a:ext cx="3124200" cy="259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337" name="Object 17"/>
          <p:cNvGraphicFramePr>
            <a:graphicFrameLocks noChangeAspect="1"/>
          </p:cNvGraphicFramePr>
          <p:nvPr/>
        </p:nvGraphicFramePr>
        <p:xfrm>
          <a:off x="3800475" y="1676400"/>
          <a:ext cx="503396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9" name="Equation" r:id="rId10" imgW="2413000" imgH="431800" progId="Equation.DSMT4">
                  <p:embed/>
                </p:oleObj>
              </mc:Choice>
              <mc:Fallback>
                <p:oleObj name="Equation" r:id="rId10" imgW="24130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676400"/>
                        <a:ext cx="5033963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33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5613" y="3527425"/>
              <a:ext cx="2786062" cy="133350"/>
            </p14:xfrm>
          </p:contentPart>
        </mc:Choice>
        <mc:Fallback xmlns="">
          <p:pic>
            <p:nvPicPr>
              <p:cNvPr id="5633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46253" y="3518054"/>
                <a:ext cx="2804782" cy="1520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33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2113" y="3517900"/>
              <a:ext cx="206375" cy="196850"/>
            </p14:xfrm>
          </p:contentPart>
        </mc:Choice>
        <mc:Fallback xmlns="">
          <p:pic>
            <p:nvPicPr>
              <p:cNvPr id="5633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382749" y="3508543"/>
                <a:ext cx="225104" cy="215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34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0125" y="3455988"/>
              <a:ext cx="258763" cy="258762"/>
            </p14:xfrm>
          </p:contentPart>
        </mc:Choice>
        <mc:Fallback xmlns="">
          <p:pic>
            <p:nvPicPr>
              <p:cNvPr id="5634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990768" y="3446631"/>
                <a:ext cx="277477" cy="2774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34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2000" y="3581400"/>
              <a:ext cx="2786063" cy="133350"/>
            </p14:xfrm>
          </p:contentPart>
        </mc:Choice>
        <mc:Fallback xmlns="">
          <p:pic>
            <p:nvPicPr>
              <p:cNvPr id="5634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562640" y="3572029"/>
                <a:ext cx="2804783" cy="1520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634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8500" y="3571875"/>
              <a:ext cx="206375" cy="196850"/>
            </p14:xfrm>
          </p:contentPart>
        </mc:Choice>
        <mc:Fallback xmlns="">
          <p:pic>
            <p:nvPicPr>
              <p:cNvPr id="5634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499136" y="3562518"/>
                <a:ext cx="225104" cy="215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634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16513" y="3509963"/>
              <a:ext cx="258762" cy="258762"/>
            </p14:xfrm>
          </p:contentPart>
        </mc:Choice>
        <mc:Fallback xmlns="">
          <p:pic>
            <p:nvPicPr>
              <p:cNvPr id="5634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5107156" y="3500606"/>
                <a:ext cx="277476" cy="277476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402774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00694 0.080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40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00226 0.0791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40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0.00434 0.0759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1000" y="685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Solids of Revolution around a line other than an axis.</a:t>
            </a:r>
            <a:endParaRPr lang="en-US" sz="2800" b="1" u="sng" dirty="0"/>
          </a:p>
        </p:txBody>
      </p:sp>
      <p:graphicFrame>
        <p:nvGraphicFramePr>
          <p:cNvPr id="1077" name="Object 53"/>
          <p:cNvGraphicFramePr>
            <a:graphicFrameLocks noChangeAspect="1"/>
          </p:cNvGraphicFramePr>
          <p:nvPr/>
        </p:nvGraphicFramePr>
        <p:xfrm>
          <a:off x="0" y="4191000"/>
          <a:ext cx="8748713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2" name="Equation" r:id="rId4" imgW="4749800" imgH="711200" progId="Equation.DSMT4">
                  <p:embed/>
                </p:oleObj>
              </mc:Choice>
              <mc:Fallback>
                <p:oleObj name="Equation" r:id="rId4" imgW="47498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91000"/>
                        <a:ext cx="8748713" cy="130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" name="Object 54"/>
          <p:cNvGraphicFramePr>
            <a:graphicFrameLocks noChangeAspect="1"/>
          </p:cNvGraphicFramePr>
          <p:nvPr/>
        </p:nvGraphicFramePr>
        <p:xfrm>
          <a:off x="2005013" y="5464175"/>
          <a:ext cx="439896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3" name="Equation" r:id="rId6" imgW="2387600" imgH="495300" progId="Equation.DSMT4">
                  <p:embed/>
                </p:oleObj>
              </mc:Choice>
              <mc:Fallback>
                <p:oleObj name="Equation" r:id="rId6" imgW="23876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5464175"/>
                        <a:ext cx="4398962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0" y="1447800"/>
          <a:ext cx="85852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4" name="Equation" r:id="rId8" imgW="4660900" imgH="901700" progId="Equation.DSMT4">
                  <p:embed/>
                </p:oleObj>
              </mc:Choice>
              <mc:Fallback>
                <p:oleObj name="Equation" r:id="rId8" imgW="4660900" imgH="901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8585200" cy="165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233613" y="3352800"/>
          <a:ext cx="435292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5" name="Equation" r:id="rId10" imgW="2362200" imgH="469900" progId="Equation.DSMT4">
                  <p:embed/>
                </p:oleObj>
              </mc:Choice>
              <mc:Fallback>
                <p:oleObj name="Equation" r:id="rId10" imgW="2362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3352800"/>
                        <a:ext cx="4352925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735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38600" y="3581400"/>
              <a:ext cx="428625" cy="295275"/>
            </p14:xfrm>
          </p:contentPart>
        </mc:Choice>
        <mc:Fallback xmlns="">
          <p:pic>
            <p:nvPicPr>
              <p:cNvPr id="5735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022391" y="3518024"/>
                <a:ext cx="460682" cy="4220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735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6400" y="3657600"/>
              <a:ext cx="428625" cy="233363"/>
            </p14:xfrm>
          </p:contentPart>
        </mc:Choice>
        <mc:Fallback xmlns="">
          <p:pic>
            <p:nvPicPr>
              <p:cNvPr id="5735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5470565" y="3594315"/>
                <a:ext cx="460295" cy="3599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735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76663" y="5776913"/>
              <a:ext cx="420687" cy="287337"/>
            </p14:xfrm>
          </p:contentPart>
        </mc:Choice>
        <mc:Fallback xmlns="">
          <p:pic>
            <p:nvPicPr>
              <p:cNvPr id="5735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3760829" y="5713180"/>
                <a:ext cx="452355" cy="4148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735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70488" y="5786438"/>
              <a:ext cx="527050" cy="285750"/>
            </p14:xfrm>
          </p:contentPart>
        </mc:Choice>
        <mc:Fallback xmlns="">
          <p:pic>
            <p:nvPicPr>
              <p:cNvPr id="5735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5154648" y="5723098"/>
                <a:ext cx="559091" cy="41279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192768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1000" y="609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Set up but do not evaluate the integral that gives the volume of the solid formed by revolving the region about the following: y-axis, y=5, x=6 and y=-4.</a:t>
            </a:r>
            <a:endParaRPr lang="en-US" b="1" u="sng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219200"/>
          <a:ext cx="12446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9" name="Equation" r:id="rId4" imgW="596900" imgH="660400" progId="Equation.DSMT4">
                  <p:embed/>
                </p:oleObj>
              </mc:Choice>
              <mc:Fallback>
                <p:oleObj name="Equation" r:id="rId4" imgW="5969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1244600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0" y="3886200"/>
          <a:ext cx="4073526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0" name="Equation" r:id="rId6" imgW="2145369" imgH="495085" progId="Equation.DSMT4">
                  <p:embed/>
                </p:oleObj>
              </mc:Choice>
              <mc:Fallback>
                <p:oleObj name="Equation" r:id="rId6" imgW="2145369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4073526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3805238" y="3124200"/>
          <a:ext cx="533876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1" name="Equation" r:id="rId8" imgW="2870200" imgH="469900" progId="Equation.DSMT4">
                  <p:embed/>
                </p:oleObj>
              </mc:Choice>
              <mc:Fallback>
                <p:oleObj name="Equation" r:id="rId8" imgW="2870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3124200"/>
                        <a:ext cx="533876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5867400" y="1295400"/>
          <a:ext cx="1219200" cy="147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2" name="Equation" r:id="rId10" imgW="545863" imgH="660113" progId="Equation.DSMT4">
                  <p:embed/>
                </p:oleObj>
              </mc:Choice>
              <mc:Fallback>
                <p:oleObj name="Equation" r:id="rId10" imgW="545863" imgH="6601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295400"/>
                        <a:ext cx="1219200" cy="1475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47800" y="1371600"/>
            <a:ext cx="2438400" cy="170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7391400" y="1295400"/>
          <a:ext cx="1280286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3" name="Equation" r:id="rId13" imgW="583947" imgH="660113" progId="Equation.DSMT4">
                  <p:embed/>
                </p:oleObj>
              </mc:Choice>
              <mc:Fallback>
                <p:oleObj name="Equation" r:id="rId13" imgW="583947" imgH="6601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295400"/>
                        <a:ext cx="1280286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34290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Y-axis (x=0)</a:t>
            </a:r>
            <a:endParaRPr lang="en-US" sz="24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2895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B050"/>
                </a:solidFill>
              </a:rPr>
              <a:t>Y=5</a:t>
            </a:r>
            <a:endParaRPr lang="en-US" sz="2400" b="1" u="sng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181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X=6</a:t>
            </a:r>
            <a:endParaRPr lang="en-US" sz="2400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4267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y=-4</a:t>
            </a:r>
            <a:endParaRPr lang="en-US" sz="2400" b="1" u="sng" dirty="0"/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4084637" y="4724400"/>
          <a:ext cx="50593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4" name="Equation" r:id="rId15" imgW="2882900" imgH="469900" progId="Equation.DSMT4">
                  <p:embed/>
                </p:oleObj>
              </mc:Choice>
              <mc:Fallback>
                <p:oleObj name="Equation" r:id="rId15" imgW="28829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7" y="4724400"/>
                        <a:ext cx="50593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0" y="5562600"/>
          <a:ext cx="535146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5" name="Equation" r:id="rId17" imgW="2819400" imgH="495300" progId="Equation.DSMT4">
                  <p:embed/>
                </p:oleObj>
              </mc:Choice>
              <mc:Fallback>
                <p:oleObj name="Equation" r:id="rId17" imgW="28194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562600"/>
                        <a:ext cx="5351463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838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0" y="3367088"/>
              <a:ext cx="4241800" cy="1643062"/>
            </p14:xfrm>
          </p:contentPart>
        </mc:Choice>
        <mc:Fallback xmlns="">
          <p:pic>
            <p:nvPicPr>
              <p:cNvPr id="5838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-9360" y="3357728"/>
                <a:ext cx="4260520" cy="1661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838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48100" y="4848225"/>
              <a:ext cx="2036763" cy="1733550"/>
            </p14:xfrm>
          </p:contentPart>
        </mc:Choice>
        <mc:Fallback xmlns="">
          <p:pic>
            <p:nvPicPr>
              <p:cNvPr id="5838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3838741" y="4838864"/>
                <a:ext cx="2055482" cy="17522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838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41800" y="4116388"/>
              <a:ext cx="4894263" cy="196850"/>
            </p14:xfrm>
          </p:contentPart>
        </mc:Choice>
        <mc:Fallback xmlns="">
          <p:pic>
            <p:nvPicPr>
              <p:cNvPr id="5838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 cstate="print"/>
              <a:stretch>
                <a:fillRect/>
              </a:stretch>
            </p:blipFill>
            <p:spPr>
              <a:xfrm>
                <a:off x="4232440" y="4107014"/>
                <a:ext cx="4912983" cy="2155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838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89338" y="2857500"/>
              <a:ext cx="5554662" cy="554038"/>
            </p14:xfrm>
          </p:contentPart>
        </mc:Choice>
        <mc:Fallback xmlns="">
          <p:pic>
            <p:nvPicPr>
              <p:cNvPr id="5838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 cstate="print"/>
              <a:stretch>
                <a:fillRect/>
              </a:stretch>
            </p:blipFill>
            <p:spPr>
              <a:xfrm>
                <a:off x="3579978" y="2848140"/>
                <a:ext cx="5573382" cy="572758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422862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775"/>
            <a:ext cx="9144000" cy="1272891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1.)  Draw a cross section perpendicular to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x-axis.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Write an expression that represents the length of that cross section.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1857666"/>
            <a:ext cx="4571047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/>
              <a:t>This is a “cross-section”.  </a:t>
            </a:r>
          </a:p>
          <a:p>
            <a:r>
              <a:rPr lang="en-US" sz="2000" b="1" dirty="0" smtClean="0"/>
              <a:t>A “cross-section” goes across the section.</a:t>
            </a:r>
            <a:endParaRPr lang="en-US" sz="2000" b="1" dirty="0"/>
          </a:p>
        </p:txBody>
      </p:sp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9136"/>
            <a:ext cx="38862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3" y="1709136"/>
            <a:ext cx="392430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>
            <a:stCxn id="5" idx="1"/>
          </p:cNvCxnSpPr>
          <p:nvPr/>
        </p:nvCxnSpPr>
        <p:spPr>
          <a:xfrm flipH="1">
            <a:off x="1676400" y="2211609"/>
            <a:ext cx="2667000" cy="91259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242394"/>
              </p:ext>
            </p:extLst>
          </p:nvPr>
        </p:nvGraphicFramePr>
        <p:xfrm>
          <a:off x="4922838" y="2787650"/>
          <a:ext cx="2665412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5" name="Equation" r:id="rId5" imgW="736560" imgH="558720" progId="Equation.DSMT4">
                  <p:embed/>
                </p:oleObj>
              </mc:Choice>
              <mc:Fallback>
                <p:oleObj name="Equation" r:id="rId5" imgW="736560" imgH="55872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38" y="2787650"/>
                        <a:ext cx="2665412" cy="202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0928" name="Picture 3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2" y="1723650"/>
            <a:ext cx="3905250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775"/>
            <a:ext cx="9144000" cy="1272891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2.)  Draw a cross section perpendicular to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y-axis.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Write an expression that represents the length of that cross section.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9136"/>
            <a:ext cx="38862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91116"/>
              </p:ext>
            </p:extLst>
          </p:nvPr>
        </p:nvGraphicFramePr>
        <p:xfrm>
          <a:off x="4267200" y="1730907"/>
          <a:ext cx="1546225" cy="1655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9" name="Equation" r:id="rId4" imgW="749160" imgH="799920" progId="Equation.DSMT4">
                  <p:embed/>
                </p:oleObj>
              </mc:Choice>
              <mc:Fallback>
                <p:oleObj name="Equation" r:id="rId4" imgW="749160" imgH="79992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730907"/>
                        <a:ext cx="1546225" cy="1655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699611"/>
            <a:ext cx="389572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97842"/>
              </p:ext>
            </p:extLst>
          </p:nvPr>
        </p:nvGraphicFramePr>
        <p:xfrm>
          <a:off x="4572000" y="3810000"/>
          <a:ext cx="2743200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0" name="Equation" r:id="rId7" imgW="952200" imgH="533160" progId="Equation.DSMT4">
                  <p:embed/>
                </p:oleObj>
              </mc:Choice>
              <mc:Fallback>
                <p:oleObj name="Equation" r:id="rId7" imgW="952200" imgH="53316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10000"/>
                        <a:ext cx="2743200" cy="154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</p:spTree>
    <p:extLst>
      <p:ext uri="{BB962C8B-B14F-4D97-AF65-F5344CB8AC3E}">
        <p14:creationId xmlns:p14="http://schemas.microsoft.com/office/powerpoint/2010/main" val="152489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09600"/>
            <a:ext cx="9144000" cy="2753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 </a:t>
            </a:r>
            <a:r>
              <a:rPr lang="en-US" sz="2400" i="1" dirty="0"/>
              <a:t>R </a:t>
            </a:r>
            <a:r>
              <a:rPr lang="en-US" sz="2400" dirty="0"/>
              <a:t>be the region in the first quadrant bounded by the graph </a:t>
            </a:r>
            <a:r>
              <a:rPr lang="en-US" sz="2400" dirty="0" smtClean="0"/>
              <a:t>of           the </a:t>
            </a:r>
            <a:r>
              <a:rPr lang="en-US" sz="2400" dirty="0"/>
              <a:t>horizontal line </a:t>
            </a:r>
            <a:r>
              <a:rPr lang="en-US" sz="2400" i="1" dirty="0"/>
              <a:t>y </a:t>
            </a:r>
            <a:r>
              <a:rPr lang="en-US" sz="2400" dirty="0"/>
              <a:t>= 6, </a:t>
            </a:r>
            <a:r>
              <a:rPr lang="en-US" sz="2400" dirty="0" smtClean="0"/>
              <a:t>the </a:t>
            </a:r>
            <a:r>
              <a:rPr lang="en-US" sz="2400" i="1" dirty="0" smtClean="0"/>
              <a:t>y</a:t>
            </a:r>
            <a:r>
              <a:rPr lang="en-US" sz="2400" dirty="0" smtClean="0"/>
              <a:t>-axis</a:t>
            </a:r>
            <a:r>
              <a:rPr lang="en-US" sz="2400" dirty="0"/>
              <a:t>, </a:t>
            </a:r>
            <a:r>
              <a:rPr lang="en-US" sz="2400" dirty="0" smtClean="0"/>
              <a:t>and                   as </a:t>
            </a:r>
            <a:r>
              <a:rPr lang="en-US" sz="2400" dirty="0"/>
              <a:t>shown in the </a:t>
            </a:r>
            <a:r>
              <a:rPr lang="en-US" sz="2400" dirty="0" smtClean="0"/>
              <a:t>figure.</a:t>
            </a:r>
          </a:p>
          <a:p>
            <a:endParaRPr lang="en-US" sz="2400" dirty="0"/>
          </a:p>
          <a:p>
            <a:r>
              <a:rPr lang="en-US" sz="2400" dirty="0" smtClean="0"/>
              <a:t>3.)  Region </a:t>
            </a:r>
            <a:r>
              <a:rPr lang="en-US" sz="2400" i="1" dirty="0"/>
              <a:t>R </a:t>
            </a:r>
            <a:r>
              <a:rPr lang="en-US" sz="2400" dirty="0"/>
              <a:t>is the base of a solid. For each 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dirty="0"/>
              <a:t>where 0 ≤ </a:t>
            </a:r>
            <a:r>
              <a:rPr lang="en-US" sz="2400" i="1" dirty="0" smtClean="0"/>
              <a:t>x</a:t>
            </a:r>
            <a:r>
              <a:rPr lang="en-US" sz="2400" dirty="0" smtClean="0"/>
              <a:t>≤ 9,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0000"/>
                </a:solidFill>
              </a:rPr>
              <a:t> cross section </a:t>
            </a:r>
            <a:r>
              <a:rPr lang="en-US" sz="2400" dirty="0"/>
              <a:t>of the solid </a:t>
            </a:r>
            <a:r>
              <a:rPr lang="en-US" sz="2400" dirty="0" smtClean="0"/>
              <a:t>taken </a:t>
            </a:r>
            <a:r>
              <a:rPr lang="en-US" sz="2400" dirty="0" smtClean="0">
                <a:solidFill>
                  <a:srgbClr val="7030A0"/>
                </a:solidFill>
              </a:rPr>
              <a:t>perpendicular</a:t>
            </a:r>
            <a:r>
              <a:rPr lang="en-US" sz="2400" dirty="0" smtClean="0"/>
              <a:t> </a:t>
            </a:r>
            <a:r>
              <a:rPr lang="en-US" sz="2400" dirty="0"/>
              <a:t>to the </a:t>
            </a:r>
            <a:r>
              <a:rPr lang="en-US" sz="2400" i="1" dirty="0" smtClean="0">
                <a:solidFill>
                  <a:srgbClr val="7030A0"/>
                </a:solidFill>
              </a:rPr>
              <a:t>x</a:t>
            </a:r>
            <a:r>
              <a:rPr lang="en-US" sz="2400" dirty="0" smtClean="0">
                <a:solidFill>
                  <a:srgbClr val="7030A0"/>
                </a:solidFill>
              </a:rPr>
              <a:t>-axis</a:t>
            </a:r>
            <a:r>
              <a:rPr lang="en-US" sz="2400" dirty="0" smtClean="0"/>
              <a:t> </a:t>
            </a:r>
            <a:r>
              <a:rPr lang="en-US" sz="2400" dirty="0"/>
              <a:t>is a </a:t>
            </a:r>
            <a:r>
              <a:rPr lang="en-US" sz="2400" dirty="0" smtClean="0">
                <a:solidFill>
                  <a:srgbClr val="00B050"/>
                </a:solidFill>
              </a:rPr>
              <a:t>square</a:t>
            </a:r>
            <a:r>
              <a:rPr lang="en-US" sz="2400" dirty="0" smtClean="0"/>
              <a:t>. Write, but </a:t>
            </a:r>
            <a:r>
              <a:rPr lang="en-US" sz="2400" dirty="0"/>
              <a:t>do not evaluate, an integral expression that gives the volume of the solid.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35345"/>
              </p:ext>
            </p:extLst>
          </p:nvPr>
        </p:nvGraphicFramePr>
        <p:xfrm>
          <a:off x="4953000" y="914400"/>
          <a:ext cx="11620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0" name="Equation" r:id="rId3" imgW="571252" imgH="241195" progId="Equation.DSMT4">
                  <p:embed/>
                </p:oleObj>
              </mc:Choice>
              <mc:Fallback>
                <p:oleObj name="Equation" r:id="rId3" imgW="571252" imgH="241195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14400"/>
                        <a:ext cx="116205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9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292264"/>
            <a:ext cx="3915705" cy="292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9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606" y="3273317"/>
            <a:ext cx="3941041" cy="2947407"/>
          </a:xfrm>
          <a:prstGeom prst="rect">
            <a:avLst/>
          </a:prstGeom>
          <a:noFill/>
          <a:ln>
            <a:noFill/>
          </a:ln>
          <a:effectLst/>
          <a:scene3d>
            <a:camera prst="isometricBottomDown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988" name="Picture 2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041" y="2119577"/>
            <a:ext cx="441960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989" name="Picture 2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167" y="2108691"/>
            <a:ext cx="4465347" cy="3901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203707"/>
              </p:ext>
            </p:extLst>
          </p:nvPr>
        </p:nvGraphicFramePr>
        <p:xfrm>
          <a:off x="25969" y="3258802"/>
          <a:ext cx="1650432" cy="61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1" name="Equation" r:id="rId9" imgW="685800" imgH="253800" progId="Equation.DSMT4">
                  <p:embed/>
                </p:oleObj>
              </mc:Choice>
              <mc:Fallback>
                <p:oleObj name="Equation" r:id="rId9" imgW="685800" imgH="2538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9" y="3258802"/>
                        <a:ext cx="1650432" cy="61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447545"/>
              </p:ext>
            </p:extLst>
          </p:nvPr>
        </p:nvGraphicFramePr>
        <p:xfrm>
          <a:off x="3629" y="3962400"/>
          <a:ext cx="186531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2" name="Equation" r:id="rId11" imgW="774360" imgH="228600" progId="Equation.DSMT4">
                  <p:embed/>
                </p:oleObj>
              </mc:Choice>
              <mc:Fallback>
                <p:oleObj name="Equation" r:id="rId11" imgW="774360" imgH="2286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" y="3962400"/>
                        <a:ext cx="1865312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682994"/>
              </p:ext>
            </p:extLst>
          </p:nvPr>
        </p:nvGraphicFramePr>
        <p:xfrm>
          <a:off x="0" y="4572000"/>
          <a:ext cx="29352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3" name="Equation" r:id="rId13" imgW="1218960" imgH="342720" progId="Equation.DSMT4">
                  <p:embed/>
                </p:oleObj>
              </mc:Choice>
              <mc:Fallback>
                <p:oleObj name="Equation" r:id="rId13" imgW="1218960" imgH="34272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0"/>
                        <a:ext cx="2935288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4005" name="Picture 3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138" y="2108691"/>
            <a:ext cx="462915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269157"/>
              </p:ext>
            </p:extLst>
          </p:nvPr>
        </p:nvGraphicFramePr>
        <p:xfrm>
          <a:off x="0" y="5334000"/>
          <a:ext cx="40354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4" name="Equation" r:id="rId16" imgW="1676160" imgH="469800" progId="Equation.DSMT4">
                  <p:embed/>
                </p:oleObj>
              </mc:Choice>
              <mc:Fallback>
                <p:oleObj name="Equation" r:id="rId16" imgW="1676160" imgH="46980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4000"/>
                        <a:ext cx="4035425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1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</p:spTree>
    <p:extLst>
      <p:ext uri="{BB962C8B-B14F-4D97-AF65-F5344CB8AC3E}">
        <p14:creationId xmlns:p14="http://schemas.microsoft.com/office/powerpoint/2010/main" val="9586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4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292264"/>
            <a:ext cx="3915705" cy="292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117015"/>
              </p:ext>
            </p:extLst>
          </p:nvPr>
        </p:nvGraphicFramePr>
        <p:xfrm>
          <a:off x="1815" y="2893099"/>
          <a:ext cx="24463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5" name="Equation" r:id="rId4" imgW="1015920" imgH="393480" progId="Equation.DSMT4">
                  <p:embed/>
                </p:oleObj>
              </mc:Choice>
              <mc:Fallback>
                <p:oleObj name="Equation" r:id="rId4" imgW="1015920" imgH="39348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" y="2893099"/>
                        <a:ext cx="2446338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12/7/2012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4775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 </a:t>
            </a:r>
            <a:r>
              <a:rPr lang="en-US" sz="2400" i="1" dirty="0"/>
              <a:t>R </a:t>
            </a:r>
            <a:r>
              <a:rPr lang="en-US" sz="2400" dirty="0"/>
              <a:t>be the region in the first quadrant bounded by the graph </a:t>
            </a:r>
            <a:r>
              <a:rPr lang="en-US" sz="2400" dirty="0" smtClean="0"/>
              <a:t>of           the </a:t>
            </a:r>
            <a:r>
              <a:rPr lang="en-US" sz="2400" dirty="0"/>
              <a:t>horizontal line </a:t>
            </a:r>
            <a:r>
              <a:rPr lang="en-US" sz="2400" i="1" dirty="0"/>
              <a:t>y </a:t>
            </a:r>
            <a:r>
              <a:rPr lang="en-US" sz="2400" dirty="0"/>
              <a:t>= 6, </a:t>
            </a:r>
            <a:r>
              <a:rPr lang="en-US" sz="2400" dirty="0" smtClean="0"/>
              <a:t>the </a:t>
            </a:r>
            <a:r>
              <a:rPr lang="en-US" sz="2400" i="1" dirty="0" smtClean="0"/>
              <a:t>y</a:t>
            </a:r>
            <a:r>
              <a:rPr lang="en-US" sz="2400" dirty="0" smtClean="0"/>
              <a:t>-axis</a:t>
            </a:r>
            <a:r>
              <a:rPr lang="en-US" sz="2400" dirty="0"/>
              <a:t>, </a:t>
            </a:r>
            <a:r>
              <a:rPr lang="en-US" sz="2400" dirty="0" smtClean="0"/>
              <a:t>and                   as </a:t>
            </a:r>
            <a:r>
              <a:rPr lang="en-US" sz="2400" dirty="0"/>
              <a:t>shown in the </a:t>
            </a:r>
            <a:r>
              <a:rPr lang="en-US" sz="2400" dirty="0" smtClean="0"/>
              <a:t>figure.</a:t>
            </a:r>
          </a:p>
          <a:p>
            <a:endParaRPr lang="en-US" sz="2400" dirty="0"/>
          </a:p>
          <a:p>
            <a:r>
              <a:rPr lang="en-US" sz="2400" dirty="0" smtClean="0"/>
              <a:t>4.)  Region </a:t>
            </a:r>
            <a:r>
              <a:rPr lang="en-US" sz="2400" i="1" dirty="0" smtClean="0"/>
              <a:t>R </a:t>
            </a:r>
            <a:r>
              <a:rPr lang="en-US" sz="2400" dirty="0" smtClean="0"/>
              <a:t>is the base of a solid. </a:t>
            </a:r>
            <a:r>
              <a:rPr lang="en-US" sz="2400" dirty="0" smtClean="0">
                <a:solidFill>
                  <a:srgbClr val="FF0000"/>
                </a:solidFill>
              </a:rPr>
              <a:t>Cross sections </a:t>
            </a:r>
            <a:r>
              <a:rPr lang="en-US" sz="2400" dirty="0" smtClean="0"/>
              <a:t>of the solid, </a:t>
            </a:r>
            <a:r>
              <a:rPr lang="en-US" sz="2400" dirty="0" smtClean="0">
                <a:solidFill>
                  <a:srgbClr val="7030A0"/>
                </a:solidFill>
              </a:rPr>
              <a:t>perpendicular</a:t>
            </a:r>
            <a:r>
              <a:rPr lang="en-US" sz="2400" dirty="0" smtClean="0"/>
              <a:t> to the </a:t>
            </a:r>
            <a:r>
              <a:rPr lang="en-US" sz="2400" i="1" dirty="0" smtClean="0">
                <a:solidFill>
                  <a:srgbClr val="7030A0"/>
                </a:solidFill>
              </a:rPr>
              <a:t>x-axis</a:t>
            </a:r>
            <a:r>
              <a:rPr lang="en-US" sz="2400" dirty="0" smtClean="0"/>
              <a:t>, are </a:t>
            </a:r>
            <a:r>
              <a:rPr lang="en-US" sz="2400" dirty="0" smtClean="0">
                <a:solidFill>
                  <a:srgbClr val="00B050"/>
                </a:solidFill>
              </a:rPr>
              <a:t>semicircles</a:t>
            </a:r>
            <a:r>
              <a:rPr lang="en-US" sz="2400" dirty="0" smtClean="0"/>
              <a:t>.  Write, but </a:t>
            </a:r>
            <a:r>
              <a:rPr lang="en-US" sz="2400" dirty="0"/>
              <a:t>do not evaluate, an integral expression that gives the volume of the solid.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255650"/>
              </p:ext>
            </p:extLst>
          </p:nvPr>
        </p:nvGraphicFramePr>
        <p:xfrm>
          <a:off x="4953000" y="914400"/>
          <a:ext cx="11620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6" name="Equation" r:id="rId6" imgW="571252" imgH="241195" progId="Equation.DSMT4">
                  <p:embed/>
                </p:oleObj>
              </mc:Choice>
              <mc:Fallback>
                <p:oleObj name="Equation" r:id="rId6" imgW="571252" imgH="241195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14400"/>
                        <a:ext cx="116205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9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00400"/>
            <a:ext cx="3712441" cy="2776443"/>
          </a:xfrm>
          <a:prstGeom prst="rect">
            <a:avLst/>
          </a:prstGeom>
          <a:noFill/>
          <a:ln>
            <a:noFill/>
          </a:ln>
          <a:effectLst/>
          <a:scene3d>
            <a:camera prst="isometricBottomDown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56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710" y="2694139"/>
            <a:ext cx="4447020" cy="3484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003344"/>
              </p:ext>
            </p:extLst>
          </p:nvPr>
        </p:nvGraphicFramePr>
        <p:xfrm>
          <a:off x="2679700" y="3182257"/>
          <a:ext cx="29972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7" name="Equation" r:id="rId10" imgW="1244520" imgH="228600" progId="Equation.DSMT4">
                  <p:embed/>
                </p:oleObj>
              </mc:Choice>
              <mc:Fallback>
                <p:oleObj name="Equation" r:id="rId10" imgW="1244520" imgH="2286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3182257"/>
                        <a:ext cx="2997200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103523"/>
              </p:ext>
            </p:extLst>
          </p:nvPr>
        </p:nvGraphicFramePr>
        <p:xfrm>
          <a:off x="1" y="4399933"/>
          <a:ext cx="3944938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8" name="Equation" r:id="rId12" imgW="1638000" imgH="533160" progId="Equation.DSMT4">
                  <p:embed/>
                </p:oleObj>
              </mc:Choice>
              <mc:Fallback>
                <p:oleObj name="Equation" r:id="rId12" imgW="1638000" imgH="53316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399933"/>
                        <a:ext cx="3944938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439877"/>
              </p:ext>
            </p:extLst>
          </p:nvPr>
        </p:nvGraphicFramePr>
        <p:xfrm>
          <a:off x="2965450" y="5283200"/>
          <a:ext cx="4738688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9" name="Equation" r:id="rId14" imgW="1968480" imgH="533160" progId="Equation.DSMT4">
                  <p:embed/>
                </p:oleObj>
              </mc:Choice>
              <mc:Fallback>
                <p:oleObj name="Equation" r:id="rId14" imgW="1968480" imgH="53316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450" y="5283200"/>
                        <a:ext cx="4738688" cy="128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305813"/>
              </p:ext>
            </p:extLst>
          </p:nvPr>
        </p:nvGraphicFramePr>
        <p:xfrm>
          <a:off x="1" y="3733801"/>
          <a:ext cx="2209799" cy="853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0" name="Equation" r:id="rId16" imgW="1117440" imgH="431640" progId="Equation.DSMT4">
                  <p:embed/>
                </p:oleObj>
              </mc:Choice>
              <mc:Fallback>
                <p:oleObj name="Equation" r:id="rId16" imgW="1117440" imgH="43164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3733801"/>
                        <a:ext cx="2209799" cy="8539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</p:spTree>
    <p:extLst>
      <p:ext uri="{BB962C8B-B14F-4D97-AF65-F5344CB8AC3E}">
        <p14:creationId xmlns:p14="http://schemas.microsoft.com/office/powerpoint/2010/main" val="141922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A15FCE3E7F3442B128AD8A3C23B429" ma:contentTypeVersion="0" ma:contentTypeDescription="Create a new document." ma:contentTypeScope="" ma:versionID="a2c362f5c64ce64ba925094c113b5b5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C1DCA5D-78D6-4458-8BD5-8CC20A6DBA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392806E-E03E-42AF-A251-B5C8541C3D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58DAE5-4C54-4AEF-8E6C-16BD9D919810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4407</TotalTime>
  <Words>601</Words>
  <Application>Microsoft Office PowerPoint</Application>
  <PresentationFormat>On-screen Show (4:3)</PresentationFormat>
  <Paragraphs>56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1.)  Draw a cross section perpendicular to the x-axis.  Write an expression that represents the length of that cross section.</vt:lpstr>
      <vt:lpstr>2.)  Draw a cross section perpendicular to the y-axis.  Write an expression that represents the length of that cross section.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Ginger</dc:creator>
  <cp:lastModifiedBy>Qayumi, Enayat</cp:lastModifiedBy>
  <cp:revision>529</cp:revision>
  <dcterms:created xsi:type="dcterms:W3CDTF">2006-08-16T00:00:00Z</dcterms:created>
  <dcterms:modified xsi:type="dcterms:W3CDTF">2012-12-07T17:53:05Z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0x010100CAA15FCE3E7F3442B128AD8A3C23B429</vt:lpwstr>
  </property>
</Properties>
</file>