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BD1E-3689-41E6-A97B-4772DEE1BDD7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D63A-95D5-4970-A7C3-BB6D075B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BD1E-3689-41E6-A97B-4772DEE1BDD7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D63A-95D5-4970-A7C3-BB6D075B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BD1E-3689-41E6-A97B-4772DEE1BDD7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D63A-95D5-4970-A7C3-BB6D075B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8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BD1E-3689-41E6-A97B-4772DEE1BDD7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D63A-95D5-4970-A7C3-BB6D075B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1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BD1E-3689-41E6-A97B-4772DEE1BDD7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D63A-95D5-4970-A7C3-BB6D075B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5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BD1E-3689-41E6-A97B-4772DEE1BDD7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D63A-95D5-4970-A7C3-BB6D075B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BD1E-3689-41E6-A97B-4772DEE1BDD7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D63A-95D5-4970-A7C3-BB6D075B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2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BD1E-3689-41E6-A97B-4772DEE1BDD7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D63A-95D5-4970-A7C3-BB6D075B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3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BD1E-3689-41E6-A97B-4772DEE1BDD7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D63A-95D5-4970-A7C3-BB6D075B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0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BD1E-3689-41E6-A97B-4772DEE1BDD7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D63A-95D5-4970-A7C3-BB6D075B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9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BD1E-3689-41E6-A97B-4772DEE1BDD7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D63A-95D5-4970-A7C3-BB6D075B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1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0BD1E-3689-41E6-A97B-4772DEE1BDD7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1D63A-95D5-4970-A7C3-BB6D075B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0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ifferential_equation" TargetMode="External"/><Relationship Id="rId2" Type="http://schemas.openxmlformats.org/officeDocument/2006/relationships/hyperlink" Target="http://en.wikipedia.org/wiki/Mathematic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Economics" TargetMode="External"/><Relationship Id="rId5" Type="http://schemas.openxmlformats.org/officeDocument/2006/relationships/hyperlink" Target="http://en.wikipedia.org/wiki/Physics" TargetMode="External"/><Relationship Id="rId4" Type="http://schemas.openxmlformats.org/officeDocument/2006/relationships/hyperlink" Target="http://en.wikipedia.org/wiki/Engineer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25"/>
          <a:stretch/>
        </p:blipFill>
        <p:spPr>
          <a:xfrm>
            <a:off x="0" y="0"/>
            <a:ext cx="9144000" cy="7040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531063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white"/>
                </a:solidFill>
                <a:latin typeface="Trebuchet MS" pitchFamily="34" charset="0"/>
              </a:rPr>
              <a:t>After Section 5.7</a:t>
            </a:r>
            <a:endParaRPr lang="en-US" sz="5400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7300" y="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prstClr val="white"/>
                </a:solidFill>
                <a:latin typeface="Trebuchet MS" pitchFamily="34" charset="0"/>
              </a:rPr>
              <a:t>Slope Fields</a:t>
            </a:r>
            <a:endParaRPr lang="en-US" sz="8000" dirty="0">
              <a:solidFill>
                <a:prstClr val="whit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57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848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Creating a slope field can be tedious.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78486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Of course, technically, there is an infinitely small sloping line segment at every point.  So if you drew all the elements of any slope field, all you would see would be a black plane.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828800" y="2895600"/>
            <a:ext cx="5257800" cy="3276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Documents and Settings\Susan\Local Settings\Temporary Internet Files\Content.IE5\R4ND579P\MC90043382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414" y="3619614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02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2" y="2286000"/>
            <a:ext cx="2047875" cy="405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83820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Instead, we can create partial slope fields by hand using just a handful of points…ha </a:t>
            </a:r>
            <a:r>
              <a:rPr lang="en-US" sz="2400" dirty="0" err="1" smtClean="0"/>
              <a:t>ha</a:t>
            </a:r>
            <a:r>
              <a:rPr lang="en-US" sz="2400" dirty="0" smtClean="0"/>
              <a:t> </a:t>
            </a:r>
            <a:r>
              <a:rPr lang="en-US" sz="2400" dirty="0" err="1" smtClean="0"/>
              <a:t>ha</a:t>
            </a:r>
            <a:r>
              <a:rPr lang="en-US" sz="2400" dirty="0" smtClean="0"/>
              <a:t> … a </a:t>
            </a:r>
            <a:r>
              <a:rPr lang="en-US" sz="2400" b="1" i="1" dirty="0" smtClean="0"/>
              <a:t>handful</a:t>
            </a:r>
            <a:r>
              <a:rPr lang="en-US" sz="2400" dirty="0" smtClean="0"/>
              <a:t> of points!  (I kill myself.)</a:t>
            </a:r>
            <a:endParaRPr lang="en-U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91955"/>
            <a:ext cx="310865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59065" y="4473770"/>
                <a:ext cx="1724126" cy="793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240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065" y="4473770"/>
                <a:ext cx="1724126" cy="7936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105400" y="1295400"/>
            <a:ext cx="3124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Create a slope field using only the 9 points shown on the graph.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55344" y="3276600"/>
                <a:ext cx="441146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 0</m:t>
                      </m:r>
                    </m:oMath>
                  </m:oMathPara>
                </a14:m>
                <a:endParaRPr lang="en-US" sz="2000" b="0" dirty="0" smtClean="0"/>
              </a:p>
              <a:p>
                <a:r>
                  <a:rPr lang="en-US" sz="2000" dirty="0" smtClean="0"/>
                  <a:t> 0</a:t>
                </a:r>
              </a:p>
              <a:p>
                <a:r>
                  <a:rPr lang="en-US" sz="2000" dirty="0" smtClean="0"/>
                  <a:t> 0</a:t>
                </a:r>
              </a:p>
              <a:p>
                <a:r>
                  <a:rPr lang="en-US" sz="2000" dirty="0" smtClean="0"/>
                  <a:t> 1</a:t>
                </a:r>
              </a:p>
              <a:p>
                <a:r>
                  <a:rPr lang="en-US" sz="2000" dirty="0" smtClean="0"/>
                  <a:t> 1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1</a:t>
                </a:r>
              </a:p>
              <a:p>
                <a:r>
                  <a:rPr lang="en-US" sz="2000" dirty="0" smtClean="0"/>
                  <a:t>-1</a:t>
                </a:r>
              </a:p>
              <a:p>
                <a:r>
                  <a:rPr lang="en-US" sz="2000" dirty="0" smtClean="0"/>
                  <a:t>-1</a:t>
                </a:r>
              </a:p>
              <a:p>
                <a:r>
                  <a:rPr lang="en-US" sz="2000" dirty="0" smtClean="0"/>
                  <a:t>-1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344" y="3276600"/>
                <a:ext cx="441146" cy="2862322"/>
              </a:xfrm>
              <a:prstGeom prst="rect">
                <a:avLst/>
              </a:prstGeom>
              <a:blipFill rotWithShape="1">
                <a:blip r:embed="rId5"/>
                <a:stretch>
                  <a:fillRect l="-15278" r="-2778" b="-2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400800" y="3276600"/>
            <a:ext cx="53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-1</a:t>
            </a:r>
          </a:p>
          <a:p>
            <a:r>
              <a:rPr lang="en-US" sz="2000" dirty="0" smtClean="0"/>
              <a:t> 0</a:t>
            </a:r>
          </a:p>
          <a:p>
            <a:r>
              <a:rPr lang="en-US" sz="2000" dirty="0" smtClean="0"/>
              <a:t> 1</a:t>
            </a:r>
          </a:p>
          <a:p>
            <a:r>
              <a:rPr lang="en-US" sz="2000" dirty="0" smtClean="0"/>
              <a:t>-1</a:t>
            </a:r>
          </a:p>
          <a:p>
            <a:r>
              <a:rPr lang="en-US" sz="2000" dirty="0" smtClean="0"/>
              <a:t> 0</a:t>
            </a:r>
          </a:p>
          <a:p>
            <a:r>
              <a:rPr lang="en-US" sz="2000" dirty="0" smtClean="0"/>
              <a:t> 1</a:t>
            </a:r>
          </a:p>
          <a:p>
            <a:r>
              <a:rPr lang="en-US" sz="2000" dirty="0" smtClean="0"/>
              <a:t>-1</a:t>
            </a:r>
          </a:p>
          <a:p>
            <a:r>
              <a:rPr lang="en-US" sz="2000" dirty="0" smtClean="0"/>
              <a:t> 0</a:t>
            </a:r>
          </a:p>
          <a:p>
            <a:r>
              <a:rPr lang="en-US" sz="2000" dirty="0" smtClean="0"/>
              <a:t>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0" y="3276600"/>
            <a:ext cx="4410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1</a:t>
            </a:r>
          </a:p>
          <a:p>
            <a:r>
              <a:rPr lang="en-US" sz="2000" dirty="0" smtClean="0"/>
              <a:t> 0</a:t>
            </a:r>
          </a:p>
          <a:p>
            <a:r>
              <a:rPr lang="en-US" sz="2000" dirty="0" smtClean="0"/>
              <a:t>-1</a:t>
            </a:r>
          </a:p>
          <a:p>
            <a:r>
              <a:rPr lang="en-US" sz="2000" dirty="0" smtClean="0"/>
              <a:t> 2</a:t>
            </a:r>
          </a:p>
          <a:p>
            <a:r>
              <a:rPr lang="en-US" sz="2000" dirty="0" smtClean="0"/>
              <a:t> 1</a:t>
            </a:r>
          </a:p>
          <a:p>
            <a:r>
              <a:rPr lang="en-US" sz="2000" dirty="0" smtClean="0"/>
              <a:t> 0</a:t>
            </a:r>
          </a:p>
          <a:p>
            <a:r>
              <a:rPr lang="en-US" sz="2000" dirty="0" smtClean="0"/>
              <a:t> 0</a:t>
            </a:r>
          </a:p>
          <a:p>
            <a:r>
              <a:rPr lang="en-US" sz="2000" dirty="0" smtClean="0"/>
              <a:t>-1</a:t>
            </a:r>
          </a:p>
          <a:p>
            <a:r>
              <a:rPr lang="en-US" sz="2000" dirty="0" smtClean="0"/>
              <a:t>-2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953" y="2882617"/>
            <a:ext cx="514350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2219325"/>
            <a:ext cx="514350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71" y="3565902"/>
            <a:ext cx="514350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7518">
            <a:off x="2365244" y="3565902"/>
            <a:ext cx="514350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3745">
            <a:off x="2365245" y="2219324"/>
            <a:ext cx="514350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66002">
            <a:off x="3067050" y="3565902"/>
            <a:ext cx="514350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32067">
            <a:off x="3067050" y="2853155"/>
            <a:ext cx="514350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5435">
            <a:off x="1697071" y="2882616"/>
            <a:ext cx="514350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2718">
            <a:off x="1697071" y="2185987"/>
            <a:ext cx="514350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32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6" t="7692" r="47332" b="60193"/>
          <a:stretch/>
        </p:blipFill>
        <p:spPr>
          <a:xfrm>
            <a:off x="1752600" y="1524000"/>
            <a:ext cx="4925468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304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Draw other solutions that go through the given points.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85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5257800" cy="51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75702" y="381000"/>
            <a:ext cx="3124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Either run along next to or on top of the nearest line segment.</a:t>
            </a:r>
            <a:endParaRPr lang="en-US" sz="2400" dirty="0"/>
          </a:p>
        </p:txBody>
      </p:sp>
      <p:pic>
        <p:nvPicPr>
          <p:cNvPr id="3075" name="Picture 3" descr="C:\Documents and Settings\Susan\Local Settings\Temporary Internet Files\Content.IE5\LM32BCHG\MC90043474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286" y="1752600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59651" y="4267200"/>
            <a:ext cx="295630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you cross through a line segment…you are not drawing correctly.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0" y="2057400"/>
            <a:ext cx="152400" cy="2390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76400" y="2296475"/>
            <a:ext cx="152400" cy="14716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28800" y="2443637"/>
            <a:ext cx="228600" cy="1471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57400" y="2590800"/>
            <a:ext cx="381000" cy="152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38400" y="2743200"/>
            <a:ext cx="457200" cy="152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95600" y="2895600"/>
            <a:ext cx="381000" cy="2262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76600" y="3121855"/>
            <a:ext cx="152400" cy="1587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429000" y="3280593"/>
            <a:ext cx="228600" cy="15873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57600" y="3439332"/>
            <a:ext cx="304800" cy="2182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62400" y="3657600"/>
            <a:ext cx="228600" cy="152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91000" y="3810000"/>
            <a:ext cx="304800" cy="76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9" name="Straight Connector 3078"/>
          <p:cNvCxnSpPr/>
          <p:nvPr/>
        </p:nvCxnSpPr>
        <p:spPr>
          <a:xfrm>
            <a:off x="4495800" y="3886200"/>
            <a:ext cx="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Straight Connector 3082"/>
          <p:cNvCxnSpPr/>
          <p:nvPr/>
        </p:nvCxnSpPr>
        <p:spPr>
          <a:xfrm flipH="1">
            <a:off x="1828800" y="4724400"/>
            <a:ext cx="114300" cy="304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5" name="Straight Connector 3084"/>
          <p:cNvCxnSpPr/>
          <p:nvPr/>
        </p:nvCxnSpPr>
        <p:spPr>
          <a:xfrm flipH="1">
            <a:off x="1752600" y="5029200"/>
            <a:ext cx="76200" cy="228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7" name="Straight Connector 3086"/>
          <p:cNvCxnSpPr/>
          <p:nvPr/>
        </p:nvCxnSpPr>
        <p:spPr>
          <a:xfrm flipV="1">
            <a:off x="1943100" y="4191000"/>
            <a:ext cx="304800" cy="533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Straight Connector 3088"/>
          <p:cNvCxnSpPr/>
          <p:nvPr/>
        </p:nvCxnSpPr>
        <p:spPr>
          <a:xfrm flipV="1">
            <a:off x="2247900" y="3733800"/>
            <a:ext cx="38100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1" name="Straight Connector 3090"/>
          <p:cNvCxnSpPr/>
          <p:nvPr/>
        </p:nvCxnSpPr>
        <p:spPr>
          <a:xfrm flipV="1">
            <a:off x="2628900" y="3548466"/>
            <a:ext cx="266700" cy="18533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3" name="Straight Connector 3092"/>
          <p:cNvCxnSpPr/>
          <p:nvPr/>
        </p:nvCxnSpPr>
        <p:spPr>
          <a:xfrm flipV="1">
            <a:off x="2895600" y="3493899"/>
            <a:ext cx="381000" cy="5456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7" name="Straight Connector 3096"/>
          <p:cNvCxnSpPr/>
          <p:nvPr/>
        </p:nvCxnSpPr>
        <p:spPr>
          <a:xfrm>
            <a:off x="3276600" y="3493899"/>
            <a:ext cx="533400" cy="2399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4" name="Straight Connector 3103"/>
          <p:cNvCxnSpPr/>
          <p:nvPr/>
        </p:nvCxnSpPr>
        <p:spPr>
          <a:xfrm>
            <a:off x="3810000" y="3733800"/>
            <a:ext cx="266700" cy="152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8" name="Straight Connector 3107"/>
          <p:cNvCxnSpPr/>
          <p:nvPr/>
        </p:nvCxnSpPr>
        <p:spPr>
          <a:xfrm>
            <a:off x="4076700" y="3886200"/>
            <a:ext cx="419100" cy="76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0" name="Straight Connector 3109"/>
          <p:cNvCxnSpPr/>
          <p:nvPr/>
        </p:nvCxnSpPr>
        <p:spPr>
          <a:xfrm flipV="1">
            <a:off x="4495800" y="3886200"/>
            <a:ext cx="457200" cy="76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28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14980" r="1509" b="19288"/>
          <a:stretch/>
        </p:blipFill>
        <p:spPr bwMode="auto">
          <a:xfrm>
            <a:off x="152400" y="18393"/>
            <a:ext cx="8776392" cy="462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2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t="12931" r="1723" b="27370"/>
          <a:stretch/>
        </p:blipFill>
        <p:spPr bwMode="auto">
          <a:xfrm>
            <a:off x="0" y="1066800"/>
            <a:ext cx="9049406" cy="436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6283" y="11939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Solutions to (a) and (b)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10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" t="28664" r="1885" b="19827"/>
          <a:stretch/>
        </p:blipFill>
        <p:spPr bwMode="auto">
          <a:xfrm>
            <a:off x="0" y="685800"/>
            <a:ext cx="9159766" cy="376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45524" y="119390"/>
            <a:ext cx="3268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Solution </a:t>
            </a:r>
            <a:r>
              <a:rPr lang="en-US" sz="2800" dirty="0" smtClean="0"/>
              <a:t>to (c)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172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t="18535" r="3987" b="21336"/>
          <a:stretch/>
        </p:blipFill>
        <p:spPr bwMode="auto">
          <a:xfrm>
            <a:off x="265386" y="152400"/>
            <a:ext cx="8875986" cy="439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6" t="10344" r="13491" b="6249"/>
          <a:stretch/>
        </p:blipFill>
        <p:spPr bwMode="auto">
          <a:xfrm>
            <a:off x="304800" y="-21022"/>
            <a:ext cx="8205951" cy="687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5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980" y="3048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/>
              </a:rPr>
              <a:t>In </a:t>
            </a:r>
            <a:r>
              <a:rPr lang="en-US" sz="2400" dirty="0" smtClean="0">
                <a:effectLst/>
                <a:hlinkClick r:id="rId2" action="ppaction://hlinkfile" tooltip="Mathematics"/>
              </a:rPr>
              <a:t>mathematics</a:t>
            </a:r>
            <a:r>
              <a:rPr lang="en-US" sz="2400" dirty="0" smtClean="0">
                <a:effectLst/>
              </a:rPr>
              <a:t>, a </a:t>
            </a:r>
            <a:r>
              <a:rPr lang="en-US" sz="2400" b="1" dirty="0" smtClean="0">
                <a:effectLst/>
              </a:rPr>
              <a:t>slope field</a:t>
            </a:r>
            <a:r>
              <a:rPr lang="en-US" sz="2400" dirty="0" smtClean="0">
                <a:effectLst/>
              </a:rPr>
              <a:t> (or </a:t>
            </a:r>
            <a:r>
              <a:rPr lang="en-US" sz="2400" b="1" dirty="0" smtClean="0">
                <a:effectLst/>
              </a:rPr>
              <a:t>direction field</a:t>
            </a:r>
            <a:r>
              <a:rPr lang="en-US" sz="2400" dirty="0" smtClean="0">
                <a:effectLst/>
              </a:rPr>
              <a:t>) is a graphical representation of the solutions of a first-order </a:t>
            </a:r>
            <a:r>
              <a:rPr lang="en-US" sz="2400" dirty="0" smtClean="0">
                <a:effectLst/>
                <a:hlinkClick r:id="rId3" action="ppaction://hlinkfile" tooltip="Differential equation"/>
              </a:rPr>
              <a:t>differential equation</a:t>
            </a:r>
            <a:r>
              <a:rPr lang="en-US" sz="2400" dirty="0" smtClean="0">
                <a:effectLst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980" y="4267200"/>
            <a:ext cx="8653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/>
              </a:rPr>
              <a:t>Differential equations play a prominent role in </a:t>
            </a:r>
            <a:r>
              <a:rPr lang="en-US" sz="2400" dirty="0" smtClean="0">
                <a:effectLst/>
                <a:hlinkClick r:id="rId4" action="ppaction://hlinkfile" tooltip="Engineering"/>
              </a:rPr>
              <a:t>engineering</a:t>
            </a:r>
            <a:r>
              <a:rPr lang="en-US" sz="2400" dirty="0" smtClean="0">
                <a:effectLst/>
              </a:rPr>
              <a:t>, </a:t>
            </a:r>
            <a:r>
              <a:rPr lang="en-US" sz="2400" dirty="0" smtClean="0">
                <a:effectLst/>
                <a:hlinkClick r:id="rId5" action="ppaction://hlinkfile" tooltip="Physics"/>
              </a:rPr>
              <a:t>physics</a:t>
            </a:r>
            <a:r>
              <a:rPr lang="en-US" sz="2400" dirty="0" smtClean="0">
                <a:effectLst/>
              </a:rPr>
              <a:t>, </a:t>
            </a:r>
            <a:r>
              <a:rPr lang="en-US" sz="2400" dirty="0" smtClean="0">
                <a:effectLst/>
                <a:hlinkClick r:id="rId6" action="ppaction://hlinkfile" tooltip="Economics"/>
              </a:rPr>
              <a:t>economics</a:t>
            </a:r>
            <a:r>
              <a:rPr lang="en-US" sz="2400" dirty="0" smtClean="0">
                <a:effectLst/>
              </a:rPr>
              <a:t>, and other disciplines. </a:t>
            </a:r>
            <a:r>
              <a:rPr lang="en-US" sz="2400" dirty="0"/>
              <a:t> </a:t>
            </a:r>
            <a:endParaRPr lang="en-US" sz="2400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980" y="16764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/>
              </a:rPr>
              <a:t>In other words, it is a graphical representation of the slope of a differential equation many different points. </a:t>
            </a:r>
          </a:p>
        </p:txBody>
      </p:sp>
    </p:spTree>
    <p:extLst>
      <p:ext uri="{BB962C8B-B14F-4D97-AF65-F5344CB8AC3E}">
        <p14:creationId xmlns:p14="http://schemas.microsoft.com/office/powerpoint/2010/main" val="32629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3540"/>
            <a:ext cx="2876893" cy="35745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228599"/>
            <a:ext cx="69342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Slope fields can represent the flow of liquids or gasses, illustrate weather patterns and magnetic fields.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74" y="1219200"/>
            <a:ext cx="3145251" cy="2444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724" y="3276600"/>
            <a:ext cx="4029075" cy="3019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49" y="4343400"/>
            <a:ext cx="3319854" cy="221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7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6304788" cy="6341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96553" y="228600"/>
                <a:ext cx="2819400" cy="156966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Each little line segment is a portion of the tangent line with slope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553" y="228600"/>
                <a:ext cx="2819400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515" t="-3113" r="-3896" b="-7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96553" y="2057400"/>
                <a:ext cx="2819400" cy="120032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Can you see the “family” of curves whose slope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 ?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553" y="2057400"/>
                <a:ext cx="2819400" cy="1200329"/>
              </a:xfrm>
              <a:prstGeom prst="rect">
                <a:avLst/>
              </a:prstGeom>
              <a:blipFill rotWithShape="1">
                <a:blip r:embed="rId4"/>
                <a:stretch>
                  <a:fillRect t="-4082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36949" y="3483396"/>
                <a:ext cx="1938608" cy="78380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949" y="3483396"/>
                <a:ext cx="1938608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96553" y="4572000"/>
                <a:ext cx="2995047" cy="210160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The equation (above) is called the general solution to the differential equation: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40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553" y="4572000"/>
                <a:ext cx="2995047" cy="2101601"/>
              </a:xfrm>
              <a:prstGeom prst="rect">
                <a:avLst/>
              </a:prstGeom>
              <a:blipFill rotWithShape="1">
                <a:blip r:embed="rId6"/>
                <a:stretch>
                  <a:fillRect l="-611" t="-2319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8600" y="152400"/>
            <a:ext cx="28194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Given a point on the curve, we can sketch a particular solution.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257800"/>
            <a:ext cx="16002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Ex:  (0, -1)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326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04800"/>
            <a:ext cx="5629275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96553" y="228600"/>
                <a:ext cx="2819400" cy="156966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Each little line segment is a portion of the tangent line with slope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553" y="228600"/>
                <a:ext cx="2819400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515" t="-3113" r="-3896" b="-7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96553" y="2057400"/>
                <a:ext cx="2819400" cy="120032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Can you see the “family” of curves whose slope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 ?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553" y="2057400"/>
                <a:ext cx="2819400" cy="1200329"/>
              </a:xfrm>
              <a:prstGeom prst="rect">
                <a:avLst/>
              </a:prstGeom>
              <a:blipFill rotWithShape="1">
                <a:blip r:embed="rId4"/>
                <a:stretch>
                  <a:fillRect t="-4082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26617" y="3464174"/>
                <a:ext cx="1938608" cy="78380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617" y="3464174"/>
                <a:ext cx="1938608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96553" y="4572000"/>
                <a:ext cx="2995047" cy="173226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The equation (above) is called the solution to the differential equation: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40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553" y="4572000"/>
                <a:ext cx="2995047" cy="1732269"/>
              </a:xfrm>
              <a:prstGeom prst="rect">
                <a:avLst/>
              </a:prstGeom>
              <a:blipFill rotWithShape="1">
                <a:blip r:embed="rId6"/>
                <a:stretch>
                  <a:fillRect l="-611" t="-2817" r="-2444"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8600" y="152400"/>
            <a:ext cx="28194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Given a point on the curve, we can sketch a particular solution.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257800"/>
            <a:ext cx="16002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Ex:  (0, -1)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054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7" y="304800"/>
            <a:ext cx="5410200" cy="6187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152400"/>
            <a:ext cx="36576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If the slopes stay the same from left to right,</a:t>
            </a:r>
          </a:p>
          <a:p>
            <a:pPr algn="ctr"/>
            <a:r>
              <a:rPr lang="en-US" sz="2400" dirty="0" smtClean="0"/>
              <a:t>The slope field is called </a:t>
            </a:r>
            <a:r>
              <a:rPr lang="en-US" sz="2400" b="1" dirty="0" smtClean="0">
                <a:solidFill>
                  <a:srgbClr val="FF0000"/>
                </a:solidFill>
              </a:rPr>
              <a:t>autonomous.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43227" y="1905000"/>
                <a:ext cx="3143574" cy="120032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This only happens if the derivative contains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𝑠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and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no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𝑠</m:t>
                    </m:r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227" y="1905000"/>
                <a:ext cx="3143574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2519" t="-4082" r="-4845" b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543227" y="3276600"/>
            <a:ext cx="314357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does this family </a:t>
            </a:r>
          </a:p>
          <a:p>
            <a:pPr algn="ctr"/>
            <a:r>
              <a:rPr lang="en-US" sz="2400" dirty="0" smtClean="0"/>
              <a:t>of solutions look like?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4267200"/>
            <a:ext cx="38100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kind of functions </a:t>
            </a:r>
          </a:p>
          <a:p>
            <a:pPr algn="ctr"/>
            <a:r>
              <a:rPr lang="en-US" sz="2400" dirty="0" smtClean="0"/>
              <a:t>are their own derivatives?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36591" y="5257800"/>
                <a:ext cx="1663212" cy="46820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591" y="5257800"/>
                <a:ext cx="1663212" cy="468205"/>
              </a:xfrm>
              <a:prstGeom prst="rect">
                <a:avLst/>
              </a:prstGeom>
              <a:blipFill rotWithShape="1"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57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6200"/>
            <a:ext cx="5469610" cy="6266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932854"/>
            <a:ext cx="27432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type of curves do you see now?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2057400"/>
            <a:ext cx="27432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Hyperbolas?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38600" y="2747514"/>
                <a:ext cx="4953000" cy="193899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Implicit differential equations can produce implicit solutions.  The solutions can be equations representing more than one function.</a:t>
                </a:r>
                <a:endParaRPr lang="en-US" sz="2400" i="1" dirty="0" smtClean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−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dirty="0" smtClean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747514"/>
                <a:ext cx="4953000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862" t="-2516" r="-616" b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07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26"/>
            <a:ext cx="5971032" cy="66705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3929" y="751344"/>
            <a:ext cx="3124200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particular differential equation is too difficult for us to solve…but can you imagine a gas or a liquid swirling around in this pattern?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03929" y="3886200"/>
                <a:ext cx="3124200" cy="212237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Could you sketch the path of a small object starting at, say,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,3</m:t>
                        </m:r>
                      </m:e>
                    </m:d>
                  </m:oMath>
                </a14:m>
                <a:r>
                  <a:rPr lang="en-US" sz="2400" dirty="0" smtClean="0"/>
                  <a:t> and floating  along with the liquid’s flow ?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929" y="3886200"/>
                <a:ext cx="3124200" cy="2122376"/>
              </a:xfrm>
              <a:prstGeom prst="rect">
                <a:avLst/>
              </a:prstGeom>
              <a:blipFill rotWithShape="1">
                <a:blip r:embed="rId3"/>
                <a:stretch>
                  <a:fillRect l="-2534" t="-2299" r="-4678" b="-5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87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4775"/>
            <a:ext cx="5657850" cy="660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03929" y="751344"/>
            <a:ext cx="3124200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particular differential equation is too difficult for us to solve…but can you imagine a gas or liquid swirling around in this pattern?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03929" y="3886200"/>
                <a:ext cx="3124200" cy="212237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Could you sketch the path of a small object starting at, say,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,3</m:t>
                        </m:r>
                      </m:e>
                    </m:d>
                  </m:oMath>
                </a14:m>
                <a:r>
                  <a:rPr lang="en-US" sz="2400" dirty="0" smtClean="0"/>
                  <a:t> and floating  along with the liquid’s flow ?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929" y="3886200"/>
                <a:ext cx="3124200" cy="2122376"/>
              </a:xfrm>
              <a:prstGeom prst="rect">
                <a:avLst/>
              </a:prstGeom>
              <a:blipFill rotWithShape="1">
                <a:blip r:embed="rId3"/>
                <a:stretch>
                  <a:fillRect l="-2534" t="-2299" r="-4678" b="-5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40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575</Words>
  <Application>Microsoft Office PowerPoint</Application>
  <PresentationFormat>On-screen Show (4:3)</PresentationFormat>
  <Paragraphs>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Trebuchet MS</vt:lpstr>
      <vt:lpstr>Office Theme</vt:lpstr>
      <vt:lpstr>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SusanC</dc:creator>
  <cp:lastModifiedBy>Qayumi, Enayat</cp:lastModifiedBy>
  <cp:revision>28</cp:revision>
  <dcterms:created xsi:type="dcterms:W3CDTF">2011-11-28T21:27:13Z</dcterms:created>
  <dcterms:modified xsi:type="dcterms:W3CDTF">2014-11-17T15:51:44Z</dcterms:modified>
</cp:coreProperties>
</file>