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1" r:id="rId6"/>
    <p:sldId id="263" r:id="rId7"/>
    <p:sldId id="262" r:id="rId8"/>
    <p:sldId id="264" r:id="rId9"/>
    <p:sldId id="266" r:id="rId10"/>
    <p:sldId id="267" r:id="rId11"/>
    <p:sldId id="268" r:id="rId12"/>
    <p:sldId id="270" r:id="rId13"/>
    <p:sldId id="271" r:id="rId14"/>
    <p:sldId id="272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FF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90" autoAdjust="0"/>
    <p:restoredTop sz="90929"/>
  </p:normalViewPr>
  <p:slideViewPr>
    <p:cSldViewPr>
      <p:cViewPr varScale="1">
        <p:scale>
          <a:sx n="98" d="100"/>
          <a:sy n="98" d="100"/>
        </p:scale>
        <p:origin x="-10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4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3.wmf"/><Relationship Id="rId4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3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0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3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3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3274C-44B6-4FEF-B4B1-3731136752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35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D88FD-3415-4B1E-8DEE-89E8EA29C0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0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A847E-4D60-46C0-AFAC-E6E3C02144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2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01D17-DEAD-4FCB-985D-97242676D5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7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F4DBF-4FE9-4E75-A726-48155824C2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6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49701-5A59-41D6-9FCA-42041B048B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8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DFA0B-D199-445B-9FFA-A2CC1AE6EF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7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279A6-AD1B-44B7-A0E3-0A7C2B2434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6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F79D3-C241-4AA2-BE64-3594D0C528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21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078E8-CBBC-4590-90D3-3482842D88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7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867FE-E19C-4799-84C4-2CB73117C2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4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E119965-E23C-4B89-B063-1738566EED5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2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3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40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37.wmf"/><Relationship Id="rId18" Type="http://schemas.openxmlformats.org/officeDocument/2006/relationships/oleObject" Target="../embeddings/oleObject48.bin"/><Relationship Id="rId3" Type="http://schemas.openxmlformats.org/officeDocument/2006/relationships/image" Target="../media/image40.png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7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44.bin"/><Relationship Id="rId19" Type="http://schemas.openxmlformats.org/officeDocument/2006/relationships/image" Target="../media/image3.w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4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5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45.png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038600" y="228600"/>
            <a:ext cx="4857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Hyperbolic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457200" y="457200"/>
          <a:ext cx="37338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6" name="Equation" r:id="rId3" imgW="1549080" imgH="419040" progId="Equation.DSMT4">
                  <p:embed/>
                </p:oleObj>
              </mc:Choice>
              <mc:Fallback>
                <p:oleObj name="Equation" r:id="rId3" imgW="154908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57200"/>
                        <a:ext cx="3733800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2057400" y="1600200"/>
          <a:ext cx="6365875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" name="Equation" r:id="rId5" imgW="2641320" imgH="571320" progId="Equation.DSMT4">
                  <p:embed/>
                </p:oleObj>
              </mc:Choice>
              <mc:Fallback>
                <p:oleObj name="Equation" r:id="rId5" imgW="2641320" imgH="5713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600200"/>
                        <a:ext cx="6365875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2133600" y="2895600"/>
          <a:ext cx="4987925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8" name="Equation" r:id="rId7" imgW="2070000" imgH="571320" progId="Equation.DSMT4">
                  <p:embed/>
                </p:oleObj>
              </mc:Choice>
              <mc:Fallback>
                <p:oleObj name="Equation" r:id="rId7" imgW="2070000" imgH="5713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895600"/>
                        <a:ext cx="4987925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2133600" y="4419600"/>
          <a:ext cx="1989138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9" name="Equation" r:id="rId9" imgW="825480" imgH="507960" progId="Equation.DSMT4">
                  <p:embed/>
                </p:oleObj>
              </mc:Choice>
              <mc:Fallback>
                <p:oleObj name="Equation" r:id="rId9" imgW="825480" imgH="5079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419600"/>
                        <a:ext cx="1989138" cy="107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4267200" y="4343400"/>
          <a:ext cx="2049463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0" name="Equation" r:id="rId11" imgW="850680" imgH="469800" progId="Equation.DSMT4">
                  <p:embed/>
                </p:oleObj>
              </mc:Choice>
              <mc:Fallback>
                <p:oleObj name="Equation" r:id="rId11" imgW="850680" imgH="469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343400"/>
                        <a:ext cx="2049463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6477000" y="4648200"/>
          <a:ext cx="1716088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1" name="Equation" r:id="rId13" imgW="711000" imgH="253800" progId="Equation.DSMT4">
                  <p:embed/>
                </p:oleObj>
              </mc:Choice>
              <mc:Fallback>
                <p:oleObj name="Equation" r:id="rId13" imgW="711000" imgH="253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648200"/>
                        <a:ext cx="1716088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81000" y="1828800"/>
            <a:ext cx="1371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00FF"/>
                </a:solidFill>
              </a:rPr>
              <a:t>(quotient</a:t>
            </a:r>
          </a:p>
          <a:p>
            <a:r>
              <a:rPr lang="en-US">
                <a:solidFill>
                  <a:srgbClr val="9900FF"/>
                </a:solidFill>
              </a:rPr>
              <a:t>   rule)</a:t>
            </a:r>
          </a:p>
        </p:txBody>
      </p:sp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8686800" y="6477000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2" name="Equation" r:id="rId15" imgW="190440" imgH="139680" progId="Equation.DSMT4">
                  <p:embed/>
                </p:oleObj>
              </mc:Choice>
              <mc:Fallback>
                <p:oleObj name="Equation" r:id="rId15" imgW="190440" imgH="1396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6477000"/>
                        <a:ext cx="292100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2438400" y="609600"/>
          <a:ext cx="38862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Equation" r:id="rId3" imgW="1511280" imgH="393480" progId="Equation.DSMT4">
                  <p:embed/>
                </p:oleObj>
              </mc:Choice>
              <mc:Fallback>
                <p:oleObj name="Equation" r:id="rId3" imgW="151128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609600"/>
                        <a:ext cx="3886200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1790700" y="1828800"/>
          <a:ext cx="50292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Equation" r:id="rId5" imgW="1955520" imgH="393480" progId="Equation.DSMT4">
                  <p:embed/>
                </p:oleObj>
              </mc:Choice>
              <mc:Fallback>
                <p:oleObj name="Equation" r:id="rId5" imgW="195552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1828800"/>
                        <a:ext cx="5029200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1866900" y="3048000"/>
          <a:ext cx="50292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Equation" r:id="rId7" imgW="1955520" imgH="393480" progId="Equation.DSMT4">
                  <p:embed/>
                </p:oleObj>
              </mc:Choice>
              <mc:Fallback>
                <p:oleObj name="Equation" r:id="rId7" imgW="195552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0" y="3048000"/>
                        <a:ext cx="5029200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09600" y="4495800"/>
            <a:ext cx="7696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All of the derivatives are similar to trig functions except for some of the signs.</a:t>
            </a:r>
          </a:p>
          <a:p>
            <a:r>
              <a:rPr lang="en-US" i="1"/>
              <a:t>Sinh</a:t>
            </a:r>
            <a:r>
              <a:rPr lang="en-US"/>
              <a:t>, </a:t>
            </a:r>
            <a:r>
              <a:rPr lang="en-US" i="1"/>
              <a:t>Cosh</a:t>
            </a:r>
            <a:r>
              <a:rPr lang="en-US"/>
              <a:t> and </a:t>
            </a:r>
            <a:r>
              <a:rPr lang="en-US" i="1"/>
              <a:t>Tanh</a:t>
            </a:r>
            <a:r>
              <a:rPr lang="en-US"/>
              <a:t> are positive.</a:t>
            </a:r>
          </a:p>
          <a:p>
            <a:r>
              <a:rPr lang="en-US"/>
              <a:t>The others are negative</a:t>
            </a:r>
          </a:p>
        </p:txBody>
      </p:sp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8686800" y="6477000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" name="Equation" r:id="rId9" imgW="190440" imgH="139680" progId="Equation.DSMT4">
                  <p:embed/>
                </p:oleObj>
              </mc:Choice>
              <mc:Fallback>
                <p:oleObj name="Equation" r:id="rId9" imgW="190440" imgH="1396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6477000"/>
                        <a:ext cx="292100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267200" y="304800"/>
            <a:ext cx="48768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FF99"/>
                </a:solidFill>
              </a:rPr>
              <a:t>Applications of</a:t>
            </a:r>
          </a:p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FF99"/>
                </a:solidFill>
              </a:rPr>
              <a:t>Hyperbolic Functions</a:t>
            </a:r>
          </a:p>
        </p:txBody>
      </p:sp>
    </p:spTree>
    <p:extLst>
      <p:ext uri="{BB962C8B-B14F-4D97-AF65-F5344CB8AC3E}">
        <p14:creationId xmlns:p14="http://schemas.microsoft.com/office/powerpoint/2010/main" val="1756719642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762000" y="1447800"/>
            <a:ext cx="3429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Even though it looks like a parabola, it is not a parabola!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876800" y="1066800"/>
            <a:ext cx="3886200" cy="22860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2" name="Picture 4" descr="hangingc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9200"/>
            <a:ext cx="35814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17525" y="420688"/>
            <a:ext cx="7000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 </a:t>
            </a:r>
            <a:r>
              <a:rPr lang="en-US" u="sng"/>
              <a:t>hanging cable</a:t>
            </a:r>
            <a:r>
              <a:rPr lang="en-US"/>
              <a:t> makes a shape called a </a:t>
            </a:r>
            <a:r>
              <a:rPr lang="en-US" u="sng"/>
              <a:t>catenary</a:t>
            </a:r>
            <a:r>
              <a:rPr lang="en-US"/>
              <a:t>.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85800" y="1371600"/>
            <a:ext cx="34290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62000" y="1143000"/>
          <a:ext cx="27432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Equation" r:id="rId4" imgW="1180800" imgH="431640" progId="Equation.DSMT4">
                  <p:embed/>
                </p:oleObj>
              </mc:Choice>
              <mc:Fallback>
                <p:oleObj name="Equation" r:id="rId4" imgW="1180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143000"/>
                        <a:ext cx="27432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533400" y="2209800"/>
            <a:ext cx="304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(for some constant </a:t>
            </a:r>
            <a:r>
              <a:rPr lang="en-US" i="1">
                <a:latin typeface="Times New Roman" pitchFamily="18" charset="0"/>
              </a:rPr>
              <a:t>a</a:t>
            </a:r>
            <a:r>
              <a:rPr lang="en-US"/>
              <a:t>)</a:t>
            </a:r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762000" y="2743200"/>
          <a:ext cx="2212975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5" name="Equation" r:id="rId6" imgW="952200" imgH="431640" progId="Equation.DSMT4">
                  <p:embed/>
                </p:oleObj>
              </mc:Choice>
              <mc:Fallback>
                <p:oleObj name="Equation" r:id="rId6" imgW="9522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743200"/>
                        <a:ext cx="2212975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533400" y="2209800"/>
            <a:ext cx="3048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381000" y="3886200"/>
            <a:ext cx="8534400" cy="27432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457200" y="3886200"/>
            <a:ext cx="3897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Length of curve calculation:</a:t>
            </a:r>
          </a:p>
        </p:txBody>
      </p:sp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825500" y="4343400"/>
          <a:ext cx="2159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6" name="Equation" r:id="rId8" imgW="1028520" imgH="507960" progId="Equation.DSMT4">
                  <p:embed/>
                </p:oleObj>
              </mc:Choice>
              <mc:Fallback>
                <p:oleObj name="Equation" r:id="rId8" imgW="10285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4343400"/>
                        <a:ext cx="2159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558800" y="5511800"/>
          <a:ext cx="2692400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7" name="Equation" r:id="rId10" imgW="1282680" imgH="482400" progId="Equation.DSMT4">
                  <p:embed/>
                </p:oleObj>
              </mc:Choice>
              <mc:Fallback>
                <p:oleObj name="Equation" r:id="rId10" imgW="12826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5511800"/>
                        <a:ext cx="2692400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3797300" y="4267200"/>
          <a:ext cx="2265363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8" name="Equation" r:id="rId12" imgW="1079280" imgH="482400" progId="Equation.DSMT4">
                  <p:embed/>
                </p:oleObj>
              </mc:Choice>
              <mc:Fallback>
                <p:oleObj name="Equation" r:id="rId12" imgW="10792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7300" y="4267200"/>
                        <a:ext cx="2265363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1" name="Object 23"/>
          <p:cNvGraphicFramePr>
            <a:graphicFrameLocks noChangeAspect="1"/>
          </p:cNvGraphicFramePr>
          <p:nvPr/>
        </p:nvGraphicFramePr>
        <p:xfrm>
          <a:off x="3886200" y="5410200"/>
          <a:ext cx="194627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9" name="Equation" r:id="rId14" imgW="927000" imgH="431640" progId="Equation.DSMT4">
                  <p:embed/>
                </p:oleObj>
              </mc:Choice>
              <mc:Fallback>
                <p:oleObj name="Equation" r:id="rId14" imgW="927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410200"/>
                        <a:ext cx="1946275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2" name="Object 24"/>
          <p:cNvGraphicFramePr>
            <a:graphicFrameLocks noChangeAspect="1"/>
          </p:cNvGraphicFramePr>
          <p:nvPr/>
        </p:nvGraphicFramePr>
        <p:xfrm>
          <a:off x="6934200" y="4800600"/>
          <a:ext cx="1757363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0" name="Equation" r:id="rId16" imgW="1130040" imgH="749160" progId="Equation.DSMT4">
                  <p:embed/>
                </p:oleObj>
              </mc:Choice>
              <mc:Fallback>
                <p:oleObj name="Equation" r:id="rId16" imgW="1130040" imgH="749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800600"/>
                        <a:ext cx="1757363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3" name="Line 25"/>
          <p:cNvSpPr>
            <a:spLocks noChangeShapeType="1"/>
          </p:cNvSpPr>
          <p:nvPr/>
        </p:nvSpPr>
        <p:spPr bwMode="auto">
          <a:xfrm flipV="1">
            <a:off x="3276600" y="5105400"/>
            <a:ext cx="457200" cy="685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 flipV="1">
            <a:off x="6019800" y="5486400"/>
            <a:ext cx="685800" cy="304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075" name="Object 27"/>
          <p:cNvGraphicFramePr>
            <a:graphicFrameLocks noChangeAspect="1"/>
          </p:cNvGraphicFramePr>
          <p:nvPr/>
        </p:nvGraphicFramePr>
        <p:xfrm>
          <a:off x="8686800" y="6477000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1" name="Equation" r:id="rId18" imgW="190440" imgH="139680" progId="Equation.DSMT4">
                  <p:embed/>
                </p:oleObj>
              </mc:Choice>
              <mc:Fallback>
                <p:oleObj name="Equation" r:id="rId18" imgW="19044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6477000"/>
                        <a:ext cx="292100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480414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utoUpdateAnimBg="0"/>
      <p:bldP spid="2053" grpId="0" animBg="1"/>
      <p:bldP spid="2056" grpId="0" animBg="1"/>
      <p:bldP spid="2058" grpId="0" autoUpdateAnimBg="0"/>
      <p:bldP spid="2062" grpId="0" animBg="1"/>
      <p:bldP spid="2063" grpId="0" animBg="1" autoUpdateAnimBg="0"/>
      <p:bldP spid="2066" grpId="0" autoUpdateAnimBg="0"/>
      <p:bldP spid="2073" grpId="0" animBg="1"/>
      <p:bldP spid="20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65125" y="344488"/>
            <a:ext cx="8474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Another example of a catenary is the Gateway Arch in St. Louis, Missouri.</a:t>
            </a:r>
          </a:p>
        </p:txBody>
      </p:sp>
      <p:pic>
        <p:nvPicPr>
          <p:cNvPr id="10245" name="Picture 5" descr="GatewayEqu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5181600" cy="51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Gatewayarchri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4343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8686800" y="6477000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Equation" r:id="rId5" imgW="190440" imgH="139680" progId="Equation.DSMT4">
                  <p:embed/>
                </p:oleObj>
              </mc:Choice>
              <mc:Fallback>
                <p:oleObj name="Equation" r:id="rId5" imgW="19044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6477000"/>
                        <a:ext cx="292100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55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09600" y="457200"/>
            <a:ext cx="3962400" cy="1371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838200" y="533400"/>
            <a:ext cx="39020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 smtClean="0"/>
              <a:t>Taking Air Resistance into consideration, free-fall can be calculated by:</a:t>
            </a:r>
            <a:endParaRPr lang="en-US" dirty="0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066800" y="4953000"/>
            <a:ext cx="6934200" cy="1600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1371600" y="5562600"/>
          <a:ext cx="23622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Equation" r:id="rId4" imgW="1130040" imgH="253800" progId="Equation.DSMT4">
                  <p:embed/>
                </p:oleObj>
              </mc:Choice>
              <mc:Fallback>
                <p:oleObj name="Equation" r:id="rId4" imgW="1130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562600"/>
                        <a:ext cx="23622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267200" y="5029200"/>
            <a:ext cx="3505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i="1">
                <a:latin typeface="Times New Roman" pitchFamily="18" charset="0"/>
              </a:rPr>
              <a:t>y</a:t>
            </a:r>
            <a:r>
              <a:rPr lang="en-US"/>
              <a:t> is the distance the object falls in </a:t>
            </a:r>
            <a:r>
              <a:rPr lang="en-US" sz="2800" i="1">
                <a:latin typeface="Times New Roman" pitchFamily="18" charset="0"/>
              </a:rPr>
              <a:t>t</a:t>
            </a:r>
            <a:r>
              <a:rPr lang="en-US"/>
              <a:t> seconds.</a:t>
            </a:r>
          </a:p>
          <a:p>
            <a:r>
              <a:rPr lang="en-US" i="1">
                <a:latin typeface="Times New Roman" pitchFamily="18" charset="0"/>
              </a:rPr>
              <a:t>A</a:t>
            </a:r>
            <a:r>
              <a:rPr lang="en-US"/>
              <a:t> and </a:t>
            </a:r>
            <a:r>
              <a:rPr lang="en-US" i="1">
                <a:latin typeface="Times New Roman" pitchFamily="18" charset="0"/>
              </a:rPr>
              <a:t>B</a:t>
            </a:r>
            <a:r>
              <a:rPr lang="en-US"/>
              <a:t> are constants.</a:t>
            </a:r>
          </a:p>
        </p:txBody>
      </p:sp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8686800" y="6477000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Equation" r:id="rId6" imgW="190440" imgH="139680" progId="Equation.DSMT4">
                  <p:embed/>
                </p:oleObj>
              </mc:Choice>
              <mc:Fallback>
                <p:oleObj name="Equation" r:id="rId6" imgW="19044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6477000"/>
                        <a:ext cx="292100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484289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275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 autoUpdateAnimBg="0"/>
      <p:bldP spid="9221" grpId="0" autoUpdateAnimBg="0"/>
      <p:bldP spid="9222" grpId="0" animBg="1" autoUpdateAnimBg="0"/>
      <p:bldP spid="922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943600" y="3581400"/>
            <a:ext cx="2667000" cy="28194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943600" y="609600"/>
            <a:ext cx="2971800" cy="28956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98" name="Picture 2" descr="semitru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0"/>
            <a:ext cx="2667000" cy="264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raggingbo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33800"/>
            <a:ext cx="23431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527925" y="5192713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boat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7391400" y="2590800"/>
            <a:ext cx="1466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semi-truck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381000" y="1752600"/>
            <a:ext cx="52736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An example of a real-life situation that can be modeled by a tractrix equation is a semi-truck turning a corner.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57200" y="4267200"/>
            <a:ext cx="51974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Another example is a boat attached to a rope being pulled by a person walking along the shore.</a:t>
            </a:r>
          </a:p>
        </p:txBody>
      </p:sp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8686800" y="6477000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Equation" r:id="rId5" imgW="190440" imgH="139680" progId="Equation.DSMT4">
                  <p:embed/>
                </p:oleObj>
              </mc:Choice>
              <mc:Fallback>
                <p:oleObj name="Equation" r:id="rId5" imgW="19044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6477000"/>
                        <a:ext cx="292100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76250" y="725488"/>
            <a:ext cx="4505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/>
              <a:t>A third application is the </a:t>
            </a:r>
            <a:r>
              <a:rPr lang="en-US" u="sng" dirty="0" err="1"/>
              <a:t>tractrix</a:t>
            </a:r>
            <a:r>
              <a:rPr lang="en-US" u="sng" dirty="0"/>
              <a:t>.</a:t>
            </a:r>
          </a:p>
          <a:p>
            <a:pPr algn="ctr"/>
            <a:r>
              <a:rPr lang="en-US" dirty="0"/>
              <a:t>(pursuit curve)</a:t>
            </a:r>
          </a:p>
        </p:txBody>
      </p:sp>
    </p:spTree>
    <p:extLst>
      <p:ext uri="{BB962C8B-B14F-4D97-AF65-F5344CB8AC3E}">
        <p14:creationId xmlns:p14="http://schemas.microsoft.com/office/powerpoint/2010/main" val="499453876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0" grpId="0" animBg="1"/>
      <p:bldP spid="4102" grpId="0" autoUpdateAnimBg="0"/>
      <p:bldP spid="4104" grpId="0" autoUpdateAnimBg="0"/>
      <p:bldP spid="4106" grpId="0" autoUpdateAnimBg="0"/>
      <p:bldP spid="410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533400" y="3505200"/>
            <a:ext cx="4495800" cy="1219200"/>
          </a:xfrm>
          <a:prstGeom prst="rect">
            <a:avLst/>
          </a:prstGeom>
          <a:solidFill>
            <a:srgbClr val="CCECFF"/>
          </a:solidFill>
          <a:ln w="9525">
            <a:solidFill>
              <a:srgbClr val="CCE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943600" y="3581400"/>
            <a:ext cx="2667000" cy="28194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943600" y="609600"/>
            <a:ext cx="2971800" cy="28956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8" name="Picture 4" descr="semitru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0"/>
            <a:ext cx="2667000" cy="264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raggingbo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33800"/>
            <a:ext cx="23431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7527925" y="5192713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boat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7391400" y="2590800"/>
            <a:ext cx="1466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semi-truck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93725" y="2020888"/>
            <a:ext cx="5045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Both of these situations (and others) can be modeled by:</a:t>
            </a:r>
          </a:p>
        </p:txBody>
      </p:sp>
      <p:graphicFrame>
        <p:nvGraphicFramePr>
          <p:cNvPr id="6156" name="Object 12"/>
          <p:cNvGraphicFramePr>
            <a:graphicFrameLocks noChangeAspect="1"/>
          </p:cNvGraphicFramePr>
          <p:nvPr/>
        </p:nvGraphicFramePr>
        <p:xfrm>
          <a:off x="609600" y="3581400"/>
          <a:ext cx="4267200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Equation" r:id="rId5" imgW="1739880" imgH="431640" progId="Equation.DSMT4">
                  <p:embed/>
                </p:oleObj>
              </mc:Choice>
              <mc:Fallback>
                <p:oleObj name="Equation" r:id="rId5" imgW="1739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581400"/>
                        <a:ext cx="4267200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" name="AutoShape 14"/>
          <p:cNvSpPr>
            <a:spLocks/>
          </p:cNvSpPr>
          <p:nvPr/>
        </p:nvSpPr>
        <p:spPr bwMode="auto">
          <a:xfrm rot="-1976549">
            <a:off x="7029450" y="1387475"/>
            <a:ext cx="381000" cy="1274763"/>
          </a:xfrm>
          <a:prstGeom prst="rightBrace">
            <a:avLst>
              <a:gd name="adj1" fmla="val 27882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7375525" y="16414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33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6160" name="AutoShape 16"/>
          <p:cNvSpPr>
            <a:spLocks/>
          </p:cNvSpPr>
          <p:nvPr/>
        </p:nvSpPr>
        <p:spPr bwMode="auto">
          <a:xfrm rot="-1976549">
            <a:off x="6781800" y="3657600"/>
            <a:ext cx="381000" cy="1274763"/>
          </a:xfrm>
          <a:prstGeom prst="rightBrace">
            <a:avLst>
              <a:gd name="adj1" fmla="val 27882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7162800" y="3886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3300"/>
                </a:solidFill>
                <a:latin typeface="Times New Roman" pitchFamily="18" charset="0"/>
              </a:rPr>
              <a:t>a</a:t>
            </a:r>
          </a:p>
        </p:txBody>
      </p:sp>
      <p:graphicFrame>
        <p:nvGraphicFramePr>
          <p:cNvPr id="6164" name="Object 20"/>
          <p:cNvGraphicFramePr>
            <a:graphicFrameLocks noChangeAspect="1"/>
          </p:cNvGraphicFramePr>
          <p:nvPr/>
        </p:nvGraphicFramePr>
        <p:xfrm>
          <a:off x="8686800" y="6477000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Equation" r:id="rId7" imgW="190440" imgH="139680" progId="Equation.DSMT4">
                  <p:embed/>
                </p:oleObj>
              </mc:Choice>
              <mc:Fallback>
                <p:oleObj name="Equation" r:id="rId7" imgW="19044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6477000"/>
                        <a:ext cx="292100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916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 animBg="1"/>
      <p:bldP spid="6158" grpId="0" animBg="1"/>
      <p:bldP spid="6159" grpId="0" autoUpdateAnimBg="0"/>
      <p:bldP spid="6160" grpId="0" animBg="1"/>
      <p:bldP spid="616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685800" y="3956562"/>
            <a:ext cx="7924800" cy="16002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2075">
                <a:pattFill prst="diagBrick">
                  <a:fgClr>
                    <a:schemeClr val="tx1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990600" y="1524000"/>
            <a:ext cx="1219200" cy="3810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6248400" y="762000"/>
            <a:ext cx="1143000" cy="3810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362200" y="762000"/>
            <a:ext cx="990600" cy="3810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762000" y="533400"/>
            <a:ext cx="77724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944562" y="2438400"/>
            <a:ext cx="74072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The word </a:t>
            </a:r>
            <a:r>
              <a:rPr lang="en-US" u="sng"/>
              <a:t>tractrix</a:t>
            </a:r>
            <a:r>
              <a:rPr lang="en-US"/>
              <a:t> comes from the Latin </a:t>
            </a:r>
            <a:r>
              <a:rPr lang="en-US" i="1"/>
              <a:t>tractus</a:t>
            </a:r>
            <a:r>
              <a:rPr lang="en-US"/>
              <a:t>, which means “to draw, pull or tow”.  (Our familiar word “tractor” comes from the same root.)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09600" y="4038600"/>
            <a:ext cx="8077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Other examples of a </a:t>
            </a:r>
            <a:r>
              <a:rPr lang="en-US" dirty="0" err="1"/>
              <a:t>tractrix</a:t>
            </a:r>
            <a:r>
              <a:rPr lang="en-US" dirty="0"/>
              <a:t> curve include a heat-seeking missile homing in on a moving airplane, and a dog leaving the front porch and chasing person running on the sidewalk.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8686800" y="6270625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Symbol" pitchFamily="18" charset="2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9304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nimBg="1"/>
      <p:bldP spid="5126" grpId="0" animBg="1"/>
      <p:bldP spid="5125" grpId="0" animBg="1"/>
      <p:bldP spid="5124" grpId="0" animBg="1"/>
      <p:bldP spid="5128" grpId="0" animBg="1"/>
      <p:bldP spid="5129" grpId="0" autoUpdateAnimBg="0"/>
      <p:bldP spid="513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209800" y="1066800"/>
            <a:ext cx="5135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Consider the following two functions:</a:t>
            </a: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1066800" y="1676400"/>
          <a:ext cx="7010400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3" imgW="2374560" imgH="419040" progId="Equation.DSMT4">
                  <p:embed/>
                </p:oleObj>
              </mc:Choice>
              <mc:Fallback>
                <p:oleObj name="Equation" r:id="rId3" imgW="2374560" imgH="419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76400"/>
                        <a:ext cx="7010400" cy="123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838200" y="3352800"/>
            <a:ext cx="73374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These functions show up frequently enough that they</a:t>
            </a:r>
          </a:p>
          <a:p>
            <a:r>
              <a:rPr lang="en-US"/>
              <a:t>have been given names.</a:t>
            </a:r>
          </a:p>
        </p:txBody>
      </p:sp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8686800" y="6477000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5" imgW="190440" imgH="139680" progId="Equation.DSMT4">
                  <p:embed/>
                </p:oleObj>
              </mc:Choice>
              <mc:Fallback>
                <p:oleObj name="Equation" r:id="rId5" imgW="190440" imgH="1396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6477000"/>
                        <a:ext cx="292100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1066800" y="1676400"/>
          <a:ext cx="7010400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3" imgW="2374560" imgH="419040" progId="Equation.DSMT4">
                  <p:embed/>
                </p:oleObj>
              </mc:Choice>
              <mc:Fallback>
                <p:oleObj name="Equation" r:id="rId3" imgW="237456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76400"/>
                        <a:ext cx="7010400" cy="123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838200" y="3352800"/>
            <a:ext cx="77279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The behavior of these functions shows such remarkable</a:t>
            </a:r>
          </a:p>
          <a:p>
            <a:r>
              <a:rPr lang="en-US"/>
              <a:t>parallels to trig functions, that they have been given </a:t>
            </a:r>
          </a:p>
          <a:p>
            <a:r>
              <a:rPr lang="en-US"/>
              <a:t>similar names.</a:t>
            </a:r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8686800" y="6477000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5" imgW="190440" imgH="139680" progId="Equation.DSMT4">
                  <p:embed/>
                </p:oleObj>
              </mc:Choice>
              <mc:Fallback>
                <p:oleObj name="Equation" r:id="rId5" imgW="190440" imgH="1396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6477000"/>
                        <a:ext cx="292100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990600" y="1219200"/>
            <a:ext cx="2778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Hyperbolic Sine:</a:t>
            </a: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4572000" y="838200"/>
          <a:ext cx="32766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tion" r:id="rId3" imgW="1143000" imgH="419040" progId="Equation.DSMT4">
                  <p:embed/>
                </p:oleObj>
              </mc:Choice>
              <mc:Fallback>
                <p:oleObj name="Equation" r:id="rId3" imgW="114300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838200"/>
                        <a:ext cx="3276600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143000" y="2362200"/>
            <a:ext cx="3236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(pronounced “cinch x”)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990600" y="3429000"/>
            <a:ext cx="317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Hyperbolic Cosine: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219200" y="4267200"/>
            <a:ext cx="316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(pronounced “kosh x”)</a:t>
            </a:r>
          </a:p>
        </p:txBody>
      </p:sp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4518025" y="3048000"/>
          <a:ext cx="3386138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5" imgW="1180800" imgH="419040" progId="Equation.DSMT4">
                  <p:embed/>
                </p:oleObj>
              </mc:Choice>
              <mc:Fallback>
                <p:oleObj name="Equation" r:id="rId5" imgW="1180800" imgH="419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8025" y="3048000"/>
                        <a:ext cx="3386138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8686800" y="6477000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7" imgW="190440" imgH="139680" progId="Equation.DSMT4">
                  <p:embed/>
                </p:oleObj>
              </mc:Choice>
              <mc:Fallback>
                <p:oleObj name="Equation" r:id="rId7" imgW="190440" imgH="1396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6477000"/>
                        <a:ext cx="292100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utoUpdateAnimBg="0"/>
      <p:bldP spid="7173" grpId="0" autoUpdateAnimBg="0"/>
      <p:bldP spid="717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838200" y="762000"/>
            <a:ext cx="291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Hyperbolic Tangent:</a:t>
            </a: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4038600" y="457200"/>
          <a:ext cx="44196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Equation" r:id="rId3" imgW="1841400" imgH="469800" progId="Equation.DSMT4">
                  <p:embed/>
                </p:oleObj>
              </mc:Choice>
              <mc:Fallback>
                <p:oleObj name="Equation" r:id="rId3" imgW="1841400" imgH="469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57200"/>
                        <a:ext cx="4419600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371600" y="1295400"/>
            <a:ext cx="157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“tansh (x)”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900113" y="22098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Hyperbolic Cotangent:</a:t>
            </a:r>
          </a:p>
        </p:txBody>
      </p:sp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4114800" y="1905000"/>
          <a:ext cx="4389438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Equation" r:id="rId5" imgW="1828800" imgH="469800" progId="Equation.DSMT4">
                  <p:embed/>
                </p:oleObj>
              </mc:Choice>
              <mc:Fallback>
                <p:oleObj name="Equation" r:id="rId5" imgW="1828800" imgH="469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905000"/>
                        <a:ext cx="4389438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433513" y="2743200"/>
            <a:ext cx="189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“cotansh (x)”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928688" y="3733800"/>
            <a:ext cx="2744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Hyperbolic Secant:</a:t>
            </a:r>
          </a:p>
        </p:txBody>
      </p:sp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4129088" y="3459163"/>
          <a:ext cx="4419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Equation" r:id="rId7" imgW="1841400" imgH="444240" progId="Equation.DSMT4">
                  <p:embed/>
                </p:oleObj>
              </mc:Choice>
              <mc:Fallback>
                <p:oleObj name="Equation" r:id="rId7" imgW="1841400" imgH="4442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088" y="3459163"/>
                        <a:ext cx="44196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1462088" y="4267200"/>
            <a:ext cx="1471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“sech (x)”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990600" y="51816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Hyperbolic Cosecant:</a:t>
            </a:r>
          </a:p>
        </p:txBody>
      </p:sp>
      <p:graphicFrame>
        <p:nvGraphicFramePr>
          <p:cNvPr id="8205" name="Object 13"/>
          <p:cNvGraphicFramePr>
            <a:graphicFrameLocks noChangeAspect="1"/>
          </p:cNvGraphicFramePr>
          <p:nvPr/>
        </p:nvGraphicFramePr>
        <p:xfrm>
          <a:off x="4221163" y="4906963"/>
          <a:ext cx="435768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Equation" r:id="rId9" imgW="1815840" imgH="444240" progId="Equation.DSMT4">
                  <p:embed/>
                </p:oleObj>
              </mc:Choice>
              <mc:Fallback>
                <p:oleObj name="Equation" r:id="rId9" imgW="1815840" imgH="4442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1163" y="4906963"/>
                        <a:ext cx="4357687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1524000" y="5715000"/>
            <a:ext cx="179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“cosech (x)”</a:t>
            </a:r>
          </a:p>
        </p:txBody>
      </p:sp>
      <p:graphicFrame>
        <p:nvGraphicFramePr>
          <p:cNvPr id="8207" name="Object 15"/>
          <p:cNvGraphicFramePr>
            <a:graphicFrameLocks noChangeAspect="1"/>
          </p:cNvGraphicFramePr>
          <p:nvPr/>
        </p:nvGraphicFramePr>
        <p:xfrm>
          <a:off x="8686800" y="6477000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Equation" r:id="rId11" imgW="190440" imgH="139680" progId="Equation.DSMT4">
                  <p:embed/>
                </p:oleObj>
              </mc:Choice>
              <mc:Fallback>
                <p:oleObj name="Equation" r:id="rId11" imgW="190440" imgH="1396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6477000"/>
                        <a:ext cx="292100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utoUpdateAnimBg="0"/>
      <p:bldP spid="8198" grpId="0" autoUpdateAnimBg="0"/>
      <p:bldP spid="8200" grpId="0" autoUpdateAnimBg="0"/>
      <p:bldP spid="8201" grpId="0" autoUpdateAnimBg="0"/>
      <p:bldP spid="8203" grpId="0" autoUpdateAnimBg="0"/>
      <p:bldP spid="8204" grpId="0" autoUpdateAnimBg="0"/>
      <p:bldP spid="820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971800" y="2743200"/>
            <a:ext cx="2690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First, an easy one: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90600" y="12192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Now, if we have “trig-like” functions, it follows that we will have “trig-like” identities.</a:t>
            </a: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8686800" y="6477000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3" imgW="190440" imgH="139680" progId="Equation.DSMT4">
                  <p:embed/>
                </p:oleObj>
              </mc:Choice>
              <mc:Fallback>
                <p:oleObj name="Equation" r:id="rId3" imgW="190440" imgH="1396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6477000"/>
                        <a:ext cx="292100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685800" y="609600"/>
          <a:ext cx="33528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Equation" r:id="rId3" imgW="1143000" imgH="253800" progId="Equation.DSMT4">
                  <p:embed/>
                </p:oleObj>
              </mc:Choice>
              <mc:Fallback>
                <p:oleObj name="Equation" r:id="rId3" imgW="114300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09600"/>
                        <a:ext cx="3352800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838200" y="3810000"/>
          <a:ext cx="415448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Equation" r:id="rId5" imgW="1422360" imgH="253800" progId="Equation.DSMT4">
                  <p:embed/>
                </p:oleObj>
              </mc:Choice>
              <mc:Fallback>
                <p:oleObj name="Equation" r:id="rId5" imgW="142236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810000"/>
                        <a:ext cx="4154488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191000" y="1600200"/>
          <a:ext cx="117951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Equation" r:id="rId7" imgW="406080" imgH="419040" progId="Equation.DSMT4">
                  <p:embed/>
                </p:oleObj>
              </mc:Choice>
              <mc:Fallback>
                <p:oleObj name="Equation" r:id="rId7" imgW="406080" imgH="419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600200"/>
                        <a:ext cx="1179513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4191000" y="2971800"/>
          <a:ext cx="811213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Equation" r:id="rId9" imgW="279360" imgH="203040" progId="Equation.DSMT4">
                  <p:embed/>
                </p:oleObj>
              </mc:Choice>
              <mc:Fallback>
                <p:oleObj name="Equation" r:id="rId9" imgW="27936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971800"/>
                        <a:ext cx="811213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4038600" y="304800"/>
          <a:ext cx="364966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Equation" r:id="rId11" imgW="1257120" imgH="419040" progId="Equation.DSMT4">
                  <p:embed/>
                </p:oleObj>
              </mc:Choice>
              <mc:Fallback>
                <p:oleObj name="Equation" r:id="rId11" imgW="1257120" imgH="419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04800"/>
                        <a:ext cx="3649663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447800" y="5029200"/>
            <a:ext cx="6678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(This one doesn’t really have an analogy in trig.)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4648200" y="1676400"/>
            <a:ext cx="381000" cy="12192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9227" name="Object 11"/>
          <p:cNvGraphicFramePr>
            <a:graphicFrameLocks noChangeAspect="1"/>
          </p:cNvGraphicFramePr>
          <p:nvPr/>
        </p:nvGraphicFramePr>
        <p:xfrm>
          <a:off x="8686800" y="6477000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9" name="Equation" r:id="rId13" imgW="190440" imgH="139680" progId="Equation.DSMT4">
                  <p:embed/>
                </p:oleObj>
              </mc:Choice>
              <mc:Fallback>
                <p:oleObj name="Equation" r:id="rId13" imgW="190440" imgH="1396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6477000"/>
                        <a:ext cx="292100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utoUpdateAnimBg="0"/>
      <p:bldP spid="92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340034"/>
              </p:ext>
            </p:extLst>
          </p:nvPr>
        </p:nvGraphicFramePr>
        <p:xfrm>
          <a:off x="2877766" y="152400"/>
          <a:ext cx="3370634" cy="550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1" name="Equation" r:id="rId3" imgW="1244520" imgH="203040" progId="Equation.DSMT4">
                  <p:embed/>
                </p:oleObj>
              </mc:Choice>
              <mc:Fallback>
                <p:oleObj name="Equation" r:id="rId3" imgW="124452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7766" y="152400"/>
                        <a:ext cx="3370634" cy="5500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720921"/>
              </p:ext>
            </p:extLst>
          </p:nvPr>
        </p:nvGraphicFramePr>
        <p:xfrm>
          <a:off x="1444625" y="762000"/>
          <a:ext cx="4803775" cy="1381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2" name="Equation" r:id="rId5" imgW="1765080" imgH="507960" progId="Equation.DSMT4">
                  <p:embed/>
                </p:oleObj>
              </mc:Choice>
              <mc:Fallback>
                <p:oleObj name="Equation" r:id="rId5" imgW="1765080" imgH="507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25" y="762000"/>
                        <a:ext cx="4803775" cy="13817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556757"/>
              </p:ext>
            </p:extLst>
          </p:nvPr>
        </p:nvGraphicFramePr>
        <p:xfrm>
          <a:off x="1066800" y="2122266"/>
          <a:ext cx="5410200" cy="1165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3" name="Equation" r:id="rId7" imgW="1942920" imgH="419040" progId="Equation.DSMT4">
                  <p:embed/>
                </p:oleObj>
              </mc:Choice>
              <mc:Fallback>
                <p:oleObj name="Equation" r:id="rId7" imgW="1942920" imgH="419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122266"/>
                        <a:ext cx="5410200" cy="11656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Line 6"/>
          <p:cNvSpPr>
            <a:spLocks noChangeShapeType="1"/>
          </p:cNvSpPr>
          <p:nvPr/>
        </p:nvSpPr>
        <p:spPr bwMode="auto">
          <a:xfrm flipH="1">
            <a:off x="1068421" y="2189534"/>
            <a:ext cx="457200" cy="5334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H="1">
            <a:off x="3657600" y="2189534"/>
            <a:ext cx="457200" cy="5334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H="1">
            <a:off x="2667000" y="2178996"/>
            <a:ext cx="45720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H="1">
            <a:off x="5105400" y="2178996"/>
            <a:ext cx="45720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2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698998"/>
              </p:ext>
            </p:extLst>
          </p:nvPr>
        </p:nvGraphicFramePr>
        <p:xfrm>
          <a:off x="5531796" y="3200400"/>
          <a:ext cx="762000" cy="874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" name="Equation" r:id="rId9" imgW="342720" imgH="393480" progId="Equation.DSMT4">
                  <p:embed/>
                </p:oleObj>
              </mc:Choice>
              <mc:Fallback>
                <p:oleObj name="Equation" r:id="rId9" imgW="34272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1796" y="3200400"/>
                        <a:ext cx="762000" cy="8749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951714"/>
              </p:ext>
            </p:extLst>
          </p:nvPr>
        </p:nvGraphicFramePr>
        <p:xfrm>
          <a:off x="5562600" y="4191000"/>
          <a:ext cx="611187" cy="345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5" name="Equation" r:id="rId11" imgW="291960" imgH="164880" progId="Equation.DSMT4">
                  <p:embed/>
                </p:oleObj>
              </mc:Choice>
              <mc:Fallback>
                <p:oleObj name="Equation" r:id="rId11" imgW="291960" imgH="1648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191000"/>
                        <a:ext cx="611187" cy="3452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1" name="Object 13"/>
          <p:cNvGraphicFramePr>
            <a:graphicFrameLocks noChangeAspect="1"/>
          </p:cNvGraphicFramePr>
          <p:nvPr/>
        </p:nvGraphicFramePr>
        <p:xfrm>
          <a:off x="8686800" y="6477000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6" name="Equation" r:id="rId13" imgW="190440" imgH="139680" progId="Equation.DSMT4">
                  <p:embed/>
                </p:oleObj>
              </mc:Choice>
              <mc:Fallback>
                <p:oleObj name="Equation" r:id="rId13" imgW="190440" imgH="1396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6477000"/>
                        <a:ext cx="292100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295400" y="4800600"/>
            <a:ext cx="6434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Note that this is similar to but not the same as: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310543"/>
              </p:ext>
            </p:extLst>
          </p:nvPr>
        </p:nvGraphicFramePr>
        <p:xfrm>
          <a:off x="2887494" y="5410200"/>
          <a:ext cx="320833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7" name="Equation" r:id="rId15" imgW="1091726" imgH="203112" progId="Equation.DSMT4">
                  <p:embed/>
                </p:oleObj>
              </mc:Choice>
              <mc:Fallback>
                <p:oleObj name="Equation" r:id="rId15" imgW="1091726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7494" y="5410200"/>
                        <a:ext cx="3208337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  <p:bldP spid="12295" grpId="0" animBg="1"/>
      <p:bldP spid="12296" grpId="0" animBg="1"/>
      <p:bldP spid="122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09600" y="533400"/>
            <a:ext cx="76469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Derivatives can be found relatively easily using the definitions.</a:t>
            </a: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609600" y="1524000"/>
          <a:ext cx="7696200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Equation" r:id="rId3" imgW="2806560" imgH="419040" progId="Equation.DSMT4">
                  <p:embed/>
                </p:oleObj>
              </mc:Choice>
              <mc:Fallback>
                <p:oleObj name="Equation" r:id="rId3" imgW="280656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24000"/>
                        <a:ext cx="7696200" cy="114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533400" y="3200400"/>
          <a:ext cx="7696200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Equation" r:id="rId5" imgW="2806560" imgH="419040" progId="Equation.DSMT4">
                  <p:embed/>
                </p:oleObj>
              </mc:Choice>
              <mc:Fallback>
                <p:oleObj name="Equation" r:id="rId5" imgW="280656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00400"/>
                        <a:ext cx="7696200" cy="114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362200" y="4876800"/>
            <a:ext cx="3471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00FF"/>
                </a:solidFill>
              </a:rPr>
              <a:t>Surprise, this is positive!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V="1">
            <a:off x="5867400" y="4114800"/>
            <a:ext cx="1371600" cy="990600"/>
          </a:xfrm>
          <a:prstGeom prst="line">
            <a:avLst/>
          </a:prstGeom>
          <a:noFill/>
          <a:ln w="31750">
            <a:solidFill>
              <a:srgbClr val="99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8686800" y="6477000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Equation" r:id="rId7" imgW="190440" imgH="139680" progId="Equation.DSMT4">
                  <p:embed/>
                </p:oleObj>
              </mc:Choice>
              <mc:Fallback>
                <p:oleObj name="Equation" r:id="rId7" imgW="190440" imgH="1396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6477000"/>
                        <a:ext cx="292100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utoUpdateAnimBg="0"/>
      <p:bldP spid="1536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410</Words>
  <Application>Microsoft Office PowerPoint</Application>
  <PresentationFormat>On-screen Show (4:3)</PresentationFormat>
  <Paragraphs>54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Times New Roman</vt:lpstr>
      <vt:lpstr>Arial</vt:lpstr>
      <vt:lpstr>Symbol</vt:lpstr>
      <vt:lpstr>Default Design</vt:lpstr>
      <vt:lpstr>MathType 5.0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Hanford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 11.1</dc:title>
  <dc:subject>Hyperbolic Functions</dc:subject>
  <dc:creator>Gregory Kelly</dc:creator>
  <dc:description>Written 2/13/02</dc:description>
  <cp:lastModifiedBy>Qayumi, Enayat</cp:lastModifiedBy>
  <cp:revision>34</cp:revision>
  <dcterms:created xsi:type="dcterms:W3CDTF">2002-03-13T20:12:15Z</dcterms:created>
  <dcterms:modified xsi:type="dcterms:W3CDTF">2012-11-28T17:57:53Z</dcterms:modified>
</cp:coreProperties>
</file>