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1" r:id="rId5"/>
    <p:sldId id="256" r:id="rId6"/>
    <p:sldId id="267" r:id="rId7"/>
    <p:sldId id="268" r:id="rId8"/>
    <p:sldId id="277" r:id="rId9"/>
    <p:sldId id="276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23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8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7.wmf"/><Relationship Id="rId2" Type="http://schemas.openxmlformats.org/officeDocument/2006/relationships/image" Target="../media/image57.wmf"/><Relationship Id="rId16" Type="http://schemas.openxmlformats.org/officeDocument/2006/relationships/image" Target="../media/image53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5" Type="http://schemas.openxmlformats.org/officeDocument/2006/relationships/image" Target="../media/image60.wmf"/><Relationship Id="rId15" Type="http://schemas.openxmlformats.org/officeDocument/2006/relationships/image" Target="../media/image7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Relationship Id="rId14" Type="http://schemas.openxmlformats.org/officeDocument/2006/relationships/image" Target="../media/image6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76EC-871C-4F46-9376-1792FE4750AF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FE3F-61A3-4DB1-A6A3-92CDC8430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2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04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7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9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7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1.png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wmf"/><Relationship Id="rId20" Type="http://schemas.openxmlformats.org/officeDocument/2006/relationships/image" Target="../media/image20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19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32.png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5.wmf"/><Relationship Id="rId17" Type="http://schemas.openxmlformats.org/officeDocument/2006/relationships/image" Target="../media/image31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7.wmf"/><Relationship Id="rId20" Type="http://schemas.openxmlformats.org/officeDocument/2006/relationships/image" Target="../media/image34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png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9.wmf"/><Relationship Id="rId5" Type="http://schemas.openxmlformats.org/officeDocument/2006/relationships/image" Target="../media/image22.wmf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4.bin"/><Relationship Id="rId10" Type="http://schemas.openxmlformats.org/officeDocument/2006/relationships/image" Target="../media/image24.wmf"/><Relationship Id="rId19" Type="http://schemas.openxmlformats.org/officeDocument/2006/relationships/image" Target="../media/image33.png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6.wmf"/><Relationship Id="rId22" Type="http://schemas.openxmlformats.org/officeDocument/2006/relationships/image" Target="../media/image2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7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8.wmf"/><Relationship Id="rId26" Type="http://schemas.openxmlformats.org/officeDocument/2006/relationships/image" Target="../media/image52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0.bin"/><Relationship Id="rId7" Type="http://schemas.openxmlformats.org/officeDocument/2006/relationships/image" Target="../media/image54.wmf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51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image" Target="../media/image53.w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Relationship Id="rId27" Type="http://schemas.openxmlformats.org/officeDocument/2006/relationships/oleObject" Target="../embeddings/oleObject4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60.wmf"/><Relationship Id="rId18" Type="http://schemas.openxmlformats.org/officeDocument/2006/relationships/oleObject" Target="../embeddings/oleObject51.bin"/><Relationship Id="rId26" Type="http://schemas.openxmlformats.org/officeDocument/2006/relationships/image" Target="../media/image66.wmf"/><Relationship Id="rId3" Type="http://schemas.openxmlformats.org/officeDocument/2006/relationships/image" Target="../media/image71.wmf"/><Relationship Id="rId21" Type="http://schemas.openxmlformats.org/officeDocument/2006/relationships/oleObject" Target="../embeddings/oleObject53.bin"/><Relationship Id="rId34" Type="http://schemas.openxmlformats.org/officeDocument/2006/relationships/image" Target="../media/image70.wmf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62.wmf"/><Relationship Id="rId25" Type="http://schemas.openxmlformats.org/officeDocument/2006/relationships/oleObject" Target="../embeddings/oleObject55.bin"/><Relationship Id="rId3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29" Type="http://schemas.openxmlformats.org/officeDocument/2006/relationships/oleObject" Target="../embeddings/oleObject5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59.wmf"/><Relationship Id="rId24" Type="http://schemas.openxmlformats.org/officeDocument/2006/relationships/image" Target="../media/image65.wmf"/><Relationship Id="rId32" Type="http://schemas.openxmlformats.org/officeDocument/2006/relationships/image" Target="../media/image69.wmf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67.wmf"/><Relationship Id="rId36" Type="http://schemas.openxmlformats.org/officeDocument/2006/relationships/image" Target="../media/image53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63.wmf"/><Relationship Id="rId31" Type="http://schemas.openxmlformats.org/officeDocument/2006/relationships/oleObject" Target="../embeddings/oleObject58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49.bin"/><Relationship Id="rId22" Type="http://schemas.openxmlformats.org/officeDocument/2006/relationships/image" Target="../media/image64.wmf"/><Relationship Id="rId27" Type="http://schemas.openxmlformats.org/officeDocument/2006/relationships/oleObject" Target="../embeddings/oleObject56.bin"/><Relationship Id="rId30" Type="http://schemas.openxmlformats.org/officeDocument/2006/relationships/image" Target="../media/image68.wmf"/><Relationship Id="rId35" Type="http://schemas.openxmlformats.org/officeDocument/2006/relationships/oleObject" Target="../embeddings/oleObject6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Warm 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3/15/2018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219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Find the Volume of the solid of revolution formed by rotating the enclosed region about the x-axis.</a:t>
            </a:r>
            <a:endParaRPr lang="en-US" b="1" u="sng" dirty="0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143823"/>
              </p:ext>
            </p:extLst>
          </p:nvPr>
        </p:nvGraphicFramePr>
        <p:xfrm>
          <a:off x="12700" y="1600200"/>
          <a:ext cx="1687513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3" imgW="812520" imgH="1041120" progId="Equation.DSMT4">
                  <p:embed/>
                </p:oleObj>
              </mc:Choice>
              <mc:Fallback>
                <p:oleObj name="Equation" r:id="rId3" imgW="812520" imgH="10411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1600200"/>
                        <a:ext cx="1687513" cy="217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2209800" y="1905000"/>
          <a:ext cx="13620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5" imgW="583947" imgH="393529" progId="Equation.DSMT4">
                  <p:embed/>
                </p:oleObj>
              </mc:Choice>
              <mc:Fallback>
                <p:oleObj name="Equation" r:id="rId5" imgW="583947" imgH="393529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05000"/>
                        <a:ext cx="1362075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822284"/>
              </p:ext>
            </p:extLst>
          </p:nvPr>
        </p:nvGraphicFramePr>
        <p:xfrm>
          <a:off x="3335338" y="4876800"/>
          <a:ext cx="314007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7" imgW="1104840" imgH="495000" progId="Equation.DSMT4">
                  <p:embed/>
                </p:oleObj>
              </mc:Choice>
              <mc:Fallback>
                <p:oleObj name="Equation" r:id="rId7" imgW="110484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338" y="4876800"/>
                        <a:ext cx="3140075" cy="140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381000" y="3886200"/>
          <a:ext cx="336867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9" imgW="1104900" imgH="469900" progId="Equation.DSMT4">
                  <p:embed/>
                </p:oleObj>
              </mc:Choice>
              <mc:Fallback>
                <p:oleObj name="Equation" r:id="rId9" imgW="1104900" imgH="4699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86200"/>
                        <a:ext cx="336867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6553200" y="5029200"/>
          <a:ext cx="162401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11" imgW="571252" imgH="406224" progId="Equation.DSMT4">
                  <p:embed/>
                </p:oleObj>
              </mc:Choice>
              <mc:Fallback>
                <p:oleObj name="Equation" r:id="rId11" imgW="571252" imgH="406224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029200"/>
                        <a:ext cx="1624012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3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344805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8600" y="1219200"/>
          <a:ext cx="53562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Equation" r:id="rId4" imgW="2908300" imgH="711200" progId="Equation.DSMT4">
                  <p:embed/>
                </p:oleObj>
              </mc:Choice>
              <mc:Fallback>
                <p:oleObj name="Equation" r:id="rId4" imgW="2908300" imgH="7112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5356225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68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Disk Method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076" name="Object 52"/>
          <p:cNvGraphicFramePr>
            <a:graphicFrameLocks noChangeAspect="1"/>
          </p:cNvGraphicFramePr>
          <p:nvPr/>
        </p:nvGraphicFramePr>
        <p:xfrm>
          <a:off x="4953000" y="1371600"/>
          <a:ext cx="3465512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quation" r:id="rId6" imgW="1231366" imgH="495085" progId="Equation.DSMT4">
                  <p:embed/>
                </p:oleObj>
              </mc:Choice>
              <mc:Fallback>
                <p:oleObj name="Equation" r:id="rId6" imgW="1231366" imgH="495085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371600"/>
                        <a:ext cx="3465512" cy="139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7432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</a:rPr>
              <a:t>Washer Method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077" name="Object 53"/>
          <p:cNvGraphicFramePr>
            <a:graphicFrameLocks noChangeAspect="1"/>
          </p:cNvGraphicFramePr>
          <p:nvPr/>
        </p:nvGraphicFramePr>
        <p:xfrm>
          <a:off x="0" y="3200400"/>
          <a:ext cx="7040563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8" imgW="3822700" imgH="901700" progId="Equation.DSMT4">
                  <p:embed/>
                </p:oleObj>
              </mc:Choice>
              <mc:Fallback>
                <p:oleObj name="Equation" r:id="rId8" imgW="3822700" imgH="9017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00400"/>
                        <a:ext cx="7040563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8" name="Object 54"/>
          <p:cNvGraphicFramePr>
            <a:graphicFrameLocks noChangeAspect="1"/>
          </p:cNvGraphicFramePr>
          <p:nvPr/>
        </p:nvGraphicFramePr>
        <p:xfrm>
          <a:off x="2168525" y="4852988"/>
          <a:ext cx="3533775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10" imgW="1916868" imgH="952087" progId="Equation.DSMT4">
                  <p:embed/>
                </p:oleObj>
              </mc:Choice>
              <mc:Fallback>
                <p:oleObj name="Equation" r:id="rId10" imgW="1916868" imgH="952087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4852988"/>
                        <a:ext cx="3533775" cy="174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3/15/2018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38" name="Picture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676400"/>
            <a:ext cx="30384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905000" y="609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Find the Volume of the solid of revolution formed by rotating the enclosed region about the x-axis and the y-axis</a:t>
            </a:r>
            <a:r>
              <a:rPr lang="en-US" sz="2400" b="1" u="sng" dirty="0" smtClean="0"/>
              <a:t>.</a:t>
            </a:r>
            <a:endParaRPr lang="en-US" sz="2400" b="1" u="sng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" y="838200"/>
          <a:ext cx="1563688" cy="185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0" name="Equation" r:id="rId5" imgW="749300" imgH="889000" progId="Equation.DSMT4">
                  <p:embed/>
                </p:oleObj>
              </mc:Choice>
              <mc:Fallback>
                <p:oleObj name="Equation" r:id="rId5" imgW="749300" imgH="8890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1563688" cy="185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0" y="4343400"/>
          <a:ext cx="420687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1" name="Equation" r:id="rId7" imgW="2044700" imgH="711200" progId="Equation.DSMT4">
                  <p:embed/>
                </p:oleObj>
              </mc:Choice>
              <mc:Fallback>
                <p:oleObj name="Equation" r:id="rId7" imgW="2044700" imgH="7112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43400"/>
                        <a:ext cx="4206875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5257800" y="4419600"/>
          <a:ext cx="3556000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2" name="Equation" r:id="rId9" imgW="1714500" imgH="711200" progId="Equation.DSMT4">
                  <p:embed/>
                </p:oleObj>
              </mc:Choice>
              <mc:Fallback>
                <p:oleObj name="Equation" r:id="rId9" imgW="1714500" imgH="7112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419600"/>
                        <a:ext cx="3556000" cy="147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5" name="Object 21"/>
          <p:cNvGraphicFramePr>
            <a:graphicFrameLocks noChangeAspect="1"/>
          </p:cNvGraphicFramePr>
          <p:nvPr/>
        </p:nvGraphicFramePr>
        <p:xfrm>
          <a:off x="7880350" y="1447800"/>
          <a:ext cx="1263650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3" name="Equation" r:id="rId11" imgW="723586" imgH="990170" progId="Equation.DSMT4">
                  <p:embed/>
                </p:oleObj>
              </mc:Choice>
              <mc:Fallback>
                <p:oleObj name="Equation" r:id="rId11" imgW="723586" imgH="99017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0350" y="1447800"/>
                        <a:ext cx="1263650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0" name="Object 26"/>
          <p:cNvGraphicFramePr>
            <a:graphicFrameLocks noChangeAspect="1"/>
          </p:cNvGraphicFramePr>
          <p:nvPr/>
        </p:nvGraphicFramePr>
        <p:xfrm>
          <a:off x="228600" y="3124200"/>
          <a:ext cx="1538288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4" name="Equation" r:id="rId13" imgW="736600" imgH="482600" progId="Equation.DSMT4">
                  <p:embed/>
                </p:oleObj>
              </mc:Choice>
              <mc:Fallback>
                <p:oleObj name="Equation" r:id="rId13" imgW="736600" imgH="4826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24200"/>
                        <a:ext cx="1538288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2" name="Object 28"/>
          <p:cNvGraphicFramePr>
            <a:graphicFrameLocks noChangeAspect="1"/>
          </p:cNvGraphicFramePr>
          <p:nvPr/>
        </p:nvGraphicFramePr>
        <p:xfrm>
          <a:off x="1066800" y="6096000"/>
          <a:ext cx="13335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5" name="Equation" r:id="rId15" imgW="647419" imgH="177723" progId="Equation.DSMT4">
                  <p:embed/>
                </p:oleObj>
              </mc:Choice>
              <mc:Fallback>
                <p:oleObj name="Equation" r:id="rId15" imgW="647419" imgH="177723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096000"/>
                        <a:ext cx="13335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33" name="Object 29"/>
          <p:cNvGraphicFramePr>
            <a:graphicFrameLocks noChangeAspect="1"/>
          </p:cNvGraphicFramePr>
          <p:nvPr/>
        </p:nvGraphicFramePr>
        <p:xfrm>
          <a:off x="6096000" y="5943600"/>
          <a:ext cx="167812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6" name="Equation" r:id="rId17" imgW="583693" imgH="177646" progId="Equation.DSMT4">
                  <p:embed/>
                </p:oleObj>
              </mc:Choice>
              <mc:Fallback>
                <p:oleObj name="Equation" r:id="rId17" imgW="583693" imgH="177646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943600"/>
                        <a:ext cx="1678123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3/15/2018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7135" name="Picture 3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124200" y="1981200"/>
            <a:ext cx="28765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9" name="Picture 3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048000" y="1676400"/>
            <a:ext cx="30003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7" name="Picture 33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429000" y="1447800"/>
            <a:ext cx="29527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6" dur="20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71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209800" y="533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Find the Volume of the solid of revolution formed by rotating the enclosed region about the x-axis and the y-axis.</a:t>
            </a:r>
            <a:endParaRPr lang="en-US" b="1" u="sng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388" y="698500"/>
          <a:ext cx="1589087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4" name="Equation" r:id="rId4" imgW="761669" imgH="698197" progId="Equation.DSMT4">
                  <p:embed/>
                </p:oleObj>
              </mc:Choice>
              <mc:Fallback>
                <p:oleObj name="Equation" r:id="rId4" imgW="761669" imgH="698197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8" y="698500"/>
                        <a:ext cx="1589087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1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286000"/>
            <a:ext cx="287540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9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1219200"/>
            <a:ext cx="287540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124" name="Object 20"/>
          <p:cNvGraphicFramePr>
            <a:graphicFrameLocks noChangeAspect="1"/>
          </p:cNvGraphicFramePr>
          <p:nvPr/>
        </p:nvGraphicFramePr>
        <p:xfrm>
          <a:off x="4495800" y="4343400"/>
          <a:ext cx="4052887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5" name="Equation" r:id="rId7" imgW="2171700" imgH="609600" progId="Equation.DSMT4">
                  <p:embed/>
                </p:oleObj>
              </mc:Choice>
              <mc:Fallback>
                <p:oleObj name="Equation" r:id="rId7" imgW="2171700" imgH="6096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343400"/>
                        <a:ext cx="4052887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5" name="Object 21"/>
          <p:cNvGraphicFramePr>
            <a:graphicFrameLocks noChangeAspect="1"/>
          </p:cNvGraphicFramePr>
          <p:nvPr/>
        </p:nvGraphicFramePr>
        <p:xfrm>
          <a:off x="7086600" y="1371600"/>
          <a:ext cx="135255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6" name="Equation" r:id="rId9" imgW="774364" imgH="1396394" progId="Equation.DSMT4">
                  <p:embed/>
                </p:oleObj>
              </mc:Choice>
              <mc:Fallback>
                <p:oleObj name="Equation" r:id="rId9" imgW="774364" imgH="1396394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371600"/>
                        <a:ext cx="135255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26" name="Object 22"/>
          <p:cNvGraphicFramePr>
            <a:graphicFrameLocks noChangeAspect="1"/>
          </p:cNvGraphicFramePr>
          <p:nvPr/>
        </p:nvGraphicFramePr>
        <p:xfrm>
          <a:off x="5715000" y="3352800"/>
          <a:ext cx="95408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7" name="Equation" r:id="rId11" imgW="545863" imgH="431613" progId="Equation.DSMT4">
                  <p:embed/>
                </p:oleObj>
              </mc:Choice>
              <mc:Fallback>
                <p:oleObj name="Equation" r:id="rId11" imgW="545863" imgH="431613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352800"/>
                        <a:ext cx="95408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061767"/>
              </p:ext>
            </p:extLst>
          </p:nvPr>
        </p:nvGraphicFramePr>
        <p:xfrm>
          <a:off x="1066800" y="6019800"/>
          <a:ext cx="12350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8" name="Equation" r:id="rId13" imgW="406080" imgH="177480" progId="Equation.DSMT4">
                  <p:embed/>
                </p:oleObj>
              </mc:Choice>
              <mc:Fallback>
                <p:oleObj name="Equation" r:id="rId13" imgW="406080" imgH="17748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019800"/>
                        <a:ext cx="123507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303075"/>
              </p:ext>
            </p:extLst>
          </p:nvPr>
        </p:nvGraphicFramePr>
        <p:xfrm>
          <a:off x="5181600" y="5638800"/>
          <a:ext cx="17748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49" name="Equation" r:id="rId15" imgW="583693" imgH="177646" progId="Equation.DSMT4">
                  <p:embed/>
                </p:oleObj>
              </mc:Choice>
              <mc:Fallback>
                <p:oleObj name="Equation" r:id="rId15" imgW="583693" imgH="177646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638800"/>
                        <a:ext cx="17748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3/15/2018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55316" name="Picture 2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000" y="2286000"/>
            <a:ext cx="28956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7" name="Picture 2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886200" y="1219200"/>
            <a:ext cx="28956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9" name="Picture 1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124200" y="1524000"/>
            <a:ext cx="2743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0" name="Picture 1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09600" y="2286000"/>
            <a:ext cx="22764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0" y="5181600"/>
          <a:ext cx="3886200" cy="8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0" name="Equation" r:id="rId21" imgW="2082800" imgH="469900" progId="Equation.DSMT4">
                  <p:embed/>
                </p:oleObj>
              </mc:Choice>
              <mc:Fallback>
                <p:oleObj name="Equation" r:id="rId21" imgW="2082800" imgH="4699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81600"/>
                        <a:ext cx="3886200" cy="8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374027"/>
              </p:ext>
            </p:extLst>
          </p:nvPr>
        </p:nvGraphicFramePr>
        <p:xfrm>
          <a:off x="7239000" y="5486400"/>
          <a:ext cx="1541833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51" name="Equation" r:id="rId23" imgW="596880" imgH="393480" progId="Equation.DSMT4">
                  <p:embed/>
                </p:oleObj>
              </mc:Choice>
              <mc:Fallback>
                <p:oleObj name="Equation" r:id="rId23" imgW="59688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486400"/>
                        <a:ext cx="1541833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81600" y="6400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(Work on next slide)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572847"/>
              </p:ext>
            </p:extLst>
          </p:nvPr>
        </p:nvGraphicFramePr>
        <p:xfrm>
          <a:off x="381000" y="304800"/>
          <a:ext cx="4052887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4" name="Equation" r:id="rId3" imgW="2171700" imgH="609600" progId="Equation.DSMT4">
                  <p:embed/>
                </p:oleObj>
              </mc:Choice>
              <mc:Fallback>
                <p:oleObj name="Equation" r:id="rId3" imgW="2171700" imgH="609600" progId="Equation.DSMT4">
                  <p:embed/>
                  <p:pic>
                    <p:nvPicPr>
                      <p:cNvPr id="4712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4052887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067331"/>
              </p:ext>
            </p:extLst>
          </p:nvPr>
        </p:nvGraphicFramePr>
        <p:xfrm>
          <a:off x="381000" y="1439862"/>
          <a:ext cx="4456112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5" name="Equation" r:id="rId5" imgW="2387520" imgH="634680" progId="Equation.DSMT4">
                  <p:embed/>
                </p:oleObj>
              </mc:Choice>
              <mc:Fallback>
                <p:oleObj name="Equation" r:id="rId5" imgW="2387520" imgH="634680" progId="Equation.DSMT4">
                  <p:embed/>
                  <p:pic>
                    <p:nvPicPr>
                      <p:cNvPr id="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39862"/>
                        <a:ext cx="4456112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697594"/>
              </p:ext>
            </p:extLst>
          </p:nvPr>
        </p:nvGraphicFramePr>
        <p:xfrm>
          <a:off x="4953000" y="1511298"/>
          <a:ext cx="381635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6" name="Equation" r:id="rId7" imgW="2044440" imgH="558720" progId="Equation.DSMT4">
                  <p:embed/>
                </p:oleObj>
              </mc:Choice>
              <mc:Fallback>
                <p:oleObj name="Equation" r:id="rId7" imgW="2044440" imgH="558720" progId="Equation.DSMT4">
                  <p:embed/>
                  <p:pic>
                    <p:nvPicPr>
                      <p:cNvPr id="5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11298"/>
                        <a:ext cx="381635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132955"/>
              </p:ext>
            </p:extLst>
          </p:nvPr>
        </p:nvGraphicFramePr>
        <p:xfrm>
          <a:off x="457200" y="2651150"/>
          <a:ext cx="4929187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7" name="Equation" r:id="rId9" imgW="2641320" imgH="533160" progId="Equation.DSMT4">
                  <p:embed/>
                </p:oleObj>
              </mc:Choice>
              <mc:Fallback>
                <p:oleObj name="Equation" r:id="rId9" imgW="2641320" imgH="533160" progId="Equation.DSMT4">
                  <p:embed/>
                  <p:pic>
                    <p:nvPicPr>
                      <p:cNvPr id="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51150"/>
                        <a:ext cx="4929187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586266"/>
              </p:ext>
            </p:extLst>
          </p:nvPr>
        </p:nvGraphicFramePr>
        <p:xfrm>
          <a:off x="838200" y="3571900"/>
          <a:ext cx="436245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8" name="Equation" r:id="rId11" imgW="2336760" imgH="533160" progId="Equation.DSMT4">
                  <p:embed/>
                </p:oleObj>
              </mc:Choice>
              <mc:Fallback>
                <p:oleObj name="Equation" r:id="rId11" imgW="2336760" imgH="533160" progId="Equation.DSMT4">
                  <p:embed/>
                  <p:pic>
                    <p:nvPicPr>
                      <p:cNvPr id="7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71900"/>
                        <a:ext cx="436245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271068"/>
              </p:ext>
            </p:extLst>
          </p:nvPr>
        </p:nvGraphicFramePr>
        <p:xfrm>
          <a:off x="68263" y="4597400"/>
          <a:ext cx="91249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9" name="Equation" r:id="rId13" imgW="4889160" imgH="583920" progId="Equation.DSMT4">
                  <p:embed/>
                </p:oleObj>
              </mc:Choice>
              <mc:Fallback>
                <p:oleObj name="Equation" r:id="rId13" imgW="4889160" imgH="583920" progId="Equation.DSMT4">
                  <p:embed/>
                  <p:pic>
                    <p:nvPicPr>
                      <p:cNvPr id="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3" y="4597400"/>
                        <a:ext cx="91249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273342"/>
              </p:ext>
            </p:extLst>
          </p:nvPr>
        </p:nvGraphicFramePr>
        <p:xfrm>
          <a:off x="246063" y="5810250"/>
          <a:ext cx="62833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0" name="Equation" r:id="rId15" imgW="3365280" imgH="507960" progId="Equation.DSMT4">
                  <p:embed/>
                </p:oleObj>
              </mc:Choice>
              <mc:Fallback>
                <p:oleObj name="Equation" r:id="rId15" imgW="3365280" imgH="507960" progId="Equation.DSMT4">
                  <p:embed/>
                  <p:pic>
                    <p:nvPicPr>
                      <p:cNvPr id="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5810250"/>
                        <a:ext cx="628332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76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3/15/2018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978150" y="19272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3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19272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914400"/>
            <a:ext cx="7772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Practice:</a:t>
            </a:r>
          </a:p>
          <a:p>
            <a:endParaRPr lang="en-US" sz="4400" dirty="0"/>
          </a:p>
          <a:p>
            <a:r>
              <a:rPr lang="en-US" sz="4400" dirty="0" smtClean="0"/>
              <a:t>Pg.  </a:t>
            </a:r>
            <a:r>
              <a:rPr lang="en-US" sz="4400" smtClean="0"/>
              <a:t>428 #'s </a:t>
            </a:r>
            <a:r>
              <a:rPr lang="en-US" sz="4400" dirty="0"/>
              <a:t>7-10, 11b, 12a, 31-35 odd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smtClean="0"/>
              <a:t>For #’s 23 and beyond, Show sketch of shaded region, setup, and solution for every problem.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  <p:extLst>
      <p:ext uri="{BB962C8B-B14F-4D97-AF65-F5344CB8AC3E}">
        <p14:creationId xmlns:p14="http://schemas.microsoft.com/office/powerpoint/2010/main" val="37455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" y="685800"/>
            <a:ext cx="8305800" cy="1447800"/>
            <a:chOff x="240" y="240"/>
            <a:chExt cx="5232" cy="912"/>
          </a:xfrm>
        </p:grpSpPr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240" y="240"/>
              <a:ext cx="4896" cy="91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17410" name="Text Box 2"/>
            <p:cNvSpPr txBox="1">
              <a:spLocks noChangeArrowheads="1"/>
            </p:cNvSpPr>
            <p:nvPr/>
          </p:nvSpPr>
          <p:spPr bwMode="auto">
            <a:xfrm>
              <a:off x="278" y="240"/>
              <a:ext cx="5194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dirty="0"/>
                <a:t>The region between the curve             ,              and the</a:t>
              </a:r>
            </a:p>
            <a:p>
              <a:pPr>
                <a:lnSpc>
                  <a:spcPct val="150000"/>
                </a:lnSpc>
              </a:pPr>
              <a:r>
                <a:rPr lang="en-US" sz="2800" i="1" dirty="0">
                  <a:latin typeface="Times New Roman" pitchFamily="18" charset="0"/>
                </a:rPr>
                <a:t>y</a:t>
              </a:r>
              <a:r>
                <a:rPr lang="en-US" sz="2800" dirty="0"/>
                <a:t>-axis is revolved about the </a:t>
              </a:r>
              <a:r>
                <a:rPr lang="en-US" sz="2800" i="1" dirty="0">
                  <a:latin typeface="Times New Roman" pitchFamily="18" charset="0"/>
                </a:rPr>
                <a:t>y</a:t>
              </a:r>
              <a:r>
                <a:rPr lang="en-US" sz="2800" dirty="0"/>
                <a:t>-axis.  Find the volume.</a:t>
              </a:r>
            </a:p>
          </p:txBody>
        </p:sp>
        <p:graphicFrame>
          <p:nvGraphicFramePr>
            <p:cNvPr id="17411" name="Object 3"/>
            <p:cNvGraphicFramePr>
              <a:graphicFrameLocks noChangeAspect="1"/>
            </p:cNvGraphicFramePr>
            <p:nvPr/>
          </p:nvGraphicFramePr>
          <p:xfrm>
            <a:off x="3120" y="240"/>
            <a:ext cx="576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702" name="Equation" r:id="rId3" imgW="507960" imgH="444240" progId="Equation.DSMT4">
                    <p:embed/>
                  </p:oleObj>
                </mc:Choice>
                <mc:Fallback>
                  <p:oleObj name="Equation" r:id="rId3" imgW="507960" imgH="444240" progId="Equation.DSMT4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240"/>
                          <a:ext cx="576" cy="5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3792" y="384"/>
            <a:ext cx="634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703" name="Equation" r:id="rId5" imgW="558720" imgH="203040" progId="Equation.DSMT4">
                    <p:embed/>
                  </p:oleObj>
                </mc:Choice>
                <mc:Fallback>
                  <p:oleObj name="Equation" r:id="rId5" imgW="558720" imgH="203040" progId="Equation.DSMT4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384"/>
                          <a:ext cx="634" cy="2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2832" y="1008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98500" y="2133600"/>
            <a:ext cx="4483100" cy="2971800"/>
            <a:chOff x="-88" y="1344"/>
            <a:chExt cx="2824" cy="1872"/>
          </a:xfrm>
        </p:grpSpPr>
        <p:pic>
          <p:nvPicPr>
            <p:cNvPr id="17417" name="Picture 9" descr="H78HH70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-88" y="1344"/>
              <a:ext cx="2824" cy="1872"/>
            </a:xfrm>
            <a:prstGeom prst="rect">
              <a:avLst/>
            </a:prstGeom>
            <a:noFill/>
          </p:spPr>
        </p:pic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1137" y="2654"/>
              <a:ext cx="372" cy="1"/>
            </a:xfrm>
            <a:custGeom>
              <a:avLst/>
              <a:gdLst/>
              <a:ahLst/>
              <a:cxnLst>
                <a:cxn ang="0">
                  <a:pos x="372" y="0"/>
                </a:cxn>
                <a:cxn ang="0">
                  <a:pos x="0" y="0"/>
                </a:cxn>
              </a:cxnLst>
              <a:rect l="0" t="0" r="r" b="b"/>
              <a:pathLst>
                <a:path w="372" h="1">
                  <a:moveTo>
                    <a:pt x="372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1137" y="1533"/>
              <a:ext cx="189" cy="1"/>
            </a:xfrm>
            <a:custGeom>
              <a:avLst/>
              <a:gdLst/>
              <a:ahLst/>
              <a:cxnLst>
                <a:cxn ang="0">
                  <a:pos x="189" y="0"/>
                </a:cxn>
                <a:cxn ang="0">
                  <a:pos x="0" y="0"/>
                </a:cxn>
              </a:cxnLst>
              <a:rect l="0" t="0" r="r" b="b"/>
              <a:pathLst>
                <a:path w="189" h="1">
                  <a:moveTo>
                    <a:pt x="189" y="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4114800" y="2286000"/>
            <a:ext cx="359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We use a horizontal disk.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76200" y="2133600"/>
            <a:ext cx="4483100" cy="2971800"/>
            <a:chOff x="76200" y="2133600"/>
            <a:chExt cx="4483100" cy="2971800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76200" y="2133600"/>
              <a:ext cx="4483100" cy="2971800"/>
              <a:chOff x="-480" y="1344"/>
              <a:chExt cx="2824" cy="1872"/>
            </a:xfrm>
          </p:grpSpPr>
          <p:pic>
            <p:nvPicPr>
              <p:cNvPr id="17418" name="Picture 10" descr="H78HH700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-480" y="1344"/>
                <a:ext cx="2824" cy="1872"/>
              </a:xfrm>
              <a:prstGeom prst="rect">
                <a:avLst/>
              </a:prstGeom>
              <a:noFill/>
            </p:spPr>
          </p:pic>
          <p:sp>
            <p:nvSpPr>
              <p:cNvPr id="17423" name="Oval 15"/>
              <p:cNvSpPr>
                <a:spLocks noChangeArrowheads="1"/>
              </p:cNvSpPr>
              <p:nvPr/>
            </p:nvSpPr>
            <p:spPr bwMode="auto">
              <a:xfrm>
                <a:off x="932" y="1488"/>
                <a:ext cx="397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4" name="Oval 16"/>
              <p:cNvSpPr>
                <a:spLocks noChangeArrowheads="1"/>
              </p:cNvSpPr>
              <p:nvPr/>
            </p:nvSpPr>
            <p:spPr bwMode="auto">
              <a:xfrm>
                <a:off x="748" y="2562"/>
                <a:ext cx="760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42" name="Freeform 34"/>
            <p:cNvSpPr>
              <a:spLocks/>
            </p:cNvSpPr>
            <p:nvPr/>
          </p:nvSpPr>
          <p:spPr bwMode="auto">
            <a:xfrm>
              <a:off x="2647950" y="3200400"/>
              <a:ext cx="357188" cy="476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25" y="0"/>
                </a:cxn>
              </a:cxnLst>
              <a:rect l="0" t="0" r="r" b="b"/>
              <a:pathLst>
                <a:path w="225" h="3">
                  <a:moveTo>
                    <a:pt x="0" y="3"/>
                  </a:moveTo>
                  <a:lnTo>
                    <a:pt x="225" y="0"/>
                  </a:lnTo>
                </a:path>
              </a:pathLst>
            </a:custGeom>
            <a:noFill/>
            <a:ln w="31750">
              <a:solidFill>
                <a:srgbClr val="00CC99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819400" y="2960688"/>
              <a:ext cx="0" cy="484187"/>
              <a:chOff x="1776" y="1865"/>
              <a:chExt cx="0" cy="305"/>
            </a:xfrm>
          </p:grpSpPr>
          <p:sp>
            <p:nvSpPr>
              <p:cNvPr id="17443" name="Line 35"/>
              <p:cNvSpPr>
                <a:spLocks noChangeShapeType="1"/>
              </p:cNvSpPr>
              <p:nvPr/>
            </p:nvSpPr>
            <p:spPr bwMode="auto">
              <a:xfrm flipV="1">
                <a:off x="1776" y="202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Line 36"/>
              <p:cNvSpPr>
                <a:spLocks noChangeShapeType="1"/>
              </p:cNvSpPr>
              <p:nvPr/>
            </p:nvSpPr>
            <p:spPr bwMode="auto">
              <a:xfrm>
                <a:off x="1776" y="1865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7445" name="Object 37"/>
            <p:cNvGraphicFramePr>
              <a:graphicFrameLocks noChangeAspect="1"/>
            </p:cNvGraphicFramePr>
            <p:nvPr/>
          </p:nvGraphicFramePr>
          <p:xfrm>
            <a:off x="2667000" y="3429000"/>
            <a:ext cx="304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704" name="Equation" r:id="rId9" imgW="203040" imgH="203040" progId="Equation.DSMT4">
                    <p:embed/>
                  </p:oleObj>
                </mc:Choice>
                <mc:Fallback>
                  <p:oleObj name="Equation" r:id="rId9" imgW="203040" imgH="20304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7000" y="3429000"/>
                          <a:ext cx="3048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114800" y="2667000"/>
            <a:ext cx="2873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thickness is </a:t>
            </a:r>
            <a:r>
              <a:rPr lang="en-US" sz="2800" i="1" dirty="0">
                <a:latin typeface="Times New Roman" pitchFamily="18" charset="0"/>
              </a:rPr>
              <a:t>dy</a:t>
            </a:r>
            <a:r>
              <a:rPr lang="en-US" dirty="0"/>
              <a:t>.</a:t>
            </a: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4114800" y="3200400"/>
            <a:ext cx="4816475" cy="1066800"/>
            <a:chOff x="2438" y="1920"/>
            <a:chExt cx="3034" cy="672"/>
          </a:xfrm>
        </p:grpSpPr>
        <p:sp>
          <p:nvSpPr>
            <p:cNvPr id="17448" name="Text Box 40"/>
            <p:cNvSpPr txBox="1">
              <a:spLocks noChangeArrowheads="1"/>
            </p:cNvSpPr>
            <p:nvPr/>
          </p:nvSpPr>
          <p:spPr bwMode="auto">
            <a:xfrm>
              <a:off x="2438" y="1920"/>
              <a:ext cx="303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The radius is the x value of the function            .</a:t>
              </a:r>
            </a:p>
          </p:txBody>
        </p:sp>
        <p:graphicFrame>
          <p:nvGraphicFramePr>
            <p:cNvPr id="17449" name="Object 41"/>
            <p:cNvGraphicFramePr>
              <a:graphicFrameLocks noChangeAspect="1"/>
            </p:cNvGraphicFramePr>
            <p:nvPr/>
          </p:nvGraphicFramePr>
          <p:xfrm>
            <a:off x="3271" y="2112"/>
            <a:ext cx="425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705" name="Equation" r:id="rId11" imgW="393480" imgH="444240" progId="Equation.DSMT4">
                    <p:embed/>
                  </p:oleObj>
                </mc:Choice>
                <mc:Fallback>
                  <p:oleObj name="Equation" r:id="rId11" imgW="393480" imgH="444240" progId="Equation.DSMT4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1" y="2112"/>
                          <a:ext cx="425" cy="4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51" name="Object 43"/>
          <p:cNvGraphicFramePr>
            <a:graphicFrameLocks noChangeAspect="1"/>
          </p:cNvGraphicFramePr>
          <p:nvPr/>
        </p:nvGraphicFramePr>
        <p:xfrm>
          <a:off x="3810000" y="4267200"/>
          <a:ext cx="2209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6" name="Equation" r:id="rId13" imgW="1218960" imgH="545760" progId="Equation.DSMT4">
                  <p:embed/>
                </p:oleObj>
              </mc:Choice>
              <mc:Fallback>
                <p:oleObj name="Equation" r:id="rId13" imgW="1218960" imgH="5457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267200"/>
                        <a:ext cx="2209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2" name="AutoShape 44"/>
          <p:cNvSpPr>
            <a:spLocks/>
          </p:cNvSpPr>
          <p:nvPr/>
        </p:nvSpPr>
        <p:spPr bwMode="auto">
          <a:xfrm rot="16200000">
            <a:off x="5219700" y="4610100"/>
            <a:ext cx="228600" cy="13716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451350" y="5348288"/>
            <a:ext cx="164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volume of disk</a:t>
            </a:r>
          </a:p>
        </p:txBody>
      </p:sp>
      <p:graphicFrame>
        <p:nvGraphicFramePr>
          <p:cNvPr id="17454" name="Object 46"/>
          <p:cNvGraphicFramePr>
            <a:graphicFrameLocks noChangeAspect="1"/>
          </p:cNvGraphicFramePr>
          <p:nvPr/>
        </p:nvGraphicFramePr>
        <p:xfrm>
          <a:off x="6400800" y="4381500"/>
          <a:ext cx="13589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7" name="Equation" r:id="rId15" imgW="749160" imgH="419040" progId="Equation.DSMT4">
                  <p:embed/>
                </p:oleObj>
              </mc:Choice>
              <mc:Fallback>
                <p:oleObj name="Equation" r:id="rId15" imgW="749160" imgH="419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381500"/>
                        <a:ext cx="135890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5" name="Object 47"/>
          <p:cNvGraphicFramePr>
            <a:graphicFrameLocks noChangeAspect="1"/>
          </p:cNvGraphicFramePr>
          <p:nvPr/>
        </p:nvGraphicFramePr>
        <p:xfrm>
          <a:off x="3425825" y="5995988"/>
          <a:ext cx="10604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8" name="Equation" r:id="rId17" imgW="583920" imgH="279360" progId="Equation.DSMT4">
                  <p:embed/>
                </p:oleObj>
              </mc:Choice>
              <mc:Fallback>
                <p:oleObj name="Equation" r:id="rId17" imgW="583920" imgH="2793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5995988"/>
                        <a:ext cx="106045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6" name="Object 48"/>
          <p:cNvGraphicFramePr>
            <a:graphicFrameLocks noChangeAspect="1"/>
          </p:cNvGraphicFramePr>
          <p:nvPr/>
        </p:nvGraphicFramePr>
        <p:xfrm>
          <a:off x="4541838" y="6042025"/>
          <a:ext cx="170656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9" name="Equation" r:id="rId19" imgW="939600" imgH="253800" progId="Equation.DSMT4">
                  <p:embed/>
                </p:oleObj>
              </mc:Choice>
              <mc:Fallback>
                <p:oleObj name="Equation" r:id="rId19" imgW="939600" imgH="2538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6042025"/>
                        <a:ext cx="1706562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7" name="Line 49"/>
          <p:cNvSpPr>
            <a:spLocks noChangeShapeType="1"/>
          </p:cNvSpPr>
          <p:nvPr/>
        </p:nvSpPr>
        <p:spPr bwMode="auto">
          <a:xfrm flipV="1">
            <a:off x="5715000" y="6019800"/>
            <a:ext cx="381000" cy="4572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458" name="Object 50"/>
          <p:cNvGraphicFramePr>
            <a:graphicFrameLocks noChangeAspect="1"/>
          </p:cNvGraphicFramePr>
          <p:nvPr/>
        </p:nvGraphicFramePr>
        <p:xfrm>
          <a:off x="6096000" y="5715000"/>
          <a:ext cx="3254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10" name="Equation" r:id="rId21" imgW="126720" imgH="177480" progId="Equation.DSMT4">
                  <p:embed/>
                </p:oleObj>
              </mc:Choice>
              <mc:Fallback>
                <p:oleObj name="Equation" r:id="rId21" imgW="12672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715000"/>
                        <a:ext cx="3254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9" name="Object 51"/>
          <p:cNvGraphicFramePr>
            <a:graphicFrameLocks noChangeAspect="1"/>
          </p:cNvGraphicFramePr>
          <p:nvPr/>
        </p:nvGraphicFramePr>
        <p:xfrm>
          <a:off x="6400800" y="6019800"/>
          <a:ext cx="9921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11" name="Equation" r:id="rId23" imgW="545760" imgH="203040" progId="Equation.DSMT4">
                  <p:embed/>
                </p:oleObj>
              </mc:Choice>
              <mc:Fallback>
                <p:oleObj name="Equation" r:id="rId23" imgW="545760" imgH="2030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6019800"/>
                        <a:ext cx="99218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60" name="Object 52"/>
          <p:cNvGraphicFramePr>
            <a:graphicFrameLocks noChangeAspect="1"/>
          </p:cNvGraphicFramePr>
          <p:nvPr/>
        </p:nvGraphicFramePr>
        <p:xfrm>
          <a:off x="7443788" y="6042025"/>
          <a:ext cx="103822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12" name="Equation" r:id="rId25" imgW="571320" imgH="177480" progId="Equation.DSMT4">
                  <p:embed/>
                </p:oleObj>
              </mc:Choice>
              <mc:Fallback>
                <p:oleObj name="Equation" r:id="rId25" imgW="571320" imgH="177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3788" y="6042025"/>
                        <a:ext cx="1038225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61" name="Object 53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13" name="Equation" r:id="rId27" imgW="190440" imgH="139680" progId="Equation.DSMT4">
                  <p:embed/>
                </p:oleObj>
              </mc:Choice>
              <mc:Fallback>
                <p:oleObj name="Equation" r:id="rId27" imgW="190440" imgH="1396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6.2 Solids of Revolution-Disk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1" grpId="0" autoUpdateAnimBg="0"/>
      <p:bldP spid="17447" grpId="0" autoUpdateAnimBg="0"/>
      <p:bldP spid="17452" grpId="0" animBg="1"/>
      <p:bldP spid="17453" grpId="0" autoUpdateAnimBg="0"/>
      <p:bldP spid="174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517775" y="552450"/>
            <a:ext cx="1727200" cy="1962150"/>
            <a:chOff x="1586" y="348"/>
            <a:chExt cx="1088" cy="1236"/>
          </a:xfrm>
        </p:grpSpPr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1586" y="432"/>
              <a:ext cx="536" cy="1152"/>
              <a:chOff x="2170" y="1699"/>
              <a:chExt cx="460" cy="922"/>
            </a:xfrm>
          </p:grpSpPr>
          <p:sp>
            <p:nvSpPr>
              <p:cNvPr id="18436" name="Line 4"/>
              <p:cNvSpPr>
                <a:spLocks noChangeShapeType="1"/>
              </p:cNvSpPr>
              <p:nvPr/>
            </p:nvSpPr>
            <p:spPr bwMode="auto">
              <a:xfrm>
                <a:off x="2170" y="1699"/>
                <a:ext cx="5" cy="1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7" name="Line 5"/>
              <p:cNvSpPr>
                <a:spLocks noChangeShapeType="1"/>
              </p:cNvSpPr>
              <p:nvPr/>
            </p:nvSpPr>
            <p:spPr bwMode="auto">
              <a:xfrm>
                <a:off x="2175" y="1711"/>
                <a:ext cx="26" cy="5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201" y="1761"/>
                <a:ext cx="22" cy="4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9" name="Line 7"/>
              <p:cNvSpPr>
                <a:spLocks noChangeShapeType="1"/>
              </p:cNvSpPr>
              <p:nvPr/>
            </p:nvSpPr>
            <p:spPr bwMode="auto">
              <a:xfrm>
                <a:off x="2223" y="1807"/>
                <a:ext cx="25" cy="4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0" name="Line 8"/>
              <p:cNvSpPr>
                <a:spLocks noChangeShapeType="1"/>
              </p:cNvSpPr>
              <p:nvPr/>
            </p:nvSpPr>
            <p:spPr bwMode="auto">
              <a:xfrm>
                <a:off x="2248" y="1855"/>
                <a:ext cx="21" cy="4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>
                <a:off x="2269" y="1899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2" name="Line 10"/>
              <p:cNvSpPr>
                <a:spLocks noChangeShapeType="1"/>
              </p:cNvSpPr>
              <p:nvPr/>
            </p:nvSpPr>
            <p:spPr bwMode="auto">
              <a:xfrm>
                <a:off x="2293" y="1946"/>
                <a:ext cx="23" cy="4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Line 11"/>
              <p:cNvSpPr>
                <a:spLocks noChangeShapeType="1"/>
              </p:cNvSpPr>
              <p:nvPr/>
            </p:nvSpPr>
            <p:spPr bwMode="auto">
              <a:xfrm>
                <a:off x="2316" y="1991"/>
                <a:ext cx="23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4" name="Line 12"/>
              <p:cNvSpPr>
                <a:spLocks noChangeShapeType="1"/>
              </p:cNvSpPr>
              <p:nvPr/>
            </p:nvSpPr>
            <p:spPr bwMode="auto">
              <a:xfrm>
                <a:off x="2339" y="2038"/>
                <a:ext cx="23" cy="4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5" name="Line 13"/>
              <p:cNvSpPr>
                <a:spLocks noChangeShapeType="1"/>
              </p:cNvSpPr>
              <p:nvPr/>
            </p:nvSpPr>
            <p:spPr bwMode="auto">
              <a:xfrm>
                <a:off x="2362" y="2084"/>
                <a:ext cx="24" cy="4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Line 14"/>
              <p:cNvSpPr>
                <a:spLocks noChangeShapeType="1"/>
              </p:cNvSpPr>
              <p:nvPr/>
            </p:nvSpPr>
            <p:spPr bwMode="auto">
              <a:xfrm>
                <a:off x="2386" y="2132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7" name="Line 15"/>
              <p:cNvSpPr>
                <a:spLocks noChangeShapeType="1"/>
              </p:cNvSpPr>
              <p:nvPr/>
            </p:nvSpPr>
            <p:spPr bwMode="auto">
              <a:xfrm>
                <a:off x="2410" y="2179"/>
                <a:ext cx="23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8" name="Line 16"/>
              <p:cNvSpPr>
                <a:spLocks noChangeShapeType="1"/>
              </p:cNvSpPr>
              <p:nvPr/>
            </p:nvSpPr>
            <p:spPr bwMode="auto">
              <a:xfrm>
                <a:off x="2433" y="2226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9" name="Line 17"/>
              <p:cNvSpPr>
                <a:spLocks noChangeShapeType="1"/>
              </p:cNvSpPr>
              <p:nvPr/>
            </p:nvSpPr>
            <p:spPr bwMode="auto">
              <a:xfrm>
                <a:off x="2457" y="2273"/>
                <a:ext cx="21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0" name="Line 18"/>
              <p:cNvSpPr>
                <a:spLocks noChangeShapeType="1"/>
              </p:cNvSpPr>
              <p:nvPr/>
            </p:nvSpPr>
            <p:spPr bwMode="auto">
              <a:xfrm>
                <a:off x="2478" y="2316"/>
                <a:ext cx="25" cy="5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1" name="Line 19"/>
              <p:cNvSpPr>
                <a:spLocks noChangeShapeType="1"/>
              </p:cNvSpPr>
              <p:nvPr/>
            </p:nvSpPr>
            <p:spPr bwMode="auto">
              <a:xfrm>
                <a:off x="2503" y="2366"/>
                <a:ext cx="22" cy="4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2" name="Line 20"/>
              <p:cNvSpPr>
                <a:spLocks noChangeShapeType="1"/>
              </p:cNvSpPr>
              <p:nvPr/>
            </p:nvSpPr>
            <p:spPr bwMode="auto">
              <a:xfrm>
                <a:off x="2525" y="2410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Line 21"/>
              <p:cNvSpPr>
                <a:spLocks noChangeShapeType="1"/>
              </p:cNvSpPr>
              <p:nvPr/>
            </p:nvSpPr>
            <p:spPr bwMode="auto">
              <a:xfrm>
                <a:off x="2549" y="2457"/>
                <a:ext cx="22" cy="4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2571" y="2502"/>
                <a:ext cx="25" cy="5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>
                <a:off x="2596" y="2553"/>
                <a:ext cx="22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6" name="Line 24"/>
              <p:cNvSpPr>
                <a:spLocks noChangeShapeType="1"/>
              </p:cNvSpPr>
              <p:nvPr/>
            </p:nvSpPr>
            <p:spPr bwMode="auto">
              <a:xfrm>
                <a:off x="2618" y="2596"/>
                <a:ext cx="12" cy="2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7" name="Line 25"/>
              <p:cNvSpPr>
                <a:spLocks noChangeShapeType="1"/>
              </p:cNvSpPr>
              <p:nvPr/>
            </p:nvSpPr>
            <p:spPr bwMode="auto">
              <a:xfrm>
                <a:off x="2170" y="1699"/>
                <a:ext cx="5" cy="2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Line 26"/>
              <p:cNvSpPr>
                <a:spLocks noChangeShapeType="1"/>
              </p:cNvSpPr>
              <p:nvPr/>
            </p:nvSpPr>
            <p:spPr bwMode="auto">
              <a:xfrm>
                <a:off x="2175" y="1723"/>
                <a:ext cx="26" cy="96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9" name="Line 27"/>
              <p:cNvSpPr>
                <a:spLocks noChangeShapeType="1"/>
              </p:cNvSpPr>
              <p:nvPr/>
            </p:nvSpPr>
            <p:spPr bwMode="auto">
              <a:xfrm>
                <a:off x="2201" y="1819"/>
                <a:ext cx="22" cy="8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0" name="Line 28"/>
              <p:cNvSpPr>
                <a:spLocks noChangeShapeType="1"/>
              </p:cNvSpPr>
              <p:nvPr/>
            </p:nvSpPr>
            <p:spPr bwMode="auto">
              <a:xfrm>
                <a:off x="2223" y="1901"/>
                <a:ext cx="25" cy="8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1" name="Line 29"/>
              <p:cNvSpPr>
                <a:spLocks noChangeShapeType="1"/>
              </p:cNvSpPr>
              <p:nvPr/>
            </p:nvSpPr>
            <p:spPr bwMode="auto">
              <a:xfrm>
                <a:off x="2248" y="1984"/>
                <a:ext cx="21" cy="7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2" name="Line 30"/>
              <p:cNvSpPr>
                <a:spLocks noChangeShapeType="1"/>
              </p:cNvSpPr>
              <p:nvPr/>
            </p:nvSpPr>
            <p:spPr bwMode="auto">
              <a:xfrm>
                <a:off x="2269" y="2055"/>
                <a:ext cx="24" cy="7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Line 31"/>
              <p:cNvSpPr>
                <a:spLocks noChangeShapeType="1"/>
              </p:cNvSpPr>
              <p:nvPr/>
            </p:nvSpPr>
            <p:spPr bwMode="auto">
              <a:xfrm>
                <a:off x="2293" y="2127"/>
                <a:ext cx="23" cy="6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4" name="Line 32"/>
              <p:cNvSpPr>
                <a:spLocks noChangeShapeType="1"/>
              </p:cNvSpPr>
              <p:nvPr/>
            </p:nvSpPr>
            <p:spPr bwMode="auto">
              <a:xfrm>
                <a:off x="2316" y="2191"/>
                <a:ext cx="23" cy="62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5" name="Line 33"/>
              <p:cNvSpPr>
                <a:spLocks noChangeShapeType="1"/>
              </p:cNvSpPr>
              <p:nvPr/>
            </p:nvSpPr>
            <p:spPr bwMode="auto">
              <a:xfrm>
                <a:off x="2339" y="2253"/>
                <a:ext cx="23" cy="55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6" name="Line 34"/>
              <p:cNvSpPr>
                <a:spLocks noChangeShapeType="1"/>
              </p:cNvSpPr>
              <p:nvPr/>
            </p:nvSpPr>
            <p:spPr bwMode="auto">
              <a:xfrm>
                <a:off x="2362" y="2308"/>
                <a:ext cx="24" cy="5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7" name="Line 35"/>
              <p:cNvSpPr>
                <a:spLocks noChangeShapeType="1"/>
              </p:cNvSpPr>
              <p:nvPr/>
            </p:nvSpPr>
            <p:spPr bwMode="auto">
              <a:xfrm>
                <a:off x="2386" y="2362"/>
                <a:ext cx="24" cy="47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8" name="Line 36"/>
              <p:cNvSpPr>
                <a:spLocks noChangeShapeType="1"/>
              </p:cNvSpPr>
              <p:nvPr/>
            </p:nvSpPr>
            <p:spPr bwMode="auto">
              <a:xfrm>
                <a:off x="2410" y="2409"/>
                <a:ext cx="23" cy="4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9" name="Line 37"/>
              <p:cNvSpPr>
                <a:spLocks noChangeShapeType="1"/>
              </p:cNvSpPr>
              <p:nvPr/>
            </p:nvSpPr>
            <p:spPr bwMode="auto">
              <a:xfrm>
                <a:off x="2433" y="2452"/>
                <a:ext cx="24" cy="38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0" name="Line 38"/>
              <p:cNvSpPr>
                <a:spLocks noChangeShapeType="1"/>
              </p:cNvSpPr>
              <p:nvPr/>
            </p:nvSpPr>
            <p:spPr bwMode="auto">
              <a:xfrm>
                <a:off x="2457" y="2490"/>
                <a:ext cx="21" cy="3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1" name="Line 39"/>
              <p:cNvSpPr>
                <a:spLocks noChangeShapeType="1"/>
              </p:cNvSpPr>
              <p:nvPr/>
            </p:nvSpPr>
            <p:spPr bwMode="auto">
              <a:xfrm>
                <a:off x="2478" y="2520"/>
                <a:ext cx="25" cy="30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2" name="Line 40"/>
              <p:cNvSpPr>
                <a:spLocks noChangeShapeType="1"/>
              </p:cNvSpPr>
              <p:nvPr/>
            </p:nvSpPr>
            <p:spPr bwMode="auto">
              <a:xfrm>
                <a:off x="2503" y="2550"/>
                <a:ext cx="22" cy="2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3" name="Line 41"/>
              <p:cNvSpPr>
                <a:spLocks noChangeShapeType="1"/>
              </p:cNvSpPr>
              <p:nvPr/>
            </p:nvSpPr>
            <p:spPr bwMode="auto">
              <a:xfrm>
                <a:off x="2525" y="2573"/>
                <a:ext cx="24" cy="19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4" name="Line 42"/>
              <p:cNvSpPr>
                <a:spLocks noChangeShapeType="1"/>
              </p:cNvSpPr>
              <p:nvPr/>
            </p:nvSpPr>
            <p:spPr bwMode="auto">
              <a:xfrm>
                <a:off x="2549" y="2592"/>
                <a:ext cx="22" cy="13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5" name="Line 43"/>
              <p:cNvSpPr>
                <a:spLocks noChangeShapeType="1"/>
              </p:cNvSpPr>
              <p:nvPr/>
            </p:nvSpPr>
            <p:spPr bwMode="auto">
              <a:xfrm>
                <a:off x="2571" y="2605"/>
                <a:ext cx="25" cy="1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6" name="Line 44"/>
              <p:cNvSpPr>
                <a:spLocks noChangeShapeType="1"/>
              </p:cNvSpPr>
              <p:nvPr/>
            </p:nvSpPr>
            <p:spPr bwMode="auto">
              <a:xfrm>
                <a:off x="2596" y="2616"/>
                <a:ext cx="22" cy="4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7" name="Line 45"/>
              <p:cNvSpPr>
                <a:spLocks noChangeShapeType="1"/>
              </p:cNvSpPr>
              <p:nvPr/>
            </p:nvSpPr>
            <p:spPr bwMode="auto">
              <a:xfrm>
                <a:off x="2618" y="2620"/>
                <a:ext cx="12" cy="1"/>
              </a:xfrm>
              <a:prstGeom prst="line">
                <a:avLst/>
              </a:prstGeom>
              <a:noFill/>
              <a:ln w="4826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9" name="Oval 47"/>
            <p:cNvSpPr>
              <a:spLocks noChangeArrowheads="1"/>
            </p:cNvSpPr>
            <p:nvPr/>
          </p:nvSpPr>
          <p:spPr bwMode="auto">
            <a:xfrm>
              <a:off x="1586" y="348"/>
              <a:ext cx="1088" cy="18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381000" y="547688"/>
            <a:ext cx="1727200" cy="1976437"/>
            <a:chOff x="240" y="345"/>
            <a:chExt cx="1088" cy="1245"/>
          </a:xfrm>
        </p:grpSpPr>
        <p:sp>
          <p:nvSpPr>
            <p:cNvPr id="18481" name="Freeform 49"/>
            <p:cNvSpPr>
              <a:spLocks/>
            </p:cNvSpPr>
            <p:nvPr/>
          </p:nvSpPr>
          <p:spPr bwMode="auto">
            <a:xfrm>
              <a:off x="240" y="424"/>
              <a:ext cx="1083" cy="1163"/>
            </a:xfrm>
            <a:custGeom>
              <a:avLst/>
              <a:gdLst/>
              <a:ahLst/>
              <a:cxnLst>
                <a:cxn ang="0">
                  <a:pos x="6" y="20"/>
                </a:cxn>
                <a:cxn ang="0">
                  <a:pos x="11" y="62"/>
                </a:cxn>
                <a:cxn ang="0">
                  <a:pos x="18" y="92"/>
                </a:cxn>
                <a:cxn ang="0">
                  <a:pos x="36" y="152"/>
                </a:cxn>
                <a:cxn ang="0">
                  <a:pos x="54" y="211"/>
                </a:cxn>
                <a:cxn ang="0">
                  <a:pos x="78" y="313"/>
                </a:cxn>
                <a:cxn ang="0">
                  <a:pos x="114" y="448"/>
                </a:cxn>
                <a:cxn ang="0">
                  <a:pos x="167" y="610"/>
                </a:cxn>
                <a:cxn ang="0">
                  <a:pos x="213" y="736"/>
                </a:cxn>
                <a:cxn ang="0">
                  <a:pos x="248" y="818"/>
                </a:cxn>
                <a:cxn ang="0">
                  <a:pos x="294" y="922"/>
                </a:cxn>
                <a:cxn ang="0">
                  <a:pos x="330" y="989"/>
                </a:cxn>
                <a:cxn ang="0">
                  <a:pos x="348" y="1016"/>
                </a:cxn>
                <a:cxn ang="0">
                  <a:pos x="377" y="1051"/>
                </a:cxn>
                <a:cxn ang="0">
                  <a:pos x="392" y="1072"/>
                </a:cxn>
                <a:cxn ang="0">
                  <a:pos x="429" y="1112"/>
                </a:cxn>
                <a:cxn ang="0">
                  <a:pos x="543" y="1163"/>
                </a:cxn>
                <a:cxn ang="0">
                  <a:pos x="603" y="1147"/>
                </a:cxn>
                <a:cxn ang="0">
                  <a:pos x="623" y="1138"/>
                </a:cxn>
                <a:cxn ang="0">
                  <a:pos x="638" y="1129"/>
                </a:cxn>
                <a:cxn ang="0">
                  <a:pos x="669" y="1100"/>
                </a:cxn>
                <a:cxn ang="0">
                  <a:pos x="699" y="1070"/>
                </a:cxn>
                <a:cxn ang="0">
                  <a:pos x="720" y="1042"/>
                </a:cxn>
                <a:cxn ang="0">
                  <a:pos x="740" y="1015"/>
                </a:cxn>
                <a:cxn ang="0">
                  <a:pos x="759" y="986"/>
                </a:cxn>
                <a:cxn ang="0">
                  <a:pos x="777" y="950"/>
                </a:cxn>
                <a:cxn ang="0">
                  <a:pos x="789" y="926"/>
                </a:cxn>
                <a:cxn ang="0">
                  <a:pos x="807" y="886"/>
                </a:cxn>
                <a:cxn ang="0">
                  <a:pos x="825" y="853"/>
                </a:cxn>
                <a:cxn ang="0">
                  <a:pos x="840" y="820"/>
                </a:cxn>
                <a:cxn ang="0">
                  <a:pos x="860" y="775"/>
                </a:cxn>
                <a:cxn ang="0">
                  <a:pos x="891" y="694"/>
                </a:cxn>
                <a:cxn ang="0">
                  <a:pos x="911" y="634"/>
                </a:cxn>
                <a:cxn ang="0">
                  <a:pos x="930" y="577"/>
                </a:cxn>
                <a:cxn ang="0">
                  <a:pos x="947" y="520"/>
                </a:cxn>
                <a:cxn ang="0">
                  <a:pos x="972" y="437"/>
                </a:cxn>
                <a:cxn ang="0">
                  <a:pos x="987" y="383"/>
                </a:cxn>
                <a:cxn ang="0">
                  <a:pos x="1010" y="305"/>
                </a:cxn>
                <a:cxn ang="0">
                  <a:pos x="1056" y="125"/>
                </a:cxn>
                <a:cxn ang="0">
                  <a:pos x="1083" y="20"/>
                </a:cxn>
                <a:cxn ang="0">
                  <a:pos x="938" y="20"/>
                </a:cxn>
                <a:cxn ang="0">
                  <a:pos x="582" y="11"/>
                </a:cxn>
                <a:cxn ang="0">
                  <a:pos x="135" y="8"/>
                </a:cxn>
                <a:cxn ang="0">
                  <a:pos x="21" y="11"/>
                </a:cxn>
                <a:cxn ang="0">
                  <a:pos x="6" y="20"/>
                </a:cxn>
              </a:cxnLst>
              <a:rect l="0" t="0" r="r" b="b"/>
              <a:pathLst>
                <a:path w="1083" h="1163">
                  <a:moveTo>
                    <a:pt x="6" y="20"/>
                  </a:moveTo>
                  <a:cubicBezTo>
                    <a:pt x="7" y="37"/>
                    <a:pt x="6" y="43"/>
                    <a:pt x="11" y="62"/>
                  </a:cubicBezTo>
                  <a:cubicBezTo>
                    <a:pt x="15" y="68"/>
                    <a:pt x="15" y="85"/>
                    <a:pt x="18" y="92"/>
                  </a:cubicBezTo>
                  <a:cubicBezTo>
                    <a:pt x="21" y="103"/>
                    <a:pt x="27" y="127"/>
                    <a:pt x="36" y="152"/>
                  </a:cubicBezTo>
                  <a:cubicBezTo>
                    <a:pt x="45" y="189"/>
                    <a:pt x="42" y="175"/>
                    <a:pt x="54" y="211"/>
                  </a:cubicBezTo>
                  <a:cubicBezTo>
                    <a:pt x="65" y="259"/>
                    <a:pt x="67" y="267"/>
                    <a:pt x="78" y="313"/>
                  </a:cubicBezTo>
                  <a:cubicBezTo>
                    <a:pt x="87" y="346"/>
                    <a:pt x="98" y="379"/>
                    <a:pt x="114" y="448"/>
                  </a:cubicBezTo>
                  <a:cubicBezTo>
                    <a:pt x="132" y="502"/>
                    <a:pt x="148" y="554"/>
                    <a:pt x="167" y="610"/>
                  </a:cubicBezTo>
                  <a:cubicBezTo>
                    <a:pt x="182" y="653"/>
                    <a:pt x="192" y="677"/>
                    <a:pt x="213" y="736"/>
                  </a:cubicBezTo>
                  <a:cubicBezTo>
                    <a:pt x="223" y="762"/>
                    <a:pt x="230" y="779"/>
                    <a:pt x="248" y="818"/>
                  </a:cubicBezTo>
                  <a:cubicBezTo>
                    <a:pt x="276" y="880"/>
                    <a:pt x="284" y="901"/>
                    <a:pt x="294" y="922"/>
                  </a:cubicBezTo>
                  <a:cubicBezTo>
                    <a:pt x="300" y="939"/>
                    <a:pt x="317" y="976"/>
                    <a:pt x="330" y="989"/>
                  </a:cubicBezTo>
                  <a:cubicBezTo>
                    <a:pt x="337" y="1010"/>
                    <a:pt x="339" y="1003"/>
                    <a:pt x="348" y="1016"/>
                  </a:cubicBezTo>
                  <a:cubicBezTo>
                    <a:pt x="360" y="1033"/>
                    <a:pt x="360" y="1034"/>
                    <a:pt x="377" y="1051"/>
                  </a:cubicBezTo>
                  <a:cubicBezTo>
                    <a:pt x="371" y="1048"/>
                    <a:pt x="389" y="1070"/>
                    <a:pt x="392" y="1072"/>
                  </a:cubicBezTo>
                  <a:cubicBezTo>
                    <a:pt x="408" y="1086"/>
                    <a:pt x="410" y="1094"/>
                    <a:pt x="429" y="1112"/>
                  </a:cubicBezTo>
                  <a:cubicBezTo>
                    <a:pt x="462" y="1136"/>
                    <a:pt x="501" y="1158"/>
                    <a:pt x="543" y="1163"/>
                  </a:cubicBezTo>
                  <a:cubicBezTo>
                    <a:pt x="563" y="1162"/>
                    <a:pt x="585" y="1153"/>
                    <a:pt x="603" y="1147"/>
                  </a:cubicBezTo>
                  <a:cubicBezTo>
                    <a:pt x="610" y="1146"/>
                    <a:pt x="618" y="1141"/>
                    <a:pt x="623" y="1138"/>
                  </a:cubicBezTo>
                  <a:cubicBezTo>
                    <a:pt x="629" y="1135"/>
                    <a:pt x="638" y="1129"/>
                    <a:pt x="638" y="1129"/>
                  </a:cubicBezTo>
                  <a:cubicBezTo>
                    <a:pt x="646" y="1116"/>
                    <a:pt x="656" y="1112"/>
                    <a:pt x="669" y="1100"/>
                  </a:cubicBezTo>
                  <a:cubicBezTo>
                    <a:pt x="683" y="1086"/>
                    <a:pt x="684" y="1085"/>
                    <a:pt x="699" y="1070"/>
                  </a:cubicBezTo>
                  <a:cubicBezTo>
                    <a:pt x="708" y="1056"/>
                    <a:pt x="713" y="1054"/>
                    <a:pt x="720" y="1042"/>
                  </a:cubicBezTo>
                  <a:cubicBezTo>
                    <a:pt x="732" y="1025"/>
                    <a:pt x="729" y="1030"/>
                    <a:pt x="740" y="1015"/>
                  </a:cubicBezTo>
                  <a:cubicBezTo>
                    <a:pt x="749" y="1001"/>
                    <a:pt x="750" y="997"/>
                    <a:pt x="759" y="986"/>
                  </a:cubicBezTo>
                  <a:cubicBezTo>
                    <a:pt x="764" y="971"/>
                    <a:pt x="768" y="967"/>
                    <a:pt x="777" y="950"/>
                  </a:cubicBezTo>
                  <a:cubicBezTo>
                    <a:pt x="782" y="943"/>
                    <a:pt x="786" y="932"/>
                    <a:pt x="789" y="926"/>
                  </a:cubicBezTo>
                  <a:cubicBezTo>
                    <a:pt x="803" y="896"/>
                    <a:pt x="800" y="905"/>
                    <a:pt x="807" y="886"/>
                  </a:cubicBezTo>
                  <a:cubicBezTo>
                    <a:pt x="811" y="880"/>
                    <a:pt x="822" y="856"/>
                    <a:pt x="825" y="853"/>
                  </a:cubicBezTo>
                  <a:cubicBezTo>
                    <a:pt x="827" y="847"/>
                    <a:pt x="833" y="836"/>
                    <a:pt x="840" y="820"/>
                  </a:cubicBezTo>
                  <a:cubicBezTo>
                    <a:pt x="848" y="799"/>
                    <a:pt x="855" y="786"/>
                    <a:pt x="860" y="775"/>
                  </a:cubicBezTo>
                  <a:cubicBezTo>
                    <a:pt x="872" y="743"/>
                    <a:pt x="876" y="731"/>
                    <a:pt x="891" y="694"/>
                  </a:cubicBezTo>
                  <a:cubicBezTo>
                    <a:pt x="899" y="664"/>
                    <a:pt x="902" y="667"/>
                    <a:pt x="911" y="634"/>
                  </a:cubicBezTo>
                  <a:cubicBezTo>
                    <a:pt x="921" y="604"/>
                    <a:pt x="927" y="590"/>
                    <a:pt x="930" y="577"/>
                  </a:cubicBezTo>
                  <a:cubicBezTo>
                    <a:pt x="934" y="564"/>
                    <a:pt x="939" y="547"/>
                    <a:pt x="947" y="520"/>
                  </a:cubicBezTo>
                  <a:cubicBezTo>
                    <a:pt x="959" y="481"/>
                    <a:pt x="962" y="471"/>
                    <a:pt x="972" y="437"/>
                  </a:cubicBezTo>
                  <a:cubicBezTo>
                    <a:pt x="980" y="409"/>
                    <a:pt x="981" y="404"/>
                    <a:pt x="987" y="383"/>
                  </a:cubicBezTo>
                  <a:cubicBezTo>
                    <a:pt x="993" y="372"/>
                    <a:pt x="1006" y="317"/>
                    <a:pt x="1010" y="305"/>
                  </a:cubicBezTo>
                  <a:cubicBezTo>
                    <a:pt x="1035" y="202"/>
                    <a:pt x="1037" y="202"/>
                    <a:pt x="1056" y="125"/>
                  </a:cubicBezTo>
                  <a:cubicBezTo>
                    <a:pt x="1064" y="92"/>
                    <a:pt x="1073" y="50"/>
                    <a:pt x="1083" y="20"/>
                  </a:cubicBezTo>
                  <a:cubicBezTo>
                    <a:pt x="1066" y="0"/>
                    <a:pt x="1021" y="21"/>
                    <a:pt x="938" y="20"/>
                  </a:cubicBezTo>
                  <a:cubicBezTo>
                    <a:pt x="855" y="19"/>
                    <a:pt x="716" y="13"/>
                    <a:pt x="582" y="11"/>
                  </a:cubicBezTo>
                  <a:cubicBezTo>
                    <a:pt x="435" y="14"/>
                    <a:pt x="281" y="26"/>
                    <a:pt x="135" y="8"/>
                  </a:cubicBezTo>
                  <a:cubicBezTo>
                    <a:pt x="97" y="9"/>
                    <a:pt x="59" y="8"/>
                    <a:pt x="21" y="11"/>
                  </a:cubicBezTo>
                  <a:cubicBezTo>
                    <a:pt x="15" y="11"/>
                    <a:pt x="0" y="20"/>
                    <a:pt x="6" y="2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E1C3"/>
                </a:gs>
                <a:gs pos="50000">
                  <a:schemeClr val="bg1"/>
                </a:gs>
                <a:gs pos="100000">
                  <a:srgbClr val="FFE1C3"/>
                </a:gs>
              </a:gsLst>
              <a:lin ang="0" scaled="1"/>
            </a:gradFill>
            <a:ln w="9525">
              <a:solidFill>
                <a:srgbClr val="9966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Oval 50"/>
            <p:cNvSpPr>
              <a:spLocks noChangeArrowheads="1"/>
            </p:cNvSpPr>
            <p:nvPr/>
          </p:nvSpPr>
          <p:spPr bwMode="auto">
            <a:xfrm>
              <a:off x="240" y="345"/>
              <a:ext cx="1088" cy="180"/>
            </a:xfrm>
            <a:prstGeom prst="ellipse">
              <a:avLst/>
            </a:prstGeom>
            <a:solidFill>
              <a:srgbClr val="FFE1C3"/>
            </a:solidFill>
            <a:ln w="6350">
              <a:solidFill>
                <a:srgbClr val="996633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Freeform 52"/>
            <p:cNvSpPr>
              <a:spLocks/>
            </p:cNvSpPr>
            <p:nvPr/>
          </p:nvSpPr>
          <p:spPr bwMode="auto">
            <a:xfrm>
              <a:off x="240" y="432"/>
              <a:ext cx="546" cy="11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6" y="1158"/>
                </a:cxn>
              </a:cxnLst>
              <a:rect l="0" t="0" r="r" b="b"/>
              <a:pathLst>
                <a:path w="546" h="1158">
                  <a:moveTo>
                    <a:pt x="0" y="0"/>
                  </a:moveTo>
                  <a:lnTo>
                    <a:pt x="546" y="1158"/>
                  </a:lnTo>
                </a:path>
              </a:pathLst>
            </a:custGeom>
            <a:noFill/>
            <a:ln w="6350" cap="rnd">
              <a:solidFill>
                <a:srgbClr val="996633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Freeform 53"/>
            <p:cNvSpPr>
              <a:spLocks/>
            </p:cNvSpPr>
            <p:nvPr/>
          </p:nvSpPr>
          <p:spPr bwMode="auto">
            <a:xfrm>
              <a:off x="792" y="441"/>
              <a:ext cx="534" cy="1143"/>
            </a:xfrm>
            <a:custGeom>
              <a:avLst/>
              <a:gdLst/>
              <a:ahLst/>
              <a:cxnLst>
                <a:cxn ang="0">
                  <a:pos x="534" y="0"/>
                </a:cxn>
                <a:cxn ang="0">
                  <a:pos x="0" y="1143"/>
                </a:cxn>
              </a:cxnLst>
              <a:rect l="0" t="0" r="r" b="b"/>
              <a:pathLst>
                <a:path w="534" h="1143">
                  <a:moveTo>
                    <a:pt x="534" y="0"/>
                  </a:moveTo>
                  <a:lnTo>
                    <a:pt x="0" y="1143"/>
                  </a:lnTo>
                </a:path>
              </a:pathLst>
            </a:custGeom>
            <a:noFill/>
            <a:ln w="6350" cap="rnd">
              <a:solidFill>
                <a:srgbClr val="996633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434" name="Picture 2" descr="H7DP6N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57200"/>
            <a:ext cx="3200400" cy="2286000"/>
          </a:xfrm>
          <a:prstGeom prst="rect">
            <a:avLst/>
          </a:prstGeom>
          <a:noFill/>
        </p:spPr>
      </p:pic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2914650" y="1905000"/>
            <a:ext cx="923925" cy="152400"/>
            <a:chOff x="1836" y="1200"/>
            <a:chExt cx="582" cy="96"/>
          </a:xfrm>
        </p:grpSpPr>
        <p:sp>
          <p:nvSpPr>
            <p:cNvPr id="18488" name="Oval 56"/>
            <p:cNvSpPr>
              <a:spLocks noChangeArrowheads="1"/>
            </p:cNvSpPr>
            <p:nvPr/>
          </p:nvSpPr>
          <p:spPr bwMode="auto">
            <a:xfrm>
              <a:off x="1836" y="1200"/>
              <a:ext cx="582" cy="96"/>
            </a:xfrm>
            <a:prstGeom prst="ellipse">
              <a:avLst/>
            </a:prstGeom>
            <a:solidFill>
              <a:srgbClr val="99FFCC">
                <a:alpha val="50000"/>
              </a:srgbClr>
            </a:solidFill>
            <a:ln w="9525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Oval 57"/>
            <p:cNvSpPr>
              <a:spLocks noChangeArrowheads="1"/>
            </p:cNvSpPr>
            <p:nvPr/>
          </p:nvSpPr>
          <p:spPr bwMode="auto">
            <a:xfrm>
              <a:off x="1968" y="1220"/>
              <a:ext cx="317" cy="48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rgbClr val="00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90" name="Freeform 58"/>
          <p:cNvSpPr>
            <a:spLocks/>
          </p:cNvSpPr>
          <p:nvPr/>
        </p:nvSpPr>
        <p:spPr bwMode="auto">
          <a:xfrm>
            <a:off x="3381375" y="1884363"/>
            <a:ext cx="3175" cy="1158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73"/>
              </a:cxn>
            </a:cxnLst>
            <a:rect l="0" t="0" r="r" b="b"/>
            <a:pathLst>
              <a:path w="2" h="73">
                <a:moveTo>
                  <a:pt x="0" y="0"/>
                </a:moveTo>
                <a:lnTo>
                  <a:pt x="2" y="73"/>
                </a:lnTo>
              </a:path>
            </a:pathLst>
          </a:custGeom>
          <a:noFill/>
          <a:ln w="635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1" name="Freeform 59"/>
          <p:cNvSpPr>
            <a:spLocks/>
          </p:cNvSpPr>
          <p:nvPr/>
        </p:nvSpPr>
        <p:spPr bwMode="auto">
          <a:xfrm>
            <a:off x="3643313" y="1900238"/>
            <a:ext cx="28575" cy="6667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18" y="0"/>
              </a:cxn>
            </a:cxnLst>
            <a:rect l="0" t="0" r="r" b="b"/>
            <a:pathLst>
              <a:path w="18" h="42">
                <a:moveTo>
                  <a:pt x="0" y="42"/>
                </a:moveTo>
                <a:lnTo>
                  <a:pt x="18" y="0"/>
                </a:lnTo>
              </a:path>
            </a:pathLst>
          </a:custGeom>
          <a:noFill/>
          <a:ln w="5080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3629025" y="1981200"/>
            <a:ext cx="219075" cy="0"/>
          </a:xfrm>
          <a:prstGeom prst="line">
            <a:avLst/>
          </a:prstGeom>
          <a:noFill/>
          <a:ln w="25400">
            <a:solidFill>
              <a:srgbClr val="00CC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4708525" y="420688"/>
            <a:ext cx="39782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The region bounded by</a:t>
            </a:r>
          </a:p>
          <a:p>
            <a:r>
              <a:rPr lang="en-US" sz="2400" dirty="0"/>
              <a:t>           </a:t>
            </a:r>
            <a:r>
              <a:rPr lang="en-US" sz="2400" dirty="0" smtClean="0"/>
              <a:t> and               is </a:t>
            </a:r>
            <a:r>
              <a:rPr lang="en-US" sz="2400" dirty="0"/>
              <a:t>revolved about the y-axis.</a:t>
            </a:r>
          </a:p>
          <a:p>
            <a:r>
              <a:rPr lang="en-US" sz="2400" dirty="0"/>
              <a:t>Find the volume.</a:t>
            </a:r>
          </a:p>
        </p:txBody>
      </p:sp>
      <p:graphicFrame>
        <p:nvGraphicFramePr>
          <p:cNvPr id="18494" name="Object 62"/>
          <p:cNvGraphicFramePr>
            <a:graphicFrameLocks noChangeAspect="1"/>
          </p:cNvGraphicFramePr>
          <p:nvPr/>
        </p:nvGraphicFramePr>
        <p:xfrm>
          <a:off x="4724400" y="762000"/>
          <a:ext cx="9144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73" name="Equation" r:id="rId4" imgW="419040" imgH="228600" progId="Equation.DSMT4">
                  <p:embed/>
                </p:oleObj>
              </mc:Choice>
              <mc:Fallback>
                <p:oleObj name="Equation" r:id="rId4" imgW="4190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762000"/>
                        <a:ext cx="9144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95" name="Object 63"/>
          <p:cNvGraphicFramePr>
            <a:graphicFrameLocks noChangeAspect="1"/>
          </p:cNvGraphicFramePr>
          <p:nvPr/>
        </p:nvGraphicFramePr>
        <p:xfrm>
          <a:off x="6096000" y="762000"/>
          <a:ext cx="96996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74" name="Equation" r:id="rId6" imgW="444240" imgH="203040" progId="Equation.DSMT4">
                  <p:embed/>
                </p:oleObj>
              </mc:Choice>
              <mc:Fallback>
                <p:oleObj name="Equation" r:id="rId6" imgW="44424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762000"/>
                        <a:ext cx="969962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4724400" y="2590800"/>
            <a:ext cx="4054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“disk” now has a hole in it, making it a “washer”.</a:t>
            </a:r>
          </a:p>
        </p:txBody>
      </p: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4724400" y="2057400"/>
            <a:ext cx="38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 we use a horizontal slice:</a:t>
            </a:r>
          </a:p>
        </p:txBody>
      </p: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365125" y="3560763"/>
            <a:ext cx="7102475" cy="554037"/>
            <a:chOff x="230" y="2243"/>
            <a:chExt cx="4474" cy="349"/>
          </a:xfrm>
        </p:grpSpPr>
        <p:sp>
          <p:nvSpPr>
            <p:cNvPr id="18500" name="Text Box 68"/>
            <p:cNvSpPr txBox="1">
              <a:spLocks noChangeArrowheads="1"/>
            </p:cNvSpPr>
            <p:nvPr/>
          </p:nvSpPr>
          <p:spPr bwMode="auto">
            <a:xfrm>
              <a:off x="230" y="2256"/>
              <a:ext cx="25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The volume of the washer is:</a:t>
              </a:r>
            </a:p>
          </p:txBody>
        </p:sp>
        <p:graphicFrame>
          <p:nvGraphicFramePr>
            <p:cNvPr id="18501" name="Object 69"/>
            <p:cNvGraphicFramePr>
              <a:graphicFrameLocks noChangeAspect="1"/>
            </p:cNvGraphicFramePr>
            <p:nvPr/>
          </p:nvGraphicFramePr>
          <p:xfrm>
            <a:off x="2928" y="2243"/>
            <a:ext cx="1776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775" name="Equation" r:id="rId8" imgW="1422360" imgH="279360" progId="Equation.DSMT4">
                    <p:embed/>
                  </p:oleObj>
                </mc:Choice>
                <mc:Fallback>
                  <p:oleObj name="Equation" r:id="rId8" imgW="1422360" imgH="279360" progId="Equation.DSMT4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243"/>
                          <a:ext cx="1776" cy="3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502" name="Object 70"/>
          <p:cNvGraphicFramePr>
            <a:graphicFrameLocks noChangeAspect="1"/>
          </p:cNvGraphicFramePr>
          <p:nvPr/>
        </p:nvGraphicFramePr>
        <p:xfrm>
          <a:off x="4648200" y="4246563"/>
          <a:ext cx="17367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76" name="Equation" r:id="rId10" imgW="876240" imgH="279360" progId="Equation.DSMT4">
                  <p:embed/>
                </p:oleObj>
              </mc:Choice>
              <mc:Fallback>
                <p:oleObj name="Equation" r:id="rId10" imgW="87624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246563"/>
                        <a:ext cx="1736725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04" name="Line 72"/>
          <p:cNvSpPr>
            <a:spLocks noChangeShapeType="1"/>
          </p:cNvSpPr>
          <p:nvPr/>
        </p:nvSpPr>
        <p:spPr bwMode="auto">
          <a:xfrm flipV="1">
            <a:off x="5137150" y="46482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4756150" y="4997450"/>
            <a:ext cx="80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outer</a:t>
            </a:r>
          </a:p>
          <a:p>
            <a:r>
              <a:rPr lang="en-US" sz="1800">
                <a:solidFill>
                  <a:schemeClr val="accent2"/>
                </a:solidFill>
              </a:rPr>
              <a:t>radius</a:t>
            </a:r>
          </a:p>
        </p:txBody>
      </p:sp>
      <p:sp>
        <p:nvSpPr>
          <p:cNvPr id="18506" name="Freeform 74"/>
          <p:cNvSpPr>
            <a:spLocks/>
          </p:cNvSpPr>
          <p:nvPr/>
        </p:nvSpPr>
        <p:spPr bwMode="auto">
          <a:xfrm>
            <a:off x="5740400" y="4622800"/>
            <a:ext cx="203200" cy="406400"/>
          </a:xfrm>
          <a:custGeom>
            <a:avLst/>
            <a:gdLst/>
            <a:ahLst/>
            <a:cxnLst>
              <a:cxn ang="0">
                <a:pos x="128" y="256"/>
              </a:cxn>
              <a:cxn ang="0">
                <a:pos x="0" y="0"/>
              </a:cxn>
            </a:cxnLst>
            <a:rect l="0" t="0" r="r" b="b"/>
            <a:pathLst>
              <a:path w="128" h="256">
                <a:moveTo>
                  <a:pt x="128" y="256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5670550" y="4997450"/>
            <a:ext cx="80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inner</a:t>
            </a:r>
          </a:p>
          <a:p>
            <a:r>
              <a:rPr lang="en-US" sz="1800">
                <a:solidFill>
                  <a:schemeClr val="accent2"/>
                </a:solidFill>
              </a:rPr>
              <a:t>radius</a:t>
            </a:r>
          </a:p>
        </p:txBody>
      </p:sp>
      <p:graphicFrame>
        <p:nvGraphicFramePr>
          <p:cNvPr id="18508" name="Object 76"/>
          <p:cNvGraphicFramePr>
            <a:graphicFrameLocks noChangeAspect="1"/>
          </p:cNvGraphicFramePr>
          <p:nvPr/>
        </p:nvGraphicFramePr>
        <p:xfrm>
          <a:off x="1676400" y="2514600"/>
          <a:ext cx="8382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77" name="Equation" r:id="rId12" imgW="444240" imgH="203040" progId="Equation.DSMT4">
                  <p:embed/>
                </p:oleObj>
              </mc:Choice>
              <mc:Fallback>
                <p:oleObj name="Equation" r:id="rId12" imgW="44424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14600"/>
                        <a:ext cx="83820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09" name="Object 77"/>
          <p:cNvGraphicFramePr>
            <a:graphicFrameLocks noChangeAspect="1"/>
          </p:cNvGraphicFramePr>
          <p:nvPr/>
        </p:nvGraphicFramePr>
        <p:xfrm>
          <a:off x="1676400" y="2916238"/>
          <a:ext cx="741363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78" name="Equation" r:id="rId14" imgW="393480" imgH="393480" progId="Equation.DSMT4">
                  <p:embed/>
                </p:oleObj>
              </mc:Choice>
              <mc:Fallback>
                <p:oleObj name="Equation" r:id="rId14" imgW="3934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16238"/>
                        <a:ext cx="741363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0" name="Object 78"/>
          <p:cNvGraphicFramePr>
            <a:graphicFrameLocks noChangeAspect="1"/>
          </p:cNvGraphicFramePr>
          <p:nvPr/>
        </p:nvGraphicFramePr>
        <p:xfrm>
          <a:off x="481013" y="2490788"/>
          <a:ext cx="7905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79" name="Equation" r:id="rId16" imgW="419040" imgH="228600" progId="Equation.DSMT4">
                  <p:embed/>
                </p:oleObj>
              </mc:Choice>
              <mc:Fallback>
                <p:oleObj name="Equation" r:id="rId16" imgW="41904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2490788"/>
                        <a:ext cx="790575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1" name="Object 79"/>
          <p:cNvGraphicFramePr>
            <a:graphicFrameLocks noChangeAspect="1"/>
          </p:cNvGraphicFramePr>
          <p:nvPr/>
        </p:nvGraphicFramePr>
        <p:xfrm>
          <a:off x="304800" y="3048000"/>
          <a:ext cx="90963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80" name="Equation" r:id="rId18" imgW="482400" imgH="253800" progId="Equation.DSMT4">
                  <p:embed/>
                </p:oleObj>
              </mc:Choice>
              <mc:Fallback>
                <p:oleObj name="Equation" r:id="rId18" imgW="48240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909638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2" name="Object 80"/>
          <p:cNvGraphicFramePr>
            <a:graphicFrameLocks noChangeAspect="1"/>
          </p:cNvGraphicFramePr>
          <p:nvPr/>
        </p:nvGraphicFramePr>
        <p:xfrm>
          <a:off x="3962400" y="1600200"/>
          <a:ext cx="6096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81" name="Equation" r:id="rId20" imgW="419040" imgH="228600" progId="Equation.DSMT4">
                  <p:embed/>
                </p:oleObj>
              </mc:Choice>
              <mc:Fallback>
                <p:oleObj name="Equation" r:id="rId20" imgW="41904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00200"/>
                        <a:ext cx="60960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3" name="Object 81"/>
          <p:cNvGraphicFramePr>
            <a:graphicFrameLocks noChangeAspect="1"/>
          </p:cNvGraphicFramePr>
          <p:nvPr/>
        </p:nvGraphicFramePr>
        <p:xfrm>
          <a:off x="3429000" y="914400"/>
          <a:ext cx="6096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82" name="Equation" r:id="rId21" imgW="444240" imgH="203040" progId="Equation.DSMT4">
                  <p:embed/>
                </p:oleObj>
              </mc:Choice>
              <mc:Fallback>
                <p:oleObj name="Equation" r:id="rId21" imgW="44424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914400"/>
                        <a:ext cx="609600" cy="27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4" name="Object 82"/>
          <p:cNvGraphicFramePr>
            <a:graphicFrameLocks noChangeAspect="1"/>
          </p:cNvGraphicFramePr>
          <p:nvPr/>
        </p:nvGraphicFramePr>
        <p:xfrm>
          <a:off x="623888" y="4035425"/>
          <a:ext cx="3033712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83" name="Equation" r:id="rId23" imgW="1726920" imgH="507960" progId="Equation.DSMT4">
                  <p:embed/>
                </p:oleObj>
              </mc:Choice>
              <mc:Fallback>
                <p:oleObj name="Equation" r:id="rId23" imgW="1726920" imgH="5079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4035425"/>
                        <a:ext cx="3033712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5" name="Object 83"/>
          <p:cNvGraphicFramePr>
            <a:graphicFrameLocks noChangeAspect="1"/>
          </p:cNvGraphicFramePr>
          <p:nvPr/>
        </p:nvGraphicFramePr>
        <p:xfrm>
          <a:off x="920750" y="5043488"/>
          <a:ext cx="240982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84" name="Equation" r:id="rId25" imgW="1371600" imgH="431640" progId="Equation.DSMT4">
                  <p:embed/>
                </p:oleObj>
              </mc:Choice>
              <mc:Fallback>
                <p:oleObj name="Equation" r:id="rId25" imgW="1371600" imgH="431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5043488"/>
                        <a:ext cx="2409825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6" name="Object 84"/>
          <p:cNvGraphicFramePr>
            <a:graphicFrameLocks noChangeAspect="1"/>
          </p:cNvGraphicFramePr>
          <p:nvPr/>
        </p:nvGraphicFramePr>
        <p:xfrm>
          <a:off x="960438" y="5938838"/>
          <a:ext cx="216535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85" name="Equation" r:id="rId27" imgW="1231560" imgH="393480" progId="Equation.DSMT4">
                  <p:embed/>
                </p:oleObj>
              </mc:Choice>
              <mc:Fallback>
                <p:oleObj name="Equation" r:id="rId27" imgW="123156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5938838"/>
                        <a:ext cx="2165350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7" name="Object 85"/>
          <p:cNvGraphicFramePr>
            <a:graphicFrameLocks noChangeAspect="1"/>
          </p:cNvGraphicFramePr>
          <p:nvPr/>
        </p:nvGraphicFramePr>
        <p:xfrm>
          <a:off x="3389313" y="5865813"/>
          <a:ext cx="2097087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86" name="Equation" r:id="rId29" imgW="1193760" imgH="482400" progId="Equation.DSMT4">
                  <p:embed/>
                </p:oleObj>
              </mc:Choice>
              <mc:Fallback>
                <p:oleObj name="Equation" r:id="rId29" imgW="1193760" imgH="482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5865813"/>
                        <a:ext cx="2097087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8" name="Object 86"/>
          <p:cNvGraphicFramePr>
            <a:graphicFrameLocks noChangeAspect="1"/>
          </p:cNvGraphicFramePr>
          <p:nvPr/>
        </p:nvGraphicFramePr>
        <p:xfrm>
          <a:off x="5815013" y="5911850"/>
          <a:ext cx="1360487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87" name="Equation" r:id="rId31" imgW="774360" imgH="431640" progId="Equation.DSMT4">
                  <p:embed/>
                </p:oleObj>
              </mc:Choice>
              <mc:Fallback>
                <p:oleObj name="Equation" r:id="rId31" imgW="774360" imgH="431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5911850"/>
                        <a:ext cx="1360487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9" name="Object 87"/>
          <p:cNvGraphicFramePr>
            <a:graphicFrameLocks noChangeAspect="1"/>
          </p:cNvGraphicFramePr>
          <p:nvPr/>
        </p:nvGraphicFramePr>
        <p:xfrm>
          <a:off x="7467600" y="5938838"/>
          <a:ext cx="6254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88" name="Equation" r:id="rId33" imgW="355320" imgH="393480" progId="Equation.DSMT4">
                  <p:embed/>
                </p:oleObj>
              </mc:Choice>
              <mc:Fallback>
                <p:oleObj name="Equation" r:id="rId33" imgW="355320" imgH="393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938838"/>
                        <a:ext cx="625475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20" name="Object 8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89" name="Equation" r:id="rId35" imgW="190440" imgH="139680" progId="Equation.DSMT4">
                  <p:embed/>
                </p:oleObj>
              </mc:Choice>
              <mc:Fallback>
                <p:oleObj name="Equation" r:id="rId35" imgW="190440" imgH="1396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7" grpId="0" animBg="1"/>
      <p:bldP spid="18497" grpId="0" autoUpdateAnimBg="0"/>
      <p:bldP spid="18499" grpId="0" autoUpdateAnimBg="0"/>
      <p:bldP spid="18504" grpId="0" animBg="1"/>
      <p:bldP spid="18505" grpId="0" autoUpdateAnimBg="0"/>
      <p:bldP spid="18506" grpId="0" animBg="1"/>
      <p:bldP spid="18507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392806E-E03E-42AF-A251-B5C8541C3D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58DAE5-4C54-4AEF-8E6C-16BD9D919810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4C0C13E-6A85-4999-94FD-146FB7BB7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2601</TotalTime>
  <Words>240</Words>
  <Application>Microsoft Office PowerPoint</Application>
  <PresentationFormat>On-screen Show (4:3)</PresentationFormat>
  <Paragraphs>42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Equation</vt:lpstr>
      <vt:lpstr>MathType 6.0 Equation</vt:lpstr>
      <vt:lpstr>Warm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Qayumi, Enayat</cp:lastModifiedBy>
  <cp:revision>297</cp:revision>
  <dcterms:created xsi:type="dcterms:W3CDTF">2006-08-16T00:00:00Z</dcterms:created>
  <dcterms:modified xsi:type="dcterms:W3CDTF">2018-03-15T22:20:28Z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