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1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61" r:id="rId5"/>
    <p:sldId id="271" r:id="rId6"/>
    <p:sldId id="273" r:id="rId7"/>
    <p:sldId id="270" r:id="rId8"/>
    <p:sldId id="274" r:id="rId9"/>
    <p:sldId id="275" r:id="rId10"/>
    <p:sldId id="276" r:id="rId11"/>
    <p:sldId id="277" r:id="rId12"/>
    <p:sldId id="256" r:id="rId13"/>
    <p:sldId id="267" r:id="rId14"/>
    <p:sldId id="264" r:id="rId15"/>
    <p:sldId id="266" r:id="rId16"/>
    <p:sldId id="272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2" Type="http://schemas.openxmlformats.org/officeDocument/2006/relationships/image" Target="../media/image71.wmf"/><Relationship Id="rId1" Type="http://schemas.openxmlformats.org/officeDocument/2006/relationships/image" Target="../media/image58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58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7.wmf"/><Relationship Id="rId6" Type="http://schemas.openxmlformats.org/officeDocument/2006/relationships/image" Target="../media/image38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7" Type="http://schemas.openxmlformats.org/officeDocument/2006/relationships/image" Target="../media/image38.wmf"/><Relationship Id="rId2" Type="http://schemas.openxmlformats.org/officeDocument/2006/relationships/image" Target="../media/image44.wmf"/><Relationship Id="rId1" Type="http://schemas.openxmlformats.org/officeDocument/2006/relationships/image" Target="../media/image37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26.wmf"/><Relationship Id="rId7" Type="http://schemas.openxmlformats.org/officeDocument/2006/relationships/image" Target="../media/image51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10" Type="http://schemas.openxmlformats.org/officeDocument/2006/relationships/image" Target="../media/image28.wmf"/><Relationship Id="rId4" Type="http://schemas.openxmlformats.org/officeDocument/2006/relationships/image" Target="../media/image27.wmf"/><Relationship Id="rId9" Type="http://schemas.openxmlformats.org/officeDocument/2006/relationships/image" Target="../media/image5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1-19T17:40:58.70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740 524,'0'-24,"0"-26,0 26,0-26,0-23,0 48,0 0,0-24,0 0,0 24,-26 25,1-24,25-1,-26 25,26 0,0-25,-25 25,-1 0,26-49,-25 49,-1 0,26 0,-25 0,25 0,-26 0,26 0,-25 0,-1 0,26 0,-26 25,26-25,-25 24,25-24,-26 50,1-50,25 24,-51 1,51-1,-26 1,1-25,-1 49,1-49,-1 50,1-50,-1 24,26 1,-51-1,51-24,-25 50,25-50,-26 49,1-24,25-25,0 24,0 1,0-25,0 24,0-24,0 25,0-25,0 25,25-1,-25 1,0-25,0 49,26-49,-26 25,0 24,0-49,25 49,-25-24,0 0,0-1,0 1,0 0,26 24,-26-25,0 1,25 0,-25-1,26 1,-1 0,-25-1,26-24,-26 0,25 0,-25 25,26-25,-1 24,-25-24,26 25,25-25,-51 0,25 0,1 0,-1 0,1 0,0 0,-1 0,26 0,-51 0,26 0,25-25,-51 1,25 24,-25-25,0 25,26-24,-26-1,25 25,-25-25,0 1,0-1,0 25,26 0,-26-25,0 1,25 24,-25-25,0 25,0-49,0 49,0-25,0 25,0-24,0 24,0-25,0 0,0 25,0-24,0 24,0-25,0 25,0-24,0-1,-25 25,25-25,0 1,0 24,0-25,0 25,0-25,0 25,-26 0,1 0,25 0,-26 25,1 0,25-25,-26 49,1-49,25 49,-26-49,26 25,0-25,0 24,0-24,-25 0,25 0,-26 0,26 0,0 25,0-25,-25 0,25 0,0 0,25 0,-25 0,26 0,-26 0,25 0,-25 0,26 0,-26 0,0 0,25 0,1 0,-26 0,25 0,1 0,-1 0,-25 0,26 0,-26 0,25 0,1 0,-26 0,25 0,-25 0,26 0,-26 0,51 0,-51 25,25-25,-25 0,26 0,-1 0,-25 0,26 0,-52 0,1 0,25-50,-26 50,1-24,25 24,0-25,-26 1,26 24,-25 0,25-25,-26 0,1 25,25-24,-26 24,26 0,0-25,-25 25,25-25,-26 25,26 0,0 25,0 24,-25-24,-1 24,26-24,-25 49,-26-74,51 49,-26-49,26 25,-25-25,25 0,25 0,-25 0,26 0,-26 0,25-25,1 0,-1 25,-25 0,26 0,-26-24,0-1,0 25,0-25,0 25,25-24,-25-1,26 25,-26 0,25 0,-25 0,26 0,-26 0,0 0,25 0,-25 0,26 0,-26 0,25 0,-25 0,0 0,26 0,-26 0,0 0,-26 0,1 0,25 0,0 0,-51 0,25 0,1 0,-1 0,1 0,-1 0,1 0,25 0,-26 0,26 0,26 0,-26 0,-26 25,26-25,0 24,0-24,-25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1-19T17:45:31.73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349 273,'24'0,"-24"0,0-24,0-1,0 0,0 0,0 1,0-1,0 0,0 0,0 25,0-24,-24 24,24-25,-25 0,1 25,24 0,-25 0,25 0,-25 0,1 0,24 0,-25 0,25 0,-24 25,24-25,-25 25,0-25,25 24,-24-24,24 50,-25-50,25 49,0-24,-24 0,-1 0,25-1,0 1,0 0,0 0,0-1,0 1,0 0,0-1,0 1,0-25,0 25,-24 0,24-25,0 24,0-24,0 25,0-25,0 25,0 0,0-25,24 24,-24-24,0 25,0-25,25 25,-25 0,0-1,0-24,24 0,-24 25,0-25,25 0,-25 25,24-25,-24 25,0-25,25 0,-25 0,0 0,25 0,-25 0,24 24,-24-24,0 0,25 0,-25 0,24 0,-24-24,25 24,-25-25,25 25,-1 0,-24-25,0 0,25 25,-25-24,0 24,24 0,-24-25,25 0,-25 25,0-25,0 25,24-49,-24 49,0-25,0 0,0 1,0 24,0-25,0 25,0-25,0 0,-24 25,24-24,-25 24,1 0,24 0,0 0,-25 24,1-24,24 25,-25 0,25 0,-25-25,25 24,0-24,-24 0,24 0,0 25,-25-25,25 0,0 0,25 0,-25 0,24 0,1 0,0 0,-1 0,25 0,-49 0,49 0,-24 0,-25 0,49 0,-49 0,25 0,-25 0,24 0,1 0,-25 0,24 0,-24 0,25 0,-25 0,25 0,-50 0,0 0,25 0,-24 0,24-25,-25 1,25-1,-24 25,-1-50,25 50,0-24,-24-1,24 25,-25 0,0 0,25-25,-24 25,-1 0,25 0,0 0,0 25,0 0,0-25,0 24,0 1,0-25,0 25,0-25,0 25,-24-25,24-25,24 25,-24-25,0 25,25 0,-25 0,24 0,-24 0,25 0,-25 0,25 0,-1 0,-24 0,25 0,-25 0,0 25,0-25,24 0,-24 0,0 0,-24 0,24 0,0 25,-25-25,25 0,0 24,-24-24,-1 0,25 0,0 0,25 0,-25 0,24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976EC-871C-4F46-9376-1792FE4750A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1FE3F-61A3-4DB1-A6A3-92CDC8430E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7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9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45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10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9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45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18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8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2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19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71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13" Type="http://schemas.openxmlformats.org/officeDocument/2006/relationships/oleObject" Target="../embeddings/oleObject4.bin"/><Relationship Id="rId3" Type="http://schemas.openxmlformats.org/officeDocument/2006/relationships/image" Target="../media/image5.png"/><Relationship Id="rId7" Type="http://schemas.openxmlformats.org/officeDocument/2006/relationships/oleObject" Target="../embeddings/oleObject1.bin"/><Relationship Id="rId12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7.png"/><Relationship Id="rId10" Type="http://schemas.openxmlformats.org/officeDocument/2006/relationships/image" Target="../media/image2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2.bin"/><Relationship Id="rId1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63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60.wmf"/><Relationship Id="rId17" Type="http://schemas.openxmlformats.org/officeDocument/2006/relationships/oleObject" Target="../embeddings/oleObject4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62.wmf"/><Relationship Id="rId20" Type="http://schemas.openxmlformats.org/officeDocument/2006/relationships/image" Target="../media/image64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67.png"/><Relationship Id="rId11" Type="http://schemas.openxmlformats.org/officeDocument/2006/relationships/oleObject" Target="../embeddings/oleObject45.bin"/><Relationship Id="rId5" Type="http://schemas.openxmlformats.org/officeDocument/2006/relationships/image" Target="../media/image66.png"/><Relationship Id="rId15" Type="http://schemas.openxmlformats.org/officeDocument/2006/relationships/oleObject" Target="../embeddings/oleObject47.bin"/><Relationship Id="rId10" Type="http://schemas.openxmlformats.org/officeDocument/2006/relationships/image" Target="../media/image59.wmf"/><Relationship Id="rId19" Type="http://schemas.openxmlformats.org/officeDocument/2006/relationships/oleObject" Target="../embeddings/oleObject49.bin"/><Relationship Id="rId4" Type="http://schemas.openxmlformats.org/officeDocument/2006/relationships/image" Target="../media/image65.png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6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faqsmedia.ign.com/faqs/image/article/968/968199/ani039.gif&amp;imgrefurl=http://faqs.ign.com/articles/968/968199p1.html&amp;usg=__717av_NOUS2tSVVKxEkPUtoRskg=&amp;h=300&amp;w=275&amp;sz=19&amp;hl=en&amp;start=4&amp;zoom=1&amp;um=1&amp;itbs=1&amp;tbnid=akZtxt0AsNRrVM:&amp;tbnh=116&amp;tbnw=106&amp;prev=/images?q=jigglypuff&amp;um=1&amp;hl=en&amp;safe=active&amp;sa=X&amp;rls=com.microsoft:en-us&amp;tbs=isch:1" TargetMode="External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6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1.bin"/><Relationship Id="rId5" Type="http://schemas.openxmlformats.org/officeDocument/2006/relationships/image" Target="../media/image68.wmf"/><Relationship Id="rId4" Type="http://schemas.openxmlformats.org/officeDocument/2006/relationships/oleObject" Target="../embeddings/oleObject50.bin"/><Relationship Id="rId9" Type="http://schemas.openxmlformats.org/officeDocument/2006/relationships/image" Target="../media/image70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13" Type="http://schemas.openxmlformats.org/officeDocument/2006/relationships/oleObject" Target="../embeddings/oleObject56.bin"/><Relationship Id="rId18" Type="http://schemas.openxmlformats.org/officeDocument/2006/relationships/image" Target="../media/image76.wmf"/><Relationship Id="rId3" Type="http://schemas.openxmlformats.org/officeDocument/2006/relationships/notesSlide" Target="../notesSlides/notesSlide8.xml"/><Relationship Id="rId21" Type="http://schemas.openxmlformats.org/officeDocument/2006/relationships/customXml" Target="../ink/ink1.xml"/><Relationship Id="rId7" Type="http://schemas.openxmlformats.org/officeDocument/2006/relationships/image" Target="../media/image71.wmf"/><Relationship Id="rId12" Type="http://schemas.openxmlformats.org/officeDocument/2006/relationships/image" Target="../media/image73.wmf"/><Relationship Id="rId17" Type="http://schemas.openxmlformats.org/officeDocument/2006/relationships/oleObject" Target="../embeddings/oleObject5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5.wmf"/><Relationship Id="rId20" Type="http://schemas.openxmlformats.org/officeDocument/2006/relationships/image" Target="../media/image79.png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3.bin"/><Relationship Id="rId11" Type="http://schemas.openxmlformats.org/officeDocument/2006/relationships/oleObject" Target="../embeddings/oleObject55.bin"/><Relationship Id="rId5" Type="http://schemas.openxmlformats.org/officeDocument/2006/relationships/image" Target="../media/image58.wmf"/><Relationship Id="rId15" Type="http://schemas.openxmlformats.org/officeDocument/2006/relationships/oleObject" Target="../embeddings/oleObject57.bin"/><Relationship Id="rId10" Type="http://schemas.openxmlformats.org/officeDocument/2006/relationships/image" Target="../media/image72.wmf"/><Relationship Id="rId19" Type="http://schemas.openxmlformats.org/officeDocument/2006/relationships/image" Target="../media/image78.png"/><Relationship Id="rId4" Type="http://schemas.openxmlformats.org/officeDocument/2006/relationships/oleObject" Target="../embeddings/oleObject52.bin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74.wmf"/><Relationship Id="rId22" Type="http://schemas.openxmlformats.org/officeDocument/2006/relationships/image" Target="../media/image8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58.wmf"/><Relationship Id="rId4" Type="http://schemas.openxmlformats.org/officeDocument/2006/relationships/oleObject" Target="../embeddings/oleObject5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image" Target="../media/image83.wmf"/><Relationship Id="rId18" Type="http://schemas.openxmlformats.org/officeDocument/2006/relationships/customXml" Target="../ink/ink2.xml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80.wmf"/><Relationship Id="rId12" Type="http://schemas.openxmlformats.org/officeDocument/2006/relationships/oleObject" Target="../embeddings/oleObject64.bin"/><Relationship Id="rId17" Type="http://schemas.openxmlformats.org/officeDocument/2006/relationships/image" Target="../media/image86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84.wmf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82.wmf"/><Relationship Id="rId5" Type="http://schemas.openxmlformats.org/officeDocument/2006/relationships/image" Target="../media/image58.wmf"/><Relationship Id="rId15" Type="http://schemas.openxmlformats.org/officeDocument/2006/relationships/oleObject" Target="../embeddings/oleObject65.bin"/><Relationship Id="rId10" Type="http://schemas.openxmlformats.org/officeDocument/2006/relationships/oleObject" Target="../embeddings/oleObject63.bin"/><Relationship Id="rId19" Type="http://schemas.openxmlformats.org/officeDocument/2006/relationships/image" Target="../media/image76.emf"/><Relationship Id="rId4" Type="http://schemas.openxmlformats.org/officeDocument/2006/relationships/oleObject" Target="../embeddings/oleObject60.bin"/><Relationship Id="rId9" Type="http://schemas.openxmlformats.org/officeDocument/2006/relationships/image" Target="../media/image81.wmf"/><Relationship Id="rId14" Type="http://schemas.openxmlformats.org/officeDocument/2006/relationships/image" Target="../media/image8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hyperlink" Target="http://www.google.com/imgres?imgurl=http://etc.usf.edu/clipart/4000/4068/cylinder_1_lg.gif&amp;imgrefurl=http://etc.usf.edu/clipart/4000/4068/cylinder_1.htm&amp;usg=__TSrGkw2fauBZEL0GetnxT1PsoI8=&amp;h=700&amp;w=492&amp;sz=31&amp;hl=en&amp;start=8&amp;zoom=1&amp;um=1&amp;itbs=1&amp;tbnid=Xv9IHaXrJPyW9M:&amp;tbnh=140&amp;tbnw=98&amp;prev=/images?q=cylinder&amp;um=1&amp;hl=en&amp;safe=active&amp;sa=N&amp;rls=com.microsoft:en-us&amp;tbs=isch:1" TargetMode="Externa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etc.usf.edu/clipart/4000/4068/cylinder_1_lg.gif&amp;imgrefurl=http://etc.usf.edu/clipart/4000/4068/cylinder_1.htm&amp;usg=__TSrGkw2fauBZEL0GetnxT1PsoI8=&amp;h=700&amp;w=492&amp;sz=31&amp;hl=en&amp;start=8&amp;zoom=1&amp;um=1&amp;itbs=1&amp;tbnid=Xv9IHaXrJPyW9M:&amp;tbnh=140&amp;tbnw=98&amp;prev=/images?q=cylinder&amp;um=1&amp;hl=en&amp;safe=active&amp;sa=N&amp;rls=com.microsoft:en-us&amp;tbs=isch:1" TargetMode="External"/><Relationship Id="rId13" Type="http://schemas.openxmlformats.org/officeDocument/2006/relationships/image" Target="../media/image13.wmf"/><Relationship Id="rId18" Type="http://schemas.openxmlformats.org/officeDocument/2006/relationships/image" Target="../media/image20.png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23.png"/><Relationship Id="rId7" Type="http://schemas.openxmlformats.org/officeDocument/2006/relationships/image" Target="../media/image19.png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8.bin"/><Relationship Id="rId20" Type="http://schemas.openxmlformats.org/officeDocument/2006/relationships/image" Target="../media/image22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png"/><Relationship Id="rId11" Type="http://schemas.openxmlformats.org/officeDocument/2006/relationships/image" Target="../media/image12.wmf"/><Relationship Id="rId5" Type="http://schemas.openxmlformats.org/officeDocument/2006/relationships/image" Target="../media/image17.png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21.png"/><Relationship Id="rId4" Type="http://schemas.openxmlformats.org/officeDocument/2006/relationships/image" Target="../media/image16.png"/><Relationship Id="rId9" Type="http://schemas.openxmlformats.org/officeDocument/2006/relationships/image" Target="../media/image11.jpeg"/><Relationship Id="rId1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27.wmf"/><Relationship Id="rId18" Type="http://schemas.openxmlformats.org/officeDocument/2006/relationships/image" Target="../media/image33.png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36.png"/><Relationship Id="rId7" Type="http://schemas.openxmlformats.org/officeDocument/2006/relationships/image" Target="../media/image30.png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32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1.png"/><Relationship Id="rId20" Type="http://schemas.openxmlformats.org/officeDocument/2006/relationships/image" Target="../media/image35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wmf"/><Relationship Id="rId11" Type="http://schemas.openxmlformats.org/officeDocument/2006/relationships/image" Target="../media/image26.wmf"/><Relationship Id="rId5" Type="http://schemas.openxmlformats.org/officeDocument/2006/relationships/oleObject" Target="../embeddings/oleObject9.bin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11.bin"/><Relationship Id="rId19" Type="http://schemas.openxmlformats.org/officeDocument/2006/relationships/image" Target="../media/image34.png"/><Relationship Id="rId4" Type="http://schemas.openxmlformats.org/officeDocument/2006/relationships/image" Target="../media/image29.png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43.wmf"/><Relationship Id="rId3" Type="http://schemas.openxmlformats.org/officeDocument/2006/relationships/image" Target="../media/image39.wmf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42.wmf"/><Relationship Id="rId5" Type="http://schemas.openxmlformats.org/officeDocument/2006/relationships/image" Target="../media/image37.wmf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47.wmf"/><Relationship Id="rId3" Type="http://schemas.openxmlformats.org/officeDocument/2006/relationships/image" Target="../media/image39.wmf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8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46.wmf"/><Relationship Id="rId5" Type="http://schemas.openxmlformats.org/officeDocument/2006/relationships/image" Target="../media/image37.wmf"/><Relationship Id="rId15" Type="http://schemas.openxmlformats.org/officeDocument/2006/relationships/image" Target="../media/image48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27.wmf"/><Relationship Id="rId18" Type="http://schemas.openxmlformats.org/officeDocument/2006/relationships/oleObject" Target="../embeddings/oleObject35.bin"/><Relationship Id="rId26" Type="http://schemas.openxmlformats.org/officeDocument/2006/relationships/image" Target="../media/image31.png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52.wmf"/><Relationship Id="rId7" Type="http://schemas.openxmlformats.org/officeDocument/2006/relationships/image" Target="../media/image30.png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50.wmf"/><Relationship Id="rId25" Type="http://schemas.openxmlformats.org/officeDocument/2006/relationships/image" Target="../media/image28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34.bin"/><Relationship Id="rId20" Type="http://schemas.openxmlformats.org/officeDocument/2006/relationships/oleObject" Target="../embeddings/oleObject36.bin"/><Relationship Id="rId29" Type="http://schemas.openxmlformats.org/officeDocument/2006/relationships/image" Target="../media/image34.png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11" Type="http://schemas.openxmlformats.org/officeDocument/2006/relationships/image" Target="../media/image26.wmf"/><Relationship Id="rId24" Type="http://schemas.openxmlformats.org/officeDocument/2006/relationships/oleObject" Target="../embeddings/oleObject38.bin"/><Relationship Id="rId5" Type="http://schemas.openxmlformats.org/officeDocument/2006/relationships/oleObject" Target="../embeddings/oleObject29.bin"/><Relationship Id="rId15" Type="http://schemas.openxmlformats.org/officeDocument/2006/relationships/image" Target="../media/image49.wmf"/><Relationship Id="rId23" Type="http://schemas.openxmlformats.org/officeDocument/2006/relationships/image" Target="../media/image53.wmf"/><Relationship Id="rId28" Type="http://schemas.openxmlformats.org/officeDocument/2006/relationships/image" Target="../media/image33.png"/><Relationship Id="rId10" Type="http://schemas.openxmlformats.org/officeDocument/2006/relationships/oleObject" Target="../embeddings/oleObject31.bin"/><Relationship Id="rId19" Type="http://schemas.openxmlformats.org/officeDocument/2006/relationships/image" Target="../media/image51.wmf"/><Relationship Id="rId31" Type="http://schemas.openxmlformats.org/officeDocument/2006/relationships/image" Target="../media/image36.png"/><Relationship Id="rId4" Type="http://schemas.openxmlformats.org/officeDocument/2006/relationships/image" Target="../media/image29.png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33.bin"/><Relationship Id="rId22" Type="http://schemas.openxmlformats.org/officeDocument/2006/relationships/oleObject" Target="../embeddings/oleObject37.bin"/><Relationship Id="rId27" Type="http://schemas.openxmlformats.org/officeDocument/2006/relationships/image" Target="../media/image32.png"/><Relationship Id="rId30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57.wmf"/><Relationship Id="rId5" Type="http://schemas.openxmlformats.org/officeDocument/2006/relationships/image" Target="../media/image54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5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4774"/>
            <a:ext cx="7391400" cy="8328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Warm Up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79410" y="1480810"/>
            <a:ext cx="48163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u="sng" dirty="0" smtClean="0"/>
              <a:t>Find the volume of each figure.</a:t>
            </a:r>
            <a:endParaRPr lang="en-US" sz="28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7.2 </a:t>
            </a:r>
            <a:r>
              <a:rPr lang="en-US" sz="4400" dirty="0" smtClean="0">
                <a:solidFill>
                  <a:srgbClr val="00B050"/>
                </a:solidFill>
              </a:rPr>
              <a:t>Solids of Revolution-Disk Method</a:t>
            </a:r>
          </a:p>
        </p:txBody>
      </p:sp>
      <p:sp>
        <p:nvSpPr>
          <p:cNvPr id="8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3/14/2019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56337" name="Picture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83" y="2109787"/>
            <a:ext cx="1889317" cy="185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338" name="Picture 1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071687"/>
            <a:ext cx="2709977" cy="1959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339" name="Picture 1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83" y="4267200"/>
            <a:ext cx="2971800" cy="1986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341" name="Picture 2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650" y="3733800"/>
            <a:ext cx="2348475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285999" y="2209800"/>
          <a:ext cx="100753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9" name="Equation" r:id="rId7" imgW="431640" imgH="228600" progId="Equation.DSMT4">
                  <p:embed/>
                </p:oleObj>
              </mc:Choice>
              <mc:Fallback>
                <p:oleObj name="Equation" r:id="rId7" imgW="431640" imgH="2286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99" y="2209800"/>
                        <a:ext cx="100753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6694488" y="2133600"/>
          <a:ext cx="11842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0" name="Equation" r:id="rId9" imgW="507960" imgH="228600" progId="Equation.DSMT4">
                  <p:embed/>
                </p:oleObj>
              </mc:Choice>
              <mc:Fallback>
                <p:oleObj name="Equation" r:id="rId9" imgW="50796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4488" y="2133600"/>
                        <a:ext cx="11842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3267075" y="4800600"/>
          <a:ext cx="12731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1" name="Equation" r:id="rId11" imgW="545760" imgH="228600" progId="Equation.DSMT4">
                  <p:embed/>
                </p:oleObj>
              </mc:Choice>
              <mc:Fallback>
                <p:oleObj name="Equation" r:id="rId11" imgW="54576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075" y="4800600"/>
                        <a:ext cx="12731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973"/>
              </p:ext>
            </p:extLst>
          </p:nvPr>
        </p:nvGraphicFramePr>
        <p:xfrm>
          <a:off x="3730625" y="5715000"/>
          <a:ext cx="2754313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2" name="Equation" r:id="rId13" imgW="1180800" imgH="393480" progId="Equation.DSMT4">
                  <p:embed/>
                </p:oleObj>
              </mc:Choice>
              <mc:Fallback>
                <p:oleObj name="Equation" r:id="rId13" imgW="118080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25" y="5715000"/>
                        <a:ext cx="2754313" cy="91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9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1447800"/>
            <a:ext cx="3686175" cy="27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39" name="Picture 3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457817"/>
            <a:ext cx="3705225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118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0" y="914400"/>
            <a:ext cx="4724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78100" y="19177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46" name="Equation" r:id="rId7" imgW="435285" imgH="677109" progId="Equation.DSMT4">
                  <p:embed/>
                </p:oleObj>
              </mc:Choice>
              <mc:Fallback>
                <p:oleObj name="Equation" r:id="rId7" imgW="435285" imgH="677109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9177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0" y="1524000"/>
          <a:ext cx="2173288" cy="185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47" name="Equation" r:id="rId9" imgW="1040948" imgH="888614" progId="Equation.DSMT4">
                  <p:embed/>
                </p:oleObj>
              </mc:Choice>
              <mc:Fallback>
                <p:oleObj name="Equation" r:id="rId9" imgW="1040948" imgH="888614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24000"/>
                        <a:ext cx="2173288" cy="1858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4" name="Object 10"/>
          <p:cNvGraphicFramePr>
            <a:graphicFrameLocks noChangeAspect="1"/>
          </p:cNvGraphicFramePr>
          <p:nvPr/>
        </p:nvGraphicFramePr>
        <p:xfrm>
          <a:off x="322263" y="3429000"/>
          <a:ext cx="3640137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48" name="Equation" r:id="rId11" imgW="1193800" imgH="469900" progId="Equation.DSMT4">
                  <p:embed/>
                </p:oleObj>
              </mc:Choice>
              <mc:Fallback>
                <p:oleObj name="Equation" r:id="rId11" imgW="1193800" imgH="469900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3429000"/>
                        <a:ext cx="3640137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3/14/2019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6858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Find the Volume of the solid of revolution formed by rotating the enclosed region about the x-axis.</a:t>
            </a:r>
            <a:endParaRPr lang="en-US" sz="2400" b="1" u="sng" dirty="0"/>
          </a:p>
        </p:txBody>
      </p:sp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2209800" y="2209800"/>
          <a:ext cx="2071688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49" name="Equation" r:id="rId13" imgW="888614" imgH="241195" progId="Equation.DSMT4">
                  <p:embed/>
                </p:oleObj>
              </mc:Choice>
              <mc:Fallback>
                <p:oleObj name="Equation" r:id="rId13" imgW="888614" imgH="241195" progId="Equation.DSMT4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209800"/>
                        <a:ext cx="2071688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565274"/>
              </p:ext>
            </p:extLst>
          </p:nvPr>
        </p:nvGraphicFramePr>
        <p:xfrm>
          <a:off x="4724400" y="5093335"/>
          <a:ext cx="1619384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50" name="Equation" r:id="rId15" imgW="685502" imgH="634725" progId="Equation.DSMT4">
                  <p:embed/>
                </p:oleObj>
              </mc:Choice>
              <mc:Fallback>
                <p:oleObj name="Equation" r:id="rId15" imgW="685502" imgH="634725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093335"/>
                        <a:ext cx="1619384" cy="149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6" name="Object 12"/>
          <p:cNvGraphicFramePr>
            <a:graphicFrameLocks noChangeAspect="1"/>
          </p:cNvGraphicFramePr>
          <p:nvPr/>
        </p:nvGraphicFramePr>
        <p:xfrm>
          <a:off x="533401" y="4976230"/>
          <a:ext cx="4038600" cy="1407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51" name="Equation" r:id="rId17" imgW="1346200" imgH="469900" progId="Equation.DSMT4">
                  <p:embed/>
                </p:oleObj>
              </mc:Choice>
              <mc:Fallback>
                <p:oleObj name="Equation" r:id="rId17" imgW="1346200" imgH="469900" progId="Equation.DSMT4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1" y="4976230"/>
                        <a:ext cx="4038600" cy="14071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7" name="Object 13"/>
          <p:cNvGraphicFramePr>
            <a:graphicFrameLocks noChangeAspect="1"/>
          </p:cNvGraphicFramePr>
          <p:nvPr/>
        </p:nvGraphicFramePr>
        <p:xfrm>
          <a:off x="7010400" y="4953000"/>
          <a:ext cx="1260475" cy="137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52" name="Equation" r:id="rId19" imgW="533169" imgH="583947" progId="Equation.DSMT4">
                  <p:embed/>
                </p:oleObj>
              </mc:Choice>
              <mc:Fallback>
                <p:oleObj name="Equation" r:id="rId19" imgW="533169" imgH="583947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953000"/>
                        <a:ext cx="1260475" cy="1376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7.2 </a:t>
            </a:r>
            <a:r>
              <a:rPr lang="en-US" sz="4400" dirty="0" smtClean="0">
                <a:solidFill>
                  <a:srgbClr val="00B050"/>
                </a:solidFill>
              </a:rPr>
              <a:t>Solids of Revolution-Disk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400"/>
                                        <p:tgtEl>
                                          <p:spTgt spid="4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/>
        </p:nvSpPr>
        <p:spPr>
          <a:xfrm>
            <a:off x="4572000" y="4038600"/>
            <a:ext cx="3962400" cy="838200"/>
          </a:xfrm>
          <a:prstGeom prst="wedgeRoundRectCallout">
            <a:avLst>
              <a:gd name="adj1" fmla="val 9316"/>
              <a:gd name="adj2" fmla="val 7305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766762" y="1752600"/>
          <a:ext cx="6034088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2" name="Equation" r:id="rId4" imgW="3276600" imgH="901700" progId="Equation.DSMT4">
                  <p:embed/>
                </p:oleObj>
              </mc:Choice>
              <mc:Fallback>
                <p:oleObj name="Equation" r:id="rId4" imgW="3276600" imgH="9017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" y="1752600"/>
                        <a:ext cx="6034088" cy="165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" name="Object 51"/>
          <p:cNvGraphicFramePr>
            <a:graphicFrameLocks noChangeAspect="1"/>
          </p:cNvGraphicFramePr>
          <p:nvPr/>
        </p:nvGraphicFramePr>
        <p:xfrm>
          <a:off x="838200" y="3657600"/>
          <a:ext cx="3275012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3" name="Equation" r:id="rId6" imgW="1778000" imgH="927100" progId="Equation.DSMT4">
                  <p:embed/>
                </p:oleObj>
              </mc:Choice>
              <mc:Fallback>
                <p:oleObj name="Equation" r:id="rId6" imgW="1778000" imgH="9271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657600"/>
                        <a:ext cx="3275012" cy="170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47800" y="9906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0000"/>
                </a:solidFill>
              </a:rPr>
              <a:t>Washer Method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sp>
        <p:nvSpPr>
          <p:cNvPr id="1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3/14/2019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41148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SQUARE BEFORE YOU SUBTRACT!!! </a:t>
            </a:r>
            <a:r>
              <a:rPr lang="en-US" b="1" dirty="0" err="1" smtClean="0"/>
              <a:t>lol</a:t>
            </a:r>
            <a:endParaRPr lang="en-US" b="1" dirty="0" smtClean="0"/>
          </a:p>
          <a:p>
            <a:r>
              <a:rPr lang="en-US" b="1" dirty="0" smtClean="0"/>
              <a:t>SUBTRACT VOLUME, NOT AREA!! </a:t>
            </a:r>
            <a:r>
              <a:rPr lang="en-US" b="1" dirty="0" err="1" smtClean="0"/>
              <a:t>lol</a:t>
            </a:r>
            <a:endParaRPr lang="en-US" b="1" dirty="0"/>
          </a:p>
        </p:txBody>
      </p:sp>
      <p:pic>
        <p:nvPicPr>
          <p:cNvPr id="44037" name="Picture 5" descr="http://t1.gstatic.com/images?q=tbn:akZtxt0AsNRrVM: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00800" y="5105400"/>
            <a:ext cx="1009650" cy="1104901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</a:rPr>
              <a:t>7.2 </a:t>
            </a:r>
            <a:r>
              <a:rPr lang="en-US" sz="4000" dirty="0" smtClean="0">
                <a:solidFill>
                  <a:srgbClr val="00B050"/>
                </a:solidFill>
              </a:rPr>
              <a:t>Solids of Revolution-Washer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3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914400" y="6096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Find the Volume of the solid of revolution formed by rotating the enclosed region about the x-axis.</a:t>
            </a:r>
            <a:endParaRPr lang="en-US" b="1" u="sng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78100" y="19177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18" name="Equation" r:id="rId4" imgW="435285" imgH="677109" progId="Equation.DSMT4">
                  <p:embed/>
                </p:oleObj>
              </mc:Choice>
              <mc:Fallback>
                <p:oleObj name="Equation" r:id="rId4" imgW="435285" imgH="677109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9177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0" y="1295400"/>
          <a:ext cx="2066926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19" name="Equation" r:id="rId6" imgW="990600" imgH="457200" progId="Equation.DSMT4">
                  <p:embed/>
                </p:oleObj>
              </mc:Choice>
              <mc:Fallback>
                <p:oleObj name="Equation" r:id="rId6" imgW="990600" imgH="45720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95400"/>
                        <a:ext cx="2066926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1219200"/>
            <a:ext cx="3810000" cy="2719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2362200" y="1295400"/>
          <a:ext cx="1805566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20" name="Equation" r:id="rId9" imgW="774364" imgH="457002" progId="Equation.DSMT4">
                  <p:embed/>
                </p:oleObj>
              </mc:Choice>
              <mc:Fallback>
                <p:oleObj name="Equation" r:id="rId9" imgW="774364" imgH="457002" progId="Equation.DSMT4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295400"/>
                        <a:ext cx="1805566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7"/>
          <p:cNvGraphicFramePr>
            <a:graphicFrameLocks noChangeAspect="1"/>
          </p:cNvGraphicFramePr>
          <p:nvPr/>
        </p:nvGraphicFramePr>
        <p:xfrm>
          <a:off x="838200" y="2514600"/>
          <a:ext cx="1981200" cy="180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21" name="Equation" r:id="rId11" imgW="1028700" imgH="939800" progId="Equation.DSMT4">
                  <p:embed/>
                </p:oleObj>
              </mc:Choice>
              <mc:Fallback>
                <p:oleObj name="Equation" r:id="rId11" imgW="1028700" imgH="939800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514600"/>
                        <a:ext cx="1981200" cy="1808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8" name="Object 8"/>
          <p:cNvGraphicFramePr>
            <a:graphicFrameLocks noChangeAspect="1"/>
          </p:cNvGraphicFramePr>
          <p:nvPr/>
        </p:nvGraphicFramePr>
        <p:xfrm>
          <a:off x="2738438" y="4114800"/>
          <a:ext cx="39179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22" name="Equation" r:id="rId13" imgW="1854200" imgH="469900" progId="Equation.DSMT4">
                  <p:embed/>
                </p:oleObj>
              </mc:Choice>
              <mc:Fallback>
                <p:oleObj name="Equation" r:id="rId13" imgW="1854200" imgH="469900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8438" y="4114800"/>
                        <a:ext cx="391795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9" name="Object 9"/>
          <p:cNvGraphicFramePr>
            <a:graphicFrameLocks noChangeAspect="1"/>
          </p:cNvGraphicFramePr>
          <p:nvPr/>
        </p:nvGraphicFramePr>
        <p:xfrm>
          <a:off x="2547938" y="5091113"/>
          <a:ext cx="4279900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23" name="Equation" r:id="rId15" imgW="1828800" imgH="469900" progId="Equation.DSMT4">
                  <p:embed/>
                </p:oleObj>
              </mc:Choice>
              <mc:Fallback>
                <p:oleObj name="Equation" r:id="rId15" imgW="1828800" imgH="469900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7938" y="5091113"/>
                        <a:ext cx="4279900" cy="1096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3/14/2019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46091" name="Object 11"/>
          <p:cNvGraphicFramePr>
            <a:graphicFrameLocks noChangeAspect="1"/>
          </p:cNvGraphicFramePr>
          <p:nvPr/>
        </p:nvGraphicFramePr>
        <p:xfrm>
          <a:off x="7086600" y="4343400"/>
          <a:ext cx="1660525" cy="180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24" name="Equation" r:id="rId17" imgW="583947" imgH="634725" progId="Equation.DSMT4">
                  <p:embed/>
                </p:oleObj>
              </mc:Choice>
              <mc:Fallback>
                <p:oleObj name="Equation" r:id="rId17" imgW="583947" imgH="634725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4343400"/>
                        <a:ext cx="1660525" cy="180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6092" name="Picture 12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3505200"/>
            <a:ext cx="703897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93" name="Picture 13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0" y="3429000"/>
            <a:ext cx="703897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46090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43750" y="2786063"/>
              <a:ext cx="349250" cy="455612"/>
            </p14:xfrm>
          </p:contentPart>
        </mc:Choice>
        <mc:Fallback xmlns="">
          <p:pic>
            <p:nvPicPr>
              <p:cNvPr id="46090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 cstate="print"/>
              <a:stretch>
                <a:fillRect/>
              </a:stretch>
            </p:blipFill>
            <p:spPr>
              <a:xfrm>
                <a:off x="7134389" y="2776706"/>
                <a:ext cx="367973" cy="474326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TextBox 18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00B050"/>
                </a:solidFill>
              </a:rPr>
              <a:t>7.2 </a:t>
            </a:r>
            <a:r>
              <a:rPr lang="en-US" sz="4400" dirty="0" smtClean="0">
                <a:solidFill>
                  <a:srgbClr val="00B050"/>
                </a:solidFill>
              </a:rPr>
              <a:t>Solids of Revolution-Disk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0" y="1295400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p. 461 #'s 1, 2, 5-8, 13a, 14b, 15a, 16a, 27, 29</a:t>
            </a:r>
            <a:r>
              <a:rPr lang="pt-BR" sz="3200" b="1" dirty="0"/>
              <a:t> </a:t>
            </a:r>
            <a:endParaRPr lang="en-US" sz="3200" b="1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78100" y="19177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3" name="Equation" r:id="rId4" imgW="435285" imgH="677109" progId="Equation.DSMT4">
                  <p:embed/>
                </p:oleObj>
              </mc:Choice>
              <mc:Fallback>
                <p:oleObj name="Equation" r:id="rId4" imgW="435285" imgH="677109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9177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3/14/2019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7.2 </a:t>
            </a:r>
            <a:r>
              <a:rPr lang="en-US" sz="4400" dirty="0" smtClean="0">
                <a:solidFill>
                  <a:srgbClr val="00B050"/>
                </a:solidFill>
              </a:rPr>
              <a:t>Solids of Revolution-Disk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914400" y="6858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Find the Volume of the solid of revolution formed by rotating the enclosed region about the x-axis.</a:t>
            </a:r>
            <a:endParaRPr lang="en-US" b="1" u="sng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78100" y="19177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8" name="Equation" r:id="rId4" imgW="435285" imgH="677109" progId="Equation.DSMT4">
                  <p:embed/>
                </p:oleObj>
              </mc:Choice>
              <mc:Fallback>
                <p:oleObj name="Equation" r:id="rId4" imgW="435285" imgH="677109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9177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545338"/>
              </p:ext>
            </p:extLst>
          </p:nvPr>
        </p:nvGraphicFramePr>
        <p:xfrm>
          <a:off x="-12700" y="1143000"/>
          <a:ext cx="1720850" cy="217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9" name="Equation" r:id="rId6" imgW="825480" imgH="1041120" progId="Equation.DSMT4">
                  <p:embed/>
                </p:oleObj>
              </mc:Choice>
              <mc:Fallback>
                <p:oleObj name="Equation" r:id="rId6" imgW="825480" imgH="1041120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2700" y="1143000"/>
                        <a:ext cx="1720850" cy="217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2514600" y="1524000"/>
          <a:ext cx="136207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50" name="Equation" r:id="rId8" imgW="583947" imgH="393529" progId="Equation.DSMT4">
                  <p:embed/>
                </p:oleObj>
              </mc:Choice>
              <mc:Fallback>
                <p:oleObj name="Equation" r:id="rId8" imgW="583947" imgH="393529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524000"/>
                        <a:ext cx="1362075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822284"/>
              </p:ext>
            </p:extLst>
          </p:nvPr>
        </p:nvGraphicFramePr>
        <p:xfrm>
          <a:off x="3640138" y="4495800"/>
          <a:ext cx="3140075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51" name="Equation" r:id="rId10" imgW="1104840" imgH="495000" progId="Equation.DSMT4">
                  <p:embed/>
                </p:oleObj>
              </mc:Choice>
              <mc:Fallback>
                <p:oleObj name="Equation" r:id="rId10" imgW="1104840" imgH="495000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0138" y="4495800"/>
                        <a:ext cx="3140075" cy="1404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4" name="Object 10"/>
          <p:cNvGraphicFramePr>
            <a:graphicFrameLocks noChangeAspect="1"/>
          </p:cNvGraphicFramePr>
          <p:nvPr/>
        </p:nvGraphicFramePr>
        <p:xfrm>
          <a:off x="685800" y="3505200"/>
          <a:ext cx="3368675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52" name="Equation" r:id="rId12" imgW="1104900" imgH="469900" progId="Equation.DSMT4">
                  <p:embed/>
                </p:oleObj>
              </mc:Choice>
              <mc:Fallback>
                <p:oleObj name="Equation" r:id="rId12" imgW="1104900" imgH="469900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505200"/>
                        <a:ext cx="3368675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8135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181600" y="1447800"/>
            <a:ext cx="3429000" cy="2382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8138" name="Object 10"/>
          <p:cNvGraphicFramePr>
            <a:graphicFrameLocks noChangeAspect="1"/>
          </p:cNvGraphicFramePr>
          <p:nvPr/>
        </p:nvGraphicFramePr>
        <p:xfrm>
          <a:off x="6858000" y="4648200"/>
          <a:ext cx="1624012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53" name="Equation" r:id="rId15" imgW="571252" imgH="406224" progId="Equation.DSMT4">
                  <p:embed/>
                </p:oleObj>
              </mc:Choice>
              <mc:Fallback>
                <p:oleObj name="Equation" r:id="rId15" imgW="571252" imgH="406224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648200"/>
                        <a:ext cx="1624012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3/14/2019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48163" name="Picture 35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455628"/>
            <a:ext cx="344805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8136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867400" y="1828800"/>
              <a:ext cx="231775" cy="303213"/>
            </p14:xfrm>
          </p:contentPart>
        </mc:Choice>
        <mc:Fallback xmlns="">
          <p:pic>
            <p:nvPicPr>
              <p:cNvPr id="48136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 cstate="print"/>
              <a:stretch>
                <a:fillRect/>
              </a:stretch>
            </p:blipFill>
            <p:spPr>
              <a:xfrm>
                <a:off x="5858043" y="1819448"/>
                <a:ext cx="250490" cy="321917"/>
              </a:xfrm>
              <a:prstGeom prst="rect">
                <a:avLst/>
              </a:prstGeom>
            </p:spPr>
          </p:pic>
        </mc:Fallback>
      </mc:AlternateContent>
      <p:sp>
        <p:nvSpPr>
          <p:cNvPr id="16" name="TextBox 15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4" name="Picture 4" descr="http://mathworld.wolfram.com/images/eps-gif/SolidOfRevolutionDisks_100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143000"/>
            <a:ext cx="2200275" cy="2305050"/>
          </a:xfrm>
          <a:prstGeom prst="rect">
            <a:avLst/>
          </a:prstGeom>
          <a:noFill/>
        </p:spPr>
      </p:pic>
      <p:pic>
        <p:nvPicPr>
          <p:cNvPr id="56326" name="Picture 6" descr="http://www.paknsavekilbirnie.co.nz/uploaded/Bakery/blue_wedding_cak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1143000"/>
            <a:ext cx="2453640" cy="2667000"/>
          </a:xfrm>
          <a:prstGeom prst="rect">
            <a:avLst/>
          </a:prstGeom>
          <a:noFill/>
        </p:spPr>
      </p:pic>
      <p:pic>
        <p:nvPicPr>
          <p:cNvPr id="56330" name="Picture 10" descr="http://t0.gstatic.com/images?q=tbn:Xv9IHaXrJPyW9M: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76400" y="4267200"/>
            <a:ext cx="1447800" cy="2068287"/>
          </a:xfrm>
          <a:prstGeom prst="rect">
            <a:avLst/>
          </a:prstGeom>
          <a:noFill/>
        </p:spPr>
      </p:pic>
      <p:sp>
        <p:nvSpPr>
          <p:cNvPr id="19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3/14/2019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7.2 </a:t>
            </a:r>
            <a:r>
              <a:rPr lang="en-US" sz="4400" dirty="0" smtClean="0">
                <a:solidFill>
                  <a:srgbClr val="00B050"/>
                </a:solidFill>
              </a:rPr>
              <a:t>Solids of Revolution-Disk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16" name="Picture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07" y="3338830"/>
            <a:ext cx="17716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904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32" y="2938780"/>
            <a:ext cx="2295525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905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" y="1838642"/>
            <a:ext cx="2124075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907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70" y="1524000"/>
            <a:ext cx="2409825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330" name="Picture 10" descr="http://t0.gstatic.com/images?q=tbn:Xv9IHaXrJPyW9M: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3840" y="2100217"/>
            <a:ext cx="1905000" cy="1738358"/>
          </a:xfrm>
          <a:prstGeom prst="rect">
            <a:avLst/>
          </a:prstGeom>
          <a:noFill/>
        </p:spPr>
      </p:pic>
      <p:sp>
        <p:nvSpPr>
          <p:cNvPr id="19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3/14/2019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102766"/>
              </p:ext>
            </p:extLst>
          </p:nvPr>
        </p:nvGraphicFramePr>
        <p:xfrm>
          <a:off x="304800" y="838200"/>
          <a:ext cx="4541838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97" name="Equation" r:id="rId10" imgW="1892160" imgH="203040" progId="Equation.DSMT4">
                  <p:embed/>
                </p:oleObj>
              </mc:Choice>
              <mc:Fallback>
                <p:oleObj name="Equation" r:id="rId10" imgW="1892160" imgH="203040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838200"/>
                        <a:ext cx="4541838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1241"/>
              </p:ext>
            </p:extLst>
          </p:nvPr>
        </p:nvGraphicFramePr>
        <p:xfrm>
          <a:off x="3124200" y="2209800"/>
          <a:ext cx="2468563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98" name="Equation" r:id="rId12" imgW="1028520" imgH="253800" progId="Equation.DSMT4">
                  <p:embed/>
                </p:oleObj>
              </mc:Choice>
              <mc:Fallback>
                <p:oleObj name="Equation" r:id="rId12" imgW="1028520" imgH="253800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209800"/>
                        <a:ext cx="2468563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395753"/>
              </p:ext>
            </p:extLst>
          </p:nvPr>
        </p:nvGraphicFramePr>
        <p:xfrm>
          <a:off x="417194" y="5867400"/>
          <a:ext cx="17684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99" name="Equation" r:id="rId14" imgW="736560" imgH="241200" progId="Equation.DSMT4">
                  <p:embed/>
                </p:oleObj>
              </mc:Choice>
              <mc:Fallback>
                <p:oleObj name="Equation" r:id="rId14" imgW="736560" imgH="241200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194" y="5867400"/>
                        <a:ext cx="1768475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841066"/>
              </p:ext>
            </p:extLst>
          </p:nvPr>
        </p:nvGraphicFramePr>
        <p:xfrm>
          <a:off x="3132138" y="1595754"/>
          <a:ext cx="35655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00" name="Equation" r:id="rId16" imgW="1485720" imgH="203040" progId="Equation.DSMT4">
                  <p:embed/>
                </p:oleObj>
              </mc:Choice>
              <mc:Fallback>
                <p:oleObj name="Equation" r:id="rId16" imgW="1485720" imgH="203040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1595754"/>
                        <a:ext cx="356552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0915" name="Picture 19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45" y="4108767"/>
            <a:ext cx="18573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922" name="Picture 26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461" y="2969396"/>
            <a:ext cx="6291052" cy="3393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923" name="Picture 27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927803"/>
            <a:ext cx="3043974" cy="3441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924" name="Picture 28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914944"/>
            <a:ext cx="3057525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7.2 </a:t>
            </a:r>
            <a:r>
              <a:rPr lang="en-US" sz="4400" dirty="0" smtClean="0">
                <a:solidFill>
                  <a:srgbClr val="00B050"/>
                </a:solidFill>
              </a:rPr>
              <a:t>Solids of Revolution-Disk Method</a:t>
            </a:r>
          </a:p>
        </p:txBody>
      </p:sp>
    </p:spTree>
    <p:extLst>
      <p:ext uri="{BB962C8B-B14F-4D97-AF65-F5344CB8AC3E}">
        <p14:creationId xmlns:p14="http://schemas.microsoft.com/office/powerpoint/2010/main" val="328227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80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00"/>
                                        <p:tgtEl>
                                          <p:spTgt spid="80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8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6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1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0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300"/>
                                        <p:tgtEl>
                                          <p:spTgt spid="80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600"/>
                                        <p:tgtEl>
                                          <p:spTgt spid="80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28800"/>
            <a:ext cx="298204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0" y="990600"/>
          <a:ext cx="7934325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72" name="Equation" r:id="rId5" imgW="4152900" imgH="660400" progId="Equation.DSMT4">
                  <p:embed/>
                </p:oleObj>
              </mc:Choice>
              <mc:Fallback>
                <p:oleObj name="Equation" r:id="rId5" imgW="4152900" imgH="660400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90600"/>
                        <a:ext cx="7934325" cy="126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30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828800"/>
            <a:ext cx="29813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124200" y="1905000"/>
          <a:ext cx="216408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73" name="Equation" r:id="rId8" imgW="901309" imgH="253890" progId="Equation.DSMT4">
                  <p:embed/>
                </p:oleObj>
              </mc:Choice>
              <mc:Fallback>
                <p:oleObj name="Equation" r:id="rId8" imgW="901309" imgH="253890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905000"/>
                        <a:ext cx="216408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9" name="Object 13"/>
          <p:cNvGraphicFramePr>
            <a:graphicFrameLocks noChangeAspect="1"/>
          </p:cNvGraphicFramePr>
          <p:nvPr/>
        </p:nvGraphicFramePr>
        <p:xfrm>
          <a:off x="3200400" y="2590800"/>
          <a:ext cx="78295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74" name="Equation" r:id="rId10" imgW="469900" imgH="457200" progId="Equation.DSMT4">
                  <p:embed/>
                </p:oleObj>
              </mc:Choice>
              <mc:Fallback>
                <p:oleObj name="Equation" r:id="rId10" imgW="469900" imgH="457200" progId="Equation.DSMT4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590800"/>
                        <a:ext cx="78295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095406"/>
              </p:ext>
            </p:extLst>
          </p:nvPr>
        </p:nvGraphicFramePr>
        <p:xfrm>
          <a:off x="0" y="4267200"/>
          <a:ext cx="6324600" cy="513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75" name="Equation" r:id="rId12" imgW="4229100" imgH="342900" progId="Equation.DSMT4">
                  <p:embed/>
                </p:oleObj>
              </mc:Choice>
              <mc:Fallback>
                <p:oleObj name="Equation" r:id="rId12" imgW="4229100" imgH="342900" progId="Equation.DSMT4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267200"/>
                        <a:ext cx="6324600" cy="513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3/14/2019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55311" name="Object 15"/>
          <p:cNvGraphicFramePr>
            <a:graphicFrameLocks noChangeAspect="1"/>
          </p:cNvGraphicFramePr>
          <p:nvPr/>
        </p:nvGraphicFramePr>
        <p:xfrm>
          <a:off x="0" y="4800600"/>
          <a:ext cx="279241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76" name="Equation" r:id="rId14" imgW="1675673" imgH="406224" progId="Equation.DSMT4">
                  <p:embed/>
                </p:oleObj>
              </mc:Choice>
              <mc:Fallback>
                <p:oleObj name="Equation" r:id="rId14" imgW="1675673" imgH="406224" progId="Equation.DSMT4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800600"/>
                        <a:ext cx="2792413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304" name="Picture 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1828800"/>
            <a:ext cx="298132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5" name="Picture 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1828800"/>
            <a:ext cx="29813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20" name="Picture 24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1828800"/>
            <a:ext cx="299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9" name="Picture 2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1828800"/>
            <a:ext cx="299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7" name="Picture 21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0" y="1828800"/>
            <a:ext cx="29908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8" name="Picture 22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1828800"/>
            <a:ext cx="299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7.2 </a:t>
            </a:r>
            <a:r>
              <a:rPr lang="en-US" sz="4400" dirty="0" smtClean="0">
                <a:solidFill>
                  <a:srgbClr val="00B050"/>
                </a:solidFill>
              </a:rPr>
              <a:t>Solids of Revolution-Disk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6VCHJ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838200"/>
            <a:ext cx="3733800" cy="2489200"/>
          </a:xfrm>
          <a:prstGeom prst="rect">
            <a:avLst/>
          </a:prstGeom>
          <a:noFill/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9600" y="3429000"/>
            <a:ext cx="3352800" cy="2819400"/>
            <a:chOff x="500" y="2049"/>
            <a:chExt cx="2332" cy="207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500" y="2075"/>
              <a:ext cx="2068" cy="2053"/>
              <a:chOff x="500" y="2075"/>
              <a:chExt cx="2068" cy="2053"/>
            </a:xfrm>
          </p:grpSpPr>
          <p:sp>
            <p:nvSpPr>
              <p:cNvPr id="5125" name="Freeform 5"/>
              <p:cNvSpPr>
                <a:spLocks/>
              </p:cNvSpPr>
              <p:nvPr/>
            </p:nvSpPr>
            <p:spPr bwMode="auto">
              <a:xfrm>
                <a:off x="500" y="2075"/>
                <a:ext cx="2068" cy="1030"/>
              </a:xfrm>
              <a:custGeom>
                <a:avLst/>
                <a:gdLst/>
                <a:ahLst/>
                <a:cxnLst>
                  <a:cxn ang="0">
                    <a:pos x="2068" y="0"/>
                  </a:cxn>
                  <a:cxn ang="0">
                    <a:pos x="1965" y="28"/>
                  </a:cxn>
                  <a:cxn ang="0">
                    <a:pos x="1900" y="43"/>
                  </a:cxn>
                  <a:cxn ang="0">
                    <a:pos x="1831" y="61"/>
                  </a:cxn>
                  <a:cxn ang="0">
                    <a:pos x="1756" y="81"/>
                  </a:cxn>
                  <a:cxn ang="0">
                    <a:pos x="1707" y="96"/>
                  </a:cxn>
                  <a:cxn ang="0">
                    <a:pos x="1636" y="115"/>
                  </a:cxn>
                  <a:cxn ang="0">
                    <a:pos x="1543" y="141"/>
                  </a:cxn>
                  <a:cxn ang="0">
                    <a:pos x="1468" y="163"/>
                  </a:cxn>
                  <a:cxn ang="0">
                    <a:pos x="1324" y="205"/>
                  </a:cxn>
                  <a:cxn ang="0">
                    <a:pos x="1249" y="229"/>
                  </a:cxn>
                  <a:cxn ang="0">
                    <a:pos x="1170" y="256"/>
                  </a:cxn>
                  <a:cxn ang="0">
                    <a:pos x="1101" y="279"/>
                  </a:cxn>
                  <a:cxn ang="0">
                    <a:pos x="1014" y="310"/>
                  </a:cxn>
                  <a:cxn ang="0">
                    <a:pos x="949" y="333"/>
                  </a:cxn>
                  <a:cxn ang="0">
                    <a:pos x="886" y="358"/>
                  </a:cxn>
                  <a:cxn ang="0">
                    <a:pos x="808" y="388"/>
                  </a:cxn>
                  <a:cxn ang="0">
                    <a:pos x="747" y="414"/>
                  </a:cxn>
                  <a:cxn ang="0">
                    <a:pos x="669" y="447"/>
                  </a:cxn>
                  <a:cxn ang="0">
                    <a:pos x="594" y="483"/>
                  </a:cxn>
                  <a:cxn ang="0">
                    <a:pos x="510" y="523"/>
                  </a:cxn>
                  <a:cxn ang="0">
                    <a:pos x="465" y="544"/>
                  </a:cxn>
                  <a:cxn ang="0">
                    <a:pos x="414" y="571"/>
                  </a:cxn>
                  <a:cxn ang="0">
                    <a:pos x="370" y="597"/>
                  </a:cxn>
                  <a:cxn ang="0">
                    <a:pos x="316" y="631"/>
                  </a:cxn>
                  <a:cxn ang="0">
                    <a:pos x="268" y="661"/>
                  </a:cxn>
                  <a:cxn ang="0">
                    <a:pos x="211" y="705"/>
                  </a:cxn>
                  <a:cxn ang="0">
                    <a:pos x="159" y="750"/>
                  </a:cxn>
                  <a:cxn ang="0">
                    <a:pos x="117" y="789"/>
                  </a:cxn>
                  <a:cxn ang="0">
                    <a:pos x="76" y="838"/>
                  </a:cxn>
                  <a:cxn ang="0">
                    <a:pos x="45" y="885"/>
                  </a:cxn>
                  <a:cxn ang="0">
                    <a:pos x="22" y="928"/>
                  </a:cxn>
                  <a:cxn ang="0">
                    <a:pos x="4" y="984"/>
                  </a:cxn>
                  <a:cxn ang="0">
                    <a:pos x="1" y="1030"/>
                  </a:cxn>
                </a:cxnLst>
                <a:rect l="0" t="0" r="r" b="b"/>
                <a:pathLst>
                  <a:path w="2068" h="1030">
                    <a:moveTo>
                      <a:pt x="2068" y="0"/>
                    </a:moveTo>
                    <a:cubicBezTo>
                      <a:pt x="2051" y="4"/>
                      <a:pt x="1993" y="21"/>
                      <a:pt x="1965" y="28"/>
                    </a:cubicBezTo>
                    <a:cubicBezTo>
                      <a:pt x="1937" y="35"/>
                      <a:pt x="1922" y="37"/>
                      <a:pt x="1900" y="43"/>
                    </a:cubicBezTo>
                    <a:cubicBezTo>
                      <a:pt x="1878" y="49"/>
                      <a:pt x="1855" y="55"/>
                      <a:pt x="1831" y="61"/>
                    </a:cubicBezTo>
                    <a:cubicBezTo>
                      <a:pt x="1807" y="67"/>
                      <a:pt x="1776" y="75"/>
                      <a:pt x="1756" y="81"/>
                    </a:cubicBezTo>
                    <a:cubicBezTo>
                      <a:pt x="1736" y="87"/>
                      <a:pt x="1727" y="90"/>
                      <a:pt x="1707" y="96"/>
                    </a:cubicBezTo>
                    <a:cubicBezTo>
                      <a:pt x="1687" y="102"/>
                      <a:pt x="1663" y="107"/>
                      <a:pt x="1636" y="115"/>
                    </a:cubicBezTo>
                    <a:cubicBezTo>
                      <a:pt x="1609" y="123"/>
                      <a:pt x="1571" y="133"/>
                      <a:pt x="1543" y="141"/>
                    </a:cubicBezTo>
                    <a:cubicBezTo>
                      <a:pt x="1515" y="149"/>
                      <a:pt x="1504" y="152"/>
                      <a:pt x="1468" y="163"/>
                    </a:cubicBezTo>
                    <a:cubicBezTo>
                      <a:pt x="1432" y="174"/>
                      <a:pt x="1360" y="194"/>
                      <a:pt x="1324" y="205"/>
                    </a:cubicBezTo>
                    <a:cubicBezTo>
                      <a:pt x="1288" y="216"/>
                      <a:pt x="1275" y="221"/>
                      <a:pt x="1249" y="229"/>
                    </a:cubicBezTo>
                    <a:cubicBezTo>
                      <a:pt x="1223" y="237"/>
                      <a:pt x="1195" y="248"/>
                      <a:pt x="1170" y="256"/>
                    </a:cubicBezTo>
                    <a:cubicBezTo>
                      <a:pt x="1145" y="264"/>
                      <a:pt x="1127" y="270"/>
                      <a:pt x="1101" y="279"/>
                    </a:cubicBezTo>
                    <a:cubicBezTo>
                      <a:pt x="1075" y="288"/>
                      <a:pt x="1039" y="301"/>
                      <a:pt x="1014" y="310"/>
                    </a:cubicBezTo>
                    <a:cubicBezTo>
                      <a:pt x="989" y="319"/>
                      <a:pt x="970" y="325"/>
                      <a:pt x="949" y="333"/>
                    </a:cubicBezTo>
                    <a:cubicBezTo>
                      <a:pt x="928" y="341"/>
                      <a:pt x="910" y="349"/>
                      <a:pt x="886" y="358"/>
                    </a:cubicBezTo>
                    <a:cubicBezTo>
                      <a:pt x="862" y="367"/>
                      <a:pt x="831" y="379"/>
                      <a:pt x="808" y="388"/>
                    </a:cubicBezTo>
                    <a:cubicBezTo>
                      <a:pt x="785" y="397"/>
                      <a:pt x="770" y="404"/>
                      <a:pt x="747" y="414"/>
                    </a:cubicBezTo>
                    <a:cubicBezTo>
                      <a:pt x="724" y="424"/>
                      <a:pt x="694" y="436"/>
                      <a:pt x="669" y="447"/>
                    </a:cubicBezTo>
                    <a:cubicBezTo>
                      <a:pt x="644" y="458"/>
                      <a:pt x="620" y="470"/>
                      <a:pt x="594" y="483"/>
                    </a:cubicBezTo>
                    <a:cubicBezTo>
                      <a:pt x="568" y="496"/>
                      <a:pt x="531" y="513"/>
                      <a:pt x="510" y="523"/>
                    </a:cubicBezTo>
                    <a:cubicBezTo>
                      <a:pt x="489" y="533"/>
                      <a:pt x="481" y="536"/>
                      <a:pt x="465" y="544"/>
                    </a:cubicBezTo>
                    <a:cubicBezTo>
                      <a:pt x="449" y="552"/>
                      <a:pt x="430" y="562"/>
                      <a:pt x="414" y="571"/>
                    </a:cubicBezTo>
                    <a:cubicBezTo>
                      <a:pt x="398" y="580"/>
                      <a:pt x="386" y="587"/>
                      <a:pt x="370" y="597"/>
                    </a:cubicBezTo>
                    <a:cubicBezTo>
                      <a:pt x="354" y="607"/>
                      <a:pt x="333" y="620"/>
                      <a:pt x="316" y="631"/>
                    </a:cubicBezTo>
                    <a:cubicBezTo>
                      <a:pt x="299" y="642"/>
                      <a:pt x="285" y="649"/>
                      <a:pt x="268" y="661"/>
                    </a:cubicBezTo>
                    <a:cubicBezTo>
                      <a:pt x="251" y="673"/>
                      <a:pt x="229" y="690"/>
                      <a:pt x="211" y="705"/>
                    </a:cubicBezTo>
                    <a:cubicBezTo>
                      <a:pt x="193" y="720"/>
                      <a:pt x="175" y="736"/>
                      <a:pt x="159" y="750"/>
                    </a:cubicBezTo>
                    <a:cubicBezTo>
                      <a:pt x="143" y="764"/>
                      <a:pt x="131" y="774"/>
                      <a:pt x="117" y="789"/>
                    </a:cubicBezTo>
                    <a:cubicBezTo>
                      <a:pt x="103" y="804"/>
                      <a:pt x="88" y="822"/>
                      <a:pt x="76" y="838"/>
                    </a:cubicBezTo>
                    <a:cubicBezTo>
                      <a:pt x="64" y="854"/>
                      <a:pt x="54" y="870"/>
                      <a:pt x="45" y="885"/>
                    </a:cubicBezTo>
                    <a:cubicBezTo>
                      <a:pt x="36" y="900"/>
                      <a:pt x="29" y="911"/>
                      <a:pt x="22" y="928"/>
                    </a:cubicBezTo>
                    <a:cubicBezTo>
                      <a:pt x="15" y="945"/>
                      <a:pt x="8" y="967"/>
                      <a:pt x="4" y="984"/>
                    </a:cubicBezTo>
                    <a:cubicBezTo>
                      <a:pt x="0" y="1001"/>
                      <a:pt x="2" y="1021"/>
                      <a:pt x="1" y="1030"/>
                    </a:cubicBez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auto">
              <a:xfrm flipV="1">
                <a:off x="500" y="3098"/>
                <a:ext cx="2068" cy="1030"/>
              </a:xfrm>
              <a:custGeom>
                <a:avLst/>
                <a:gdLst/>
                <a:ahLst/>
                <a:cxnLst>
                  <a:cxn ang="0">
                    <a:pos x="2068" y="0"/>
                  </a:cxn>
                  <a:cxn ang="0">
                    <a:pos x="1965" y="28"/>
                  </a:cxn>
                  <a:cxn ang="0">
                    <a:pos x="1900" y="43"/>
                  </a:cxn>
                  <a:cxn ang="0">
                    <a:pos x="1831" y="61"/>
                  </a:cxn>
                  <a:cxn ang="0">
                    <a:pos x="1756" y="81"/>
                  </a:cxn>
                  <a:cxn ang="0">
                    <a:pos x="1707" y="96"/>
                  </a:cxn>
                  <a:cxn ang="0">
                    <a:pos x="1636" y="115"/>
                  </a:cxn>
                  <a:cxn ang="0">
                    <a:pos x="1543" y="141"/>
                  </a:cxn>
                  <a:cxn ang="0">
                    <a:pos x="1468" y="163"/>
                  </a:cxn>
                  <a:cxn ang="0">
                    <a:pos x="1324" y="205"/>
                  </a:cxn>
                  <a:cxn ang="0">
                    <a:pos x="1249" y="229"/>
                  </a:cxn>
                  <a:cxn ang="0">
                    <a:pos x="1170" y="256"/>
                  </a:cxn>
                  <a:cxn ang="0">
                    <a:pos x="1101" y="279"/>
                  </a:cxn>
                  <a:cxn ang="0">
                    <a:pos x="1014" y="310"/>
                  </a:cxn>
                  <a:cxn ang="0">
                    <a:pos x="949" y="333"/>
                  </a:cxn>
                  <a:cxn ang="0">
                    <a:pos x="886" y="358"/>
                  </a:cxn>
                  <a:cxn ang="0">
                    <a:pos x="808" y="388"/>
                  </a:cxn>
                  <a:cxn ang="0">
                    <a:pos x="747" y="414"/>
                  </a:cxn>
                  <a:cxn ang="0">
                    <a:pos x="669" y="447"/>
                  </a:cxn>
                  <a:cxn ang="0">
                    <a:pos x="594" y="483"/>
                  </a:cxn>
                  <a:cxn ang="0">
                    <a:pos x="510" y="523"/>
                  </a:cxn>
                  <a:cxn ang="0">
                    <a:pos x="465" y="544"/>
                  </a:cxn>
                  <a:cxn ang="0">
                    <a:pos x="414" y="571"/>
                  </a:cxn>
                  <a:cxn ang="0">
                    <a:pos x="370" y="597"/>
                  </a:cxn>
                  <a:cxn ang="0">
                    <a:pos x="316" y="631"/>
                  </a:cxn>
                  <a:cxn ang="0">
                    <a:pos x="268" y="661"/>
                  </a:cxn>
                  <a:cxn ang="0">
                    <a:pos x="211" y="705"/>
                  </a:cxn>
                  <a:cxn ang="0">
                    <a:pos x="159" y="750"/>
                  </a:cxn>
                  <a:cxn ang="0">
                    <a:pos x="117" y="789"/>
                  </a:cxn>
                  <a:cxn ang="0">
                    <a:pos x="76" y="838"/>
                  </a:cxn>
                  <a:cxn ang="0">
                    <a:pos x="45" y="885"/>
                  </a:cxn>
                  <a:cxn ang="0">
                    <a:pos x="22" y="928"/>
                  </a:cxn>
                  <a:cxn ang="0">
                    <a:pos x="4" y="984"/>
                  </a:cxn>
                  <a:cxn ang="0">
                    <a:pos x="1" y="1030"/>
                  </a:cxn>
                </a:cxnLst>
                <a:rect l="0" t="0" r="r" b="b"/>
                <a:pathLst>
                  <a:path w="2068" h="1030">
                    <a:moveTo>
                      <a:pt x="2068" y="0"/>
                    </a:moveTo>
                    <a:cubicBezTo>
                      <a:pt x="2051" y="4"/>
                      <a:pt x="1993" y="21"/>
                      <a:pt x="1965" y="28"/>
                    </a:cubicBezTo>
                    <a:cubicBezTo>
                      <a:pt x="1937" y="35"/>
                      <a:pt x="1922" y="37"/>
                      <a:pt x="1900" y="43"/>
                    </a:cubicBezTo>
                    <a:cubicBezTo>
                      <a:pt x="1878" y="49"/>
                      <a:pt x="1855" y="55"/>
                      <a:pt x="1831" y="61"/>
                    </a:cubicBezTo>
                    <a:cubicBezTo>
                      <a:pt x="1807" y="67"/>
                      <a:pt x="1776" y="75"/>
                      <a:pt x="1756" y="81"/>
                    </a:cubicBezTo>
                    <a:cubicBezTo>
                      <a:pt x="1736" y="87"/>
                      <a:pt x="1727" y="90"/>
                      <a:pt x="1707" y="96"/>
                    </a:cubicBezTo>
                    <a:cubicBezTo>
                      <a:pt x="1687" y="102"/>
                      <a:pt x="1663" y="107"/>
                      <a:pt x="1636" y="115"/>
                    </a:cubicBezTo>
                    <a:cubicBezTo>
                      <a:pt x="1609" y="123"/>
                      <a:pt x="1571" y="133"/>
                      <a:pt x="1543" y="141"/>
                    </a:cubicBezTo>
                    <a:cubicBezTo>
                      <a:pt x="1515" y="149"/>
                      <a:pt x="1504" y="152"/>
                      <a:pt x="1468" y="163"/>
                    </a:cubicBezTo>
                    <a:cubicBezTo>
                      <a:pt x="1432" y="174"/>
                      <a:pt x="1360" y="194"/>
                      <a:pt x="1324" y="205"/>
                    </a:cubicBezTo>
                    <a:cubicBezTo>
                      <a:pt x="1288" y="216"/>
                      <a:pt x="1275" y="221"/>
                      <a:pt x="1249" y="229"/>
                    </a:cubicBezTo>
                    <a:cubicBezTo>
                      <a:pt x="1223" y="237"/>
                      <a:pt x="1195" y="248"/>
                      <a:pt x="1170" y="256"/>
                    </a:cubicBezTo>
                    <a:cubicBezTo>
                      <a:pt x="1145" y="264"/>
                      <a:pt x="1127" y="270"/>
                      <a:pt x="1101" y="279"/>
                    </a:cubicBezTo>
                    <a:cubicBezTo>
                      <a:pt x="1075" y="288"/>
                      <a:pt x="1039" y="301"/>
                      <a:pt x="1014" y="310"/>
                    </a:cubicBezTo>
                    <a:cubicBezTo>
                      <a:pt x="989" y="319"/>
                      <a:pt x="970" y="325"/>
                      <a:pt x="949" y="333"/>
                    </a:cubicBezTo>
                    <a:cubicBezTo>
                      <a:pt x="928" y="341"/>
                      <a:pt x="910" y="349"/>
                      <a:pt x="886" y="358"/>
                    </a:cubicBezTo>
                    <a:cubicBezTo>
                      <a:pt x="862" y="367"/>
                      <a:pt x="831" y="379"/>
                      <a:pt x="808" y="388"/>
                    </a:cubicBezTo>
                    <a:cubicBezTo>
                      <a:pt x="785" y="397"/>
                      <a:pt x="770" y="404"/>
                      <a:pt x="747" y="414"/>
                    </a:cubicBezTo>
                    <a:cubicBezTo>
                      <a:pt x="724" y="424"/>
                      <a:pt x="694" y="436"/>
                      <a:pt x="669" y="447"/>
                    </a:cubicBezTo>
                    <a:cubicBezTo>
                      <a:pt x="644" y="458"/>
                      <a:pt x="620" y="470"/>
                      <a:pt x="594" y="483"/>
                    </a:cubicBezTo>
                    <a:cubicBezTo>
                      <a:pt x="568" y="496"/>
                      <a:pt x="531" y="513"/>
                      <a:pt x="510" y="523"/>
                    </a:cubicBezTo>
                    <a:cubicBezTo>
                      <a:pt x="489" y="533"/>
                      <a:pt x="481" y="536"/>
                      <a:pt x="465" y="544"/>
                    </a:cubicBezTo>
                    <a:cubicBezTo>
                      <a:pt x="449" y="552"/>
                      <a:pt x="430" y="562"/>
                      <a:pt x="414" y="571"/>
                    </a:cubicBezTo>
                    <a:cubicBezTo>
                      <a:pt x="398" y="580"/>
                      <a:pt x="386" y="587"/>
                      <a:pt x="370" y="597"/>
                    </a:cubicBezTo>
                    <a:cubicBezTo>
                      <a:pt x="354" y="607"/>
                      <a:pt x="333" y="620"/>
                      <a:pt x="316" y="631"/>
                    </a:cubicBezTo>
                    <a:cubicBezTo>
                      <a:pt x="299" y="642"/>
                      <a:pt x="285" y="649"/>
                      <a:pt x="268" y="661"/>
                    </a:cubicBezTo>
                    <a:cubicBezTo>
                      <a:pt x="251" y="673"/>
                      <a:pt x="229" y="690"/>
                      <a:pt x="211" y="705"/>
                    </a:cubicBezTo>
                    <a:cubicBezTo>
                      <a:pt x="193" y="720"/>
                      <a:pt x="175" y="736"/>
                      <a:pt x="159" y="750"/>
                    </a:cubicBezTo>
                    <a:cubicBezTo>
                      <a:pt x="143" y="764"/>
                      <a:pt x="131" y="774"/>
                      <a:pt x="117" y="789"/>
                    </a:cubicBezTo>
                    <a:cubicBezTo>
                      <a:pt x="103" y="804"/>
                      <a:pt x="88" y="822"/>
                      <a:pt x="76" y="838"/>
                    </a:cubicBezTo>
                    <a:cubicBezTo>
                      <a:pt x="64" y="854"/>
                      <a:pt x="54" y="870"/>
                      <a:pt x="45" y="885"/>
                    </a:cubicBezTo>
                    <a:cubicBezTo>
                      <a:pt x="36" y="900"/>
                      <a:pt x="29" y="911"/>
                      <a:pt x="22" y="928"/>
                    </a:cubicBezTo>
                    <a:cubicBezTo>
                      <a:pt x="15" y="945"/>
                      <a:pt x="8" y="967"/>
                      <a:pt x="4" y="984"/>
                    </a:cubicBezTo>
                    <a:cubicBezTo>
                      <a:pt x="0" y="1001"/>
                      <a:pt x="2" y="1021"/>
                      <a:pt x="1" y="1030"/>
                    </a:cubicBez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auto">
              <a:xfrm>
                <a:off x="2565" y="2075"/>
                <a:ext cx="3" cy="20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2053"/>
                  </a:cxn>
                </a:cxnLst>
                <a:rect l="0" t="0" r="r" b="b"/>
                <a:pathLst>
                  <a:path w="3" h="2053">
                    <a:moveTo>
                      <a:pt x="0" y="0"/>
                    </a:moveTo>
                    <a:lnTo>
                      <a:pt x="3" y="2053"/>
                    </a:ln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8" name="Freeform 8"/>
            <p:cNvSpPr>
              <a:spLocks/>
            </p:cNvSpPr>
            <p:nvPr/>
          </p:nvSpPr>
          <p:spPr bwMode="auto">
            <a:xfrm>
              <a:off x="500" y="2049"/>
              <a:ext cx="2078" cy="2078"/>
            </a:xfrm>
            <a:custGeom>
              <a:avLst/>
              <a:gdLst/>
              <a:ahLst/>
              <a:cxnLst>
                <a:cxn ang="0">
                  <a:pos x="2065" y="36"/>
                </a:cxn>
                <a:cxn ang="0">
                  <a:pos x="1927" y="62"/>
                </a:cxn>
                <a:cxn ang="0">
                  <a:pos x="1770" y="102"/>
                </a:cxn>
                <a:cxn ang="0">
                  <a:pos x="1651" y="137"/>
                </a:cxn>
                <a:cxn ang="0">
                  <a:pos x="1507" y="177"/>
                </a:cxn>
                <a:cxn ang="0">
                  <a:pos x="1429" y="201"/>
                </a:cxn>
                <a:cxn ang="0">
                  <a:pos x="1330" y="228"/>
                </a:cxn>
                <a:cxn ang="0">
                  <a:pos x="1231" y="260"/>
                </a:cxn>
                <a:cxn ang="0">
                  <a:pos x="1143" y="291"/>
                </a:cxn>
                <a:cxn ang="0">
                  <a:pos x="1050" y="323"/>
                </a:cxn>
                <a:cxn ang="0">
                  <a:pos x="946" y="362"/>
                </a:cxn>
                <a:cxn ang="0">
                  <a:pos x="871" y="389"/>
                </a:cxn>
                <a:cxn ang="0">
                  <a:pos x="759" y="435"/>
                </a:cxn>
                <a:cxn ang="0">
                  <a:pos x="658" y="480"/>
                </a:cxn>
                <a:cxn ang="0">
                  <a:pos x="561" y="525"/>
                </a:cxn>
                <a:cxn ang="0">
                  <a:pos x="472" y="567"/>
                </a:cxn>
                <a:cxn ang="0">
                  <a:pos x="387" y="612"/>
                </a:cxn>
                <a:cxn ang="0">
                  <a:pos x="333" y="645"/>
                </a:cxn>
                <a:cxn ang="0">
                  <a:pos x="268" y="687"/>
                </a:cxn>
                <a:cxn ang="0">
                  <a:pos x="219" y="725"/>
                </a:cxn>
                <a:cxn ang="0">
                  <a:pos x="147" y="788"/>
                </a:cxn>
                <a:cxn ang="0">
                  <a:pos x="93" y="843"/>
                </a:cxn>
                <a:cxn ang="0">
                  <a:pos x="48" y="905"/>
                </a:cxn>
                <a:cxn ang="0">
                  <a:pos x="4" y="1004"/>
                </a:cxn>
                <a:cxn ang="0">
                  <a:pos x="12" y="1125"/>
                </a:cxn>
                <a:cxn ang="0">
                  <a:pos x="61" y="1224"/>
                </a:cxn>
                <a:cxn ang="0">
                  <a:pos x="106" y="1280"/>
                </a:cxn>
                <a:cxn ang="0">
                  <a:pos x="157" y="1328"/>
                </a:cxn>
                <a:cxn ang="0">
                  <a:pos x="223" y="1383"/>
                </a:cxn>
                <a:cxn ang="0">
                  <a:pos x="310" y="1446"/>
                </a:cxn>
                <a:cxn ang="0">
                  <a:pos x="402" y="1499"/>
                </a:cxn>
                <a:cxn ang="0">
                  <a:pos x="480" y="1542"/>
                </a:cxn>
                <a:cxn ang="0">
                  <a:pos x="553" y="1577"/>
                </a:cxn>
                <a:cxn ang="0">
                  <a:pos x="645" y="1622"/>
                </a:cxn>
                <a:cxn ang="0">
                  <a:pos x="742" y="1664"/>
                </a:cxn>
                <a:cxn ang="0">
                  <a:pos x="846" y="1704"/>
                </a:cxn>
                <a:cxn ang="0">
                  <a:pos x="985" y="1758"/>
                </a:cxn>
                <a:cxn ang="0">
                  <a:pos x="1084" y="1791"/>
                </a:cxn>
                <a:cxn ang="0">
                  <a:pos x="1183" y="1826"/>
                </a:cxn>
                <a:cxn ang="0">
                  <a:pos x="1258" y="1853"/>
                </a:cxn>
                <a:cxn ang="0">
                  <a:pos x="1372" y="1887"/>
                </a:cxn>
                <a:cxn ang="0">
                  <a:pos x="1546" y="1938"/>
                </a:cxn>
                <a:cxn ang="0">
                  <a:pos x="1663" y="1970"/>
                </a:cxn>
                <a:cxn ang="0">
                  <a:pos x="1795" y="2007"/>
                </a:cxn>
                <a:cxn ang="0">
                  <a:pos x="1899" y="2033"/>
                </a:cxn>
                <a:cxn ang="0">
                  <a:pos x="2056" y="2075"/>
                </a:cxn>
                <a:cxn ang="0">
                  <a:pos x="2067" y="1956"/>
                </a:cxn>
                <a:cxn ang="0">
                  <a:pos x="2065" y="978"/>
                </a:cxn>
              </a:cxnLst>
              <a:rect l="0" t="0" r="r" b="b"/>
              <a:pathLst>
                <a:path w="2078" h="2078">
                  <a:moveTo>
                    <a:pt x="2064" y="156"/>
                  </a:moveTo>
                  <a:cubicBezTo>
                    <a:pt x="2060" y="0"/>
                    <a:pt x="2075" y="54"/>
                    <a:pt x="2065" y="36"/>
                  </a:cubicBezTo>
                  <a:cubicBezTo>
                    <a:pt x="2055" y="18"/>
                    <a:pt x="2024" y="41"/>
                    <a:pt x="2001" y="45"/>
                  </a:cubicBezTo>
                  <a:cubicBezTo>
                    <a:pt x="1978" y="49"/>
                    <a:pt x="1953" y="56"/>
                    <a:pt x="1927" y="62"/>
                  </a:cubicBezTo>
                  <a:cubicBezTo>
                    <a:pt x="1901" y="68"/>
                    <a:pt x="1871" y="76"/>
                    <a:pt x="1845" y="83"/>
                  </a:cubicBezTo>
                  <a:cubicBezTo>
                    <a:pt x="1819" y="90"/>
                    <a:pt x="1792" y="96"/>
                    <a:pt x="1770" y="102"/>
                  </a:cubicBezTo>
                  <a:cubicBezTo>
                    <a:pt x="1748" y="108"/>
                    <a:pt x="1734" y="113"/>
                    <a:pt x="1714" y="119"/>
                  </a:cubicBezTo>
                  <a:cubicBezTo>
                    <a:pt x="1694" y="125"/>
                    <a:pt x="1676" y="130"/>
                    <a:pt x="1651" y="137"/>
                  </a:cubicBezTo>
                  <a:cubicBezTo>
                    <a:pt x="1626" y="144"/>
                    <a:pt x="1588" y="154"/>
                    <a:pt x="1564" y="161"/>
                  </a:cubicBezTo>
                  <a:cubicBezTo>
                    <a:pt x="1540" y="168"/>
                    <a:pt x="1523" y="173"/>
                    <a:pt x="1507" y="177"/>
                  </a:cubicBezTo>
                  <a:cubicBezTo>
                    <a:pt x="1491" y="181"/>
                    <a:pt x="1481" y="184"/>
                    <a:pt x="1468" y="188"/>
                  </a:cubicBezTo>
                  <a:cubicBezTo>
                    <a:pt x="1455" y="192"/>
                    <a:pt x="1444" y="197"/>
                    <a:pt x="1429" y="201"/>
                  </a:cubicBezTo>
                  <a:cubicBezTo>
                    <a:pt x="1414" y="205"/>
                    <a:pt x="1391" y="211"/>
                    <a:pt x="1375" y="215"/>
                  </a:cubicBezTo>
                  <a:cubicBezTo>
                    <a:pt x="1359" y="219"/>
                    <a:pt x="1345" y="223"/>
                    <a:pt x="1330" y="228"/>
                  </a:cubicBezTo>
                  <a:cubicBezTo>
                    <a:pt x="1315" y="233"/>
                    <a:pt x="1298" y="238"/>
                    <a:pt x="1282" y="243"/>
                  </a:cubicBezTo>
                  <a:cubicBezTo>
                    <a:pt x="1266" y="248"/>
                    <a:pt x="1246" y="255"/>
                    <a:pt x="1231" y="260"/>
                  </a:cubicBezTo>
                  <a:cubicBezTo>
                    <a:pt x="1216" y="265"/>
                    <a:pt x="1204" y="268"/>
                    <a:pt x="1189" y="273"/>
                  </a:cubicBezTo>
                  <a:cubicBezTo>
                    <a:pt x="1174" y="278"/>
                    <a:pt x="1158" y="286"/>
                    <a:pt x="1143" y="291"/>
                  </a:cubicBezTo>
                  <a:cubicBezTo>
                    <a:pt x="1128" y="296"/>
                    <a:pt x="1111" y="301"/>
                    <a:pt x="1096" y="306"/>
                  </a:cubicBezTo>
                  <a:cubicBezTo>
                    <a:pt x="1081" y="311"/>
                    <a:pt x="1067" y="317"/>
                    <a:pt x="1050" y="323"/>
                  </a:cubicBezTo>
                  <a:cubicBezTo>
                    <a:pt x="1033" y="329"/>
                    <a:pt x="1013" y="335"/>
                    <a:pt x="996" y="341"/>
                  </a:cubicBezTo>
                  <a:cubicBezTo>
                    <a:pt x="979" y="347"/>
                    <a:pt x="961" y="356"/>
                    <a:pt x="946" y="362"/>
                  </a:cubicBezTo>
                  <a:cubicBezTo>
                    <a:pt x="931" y="368"/>
                    <a:pt x="919" y="371"/>
                    <a:pt x="907" y="375"/>
                  </a:cubicBezTo>
                  <a:cubicBezTo>
                    <a:pt x="895" y="379"/>
                    <a:pt x="886" y="383"/>
                    <a:pt x="871" y="389"/>
                  </a:cubicBezTo>
                  <a:cubicBezTo>
                    <a:pt x="856" y="395"/>
                    <a:pt x="833" y="402"/>
                    <a:pt x="814" y="410"/>
                  </a:cubicBezTo>
                  <a:cubicBezTo>
                    <a:pt x="795" y="418"/>
                    <a:pt x="777" y="427"/>
                    <a:pt x="759" y="435"/>
                  </a:cubicBezTo>
                  <a:cubicBezTo>
                    <a:pt x="741" y="443"/>
                    <a:pt x="722" y="449"/>
                    <a:pt x="705" y="456"/>
                  </a:cubicBezTo>
                  <a:cubicBezTo>
                    <a:pt x="688" y="463"/>
                    <a:pt x="674" y="472"/>
                    <a:pt x="658" y="480"/>
                  </a:cubicBezTo>
                  <a:cubicBezTo>
                    <a:pt x="642" y="488"/>
                    <a:pt x="622" y="496"/>
                    <a:pt x="606" y="503"/>
                  </a:cubicBezTo>
                  <a:cubicBezTo>
                    <a:pt x="590" y="510"/>
                    <a:pt x="576" y="517"/>
                    <a:pt x="561" y="525"/>
                  </a:cubicBezTo>
                  <a:cubicBezTo>
                    <a:pt x="546" y="533"/>
                    <a:pt x="529" y="541"/>
                    <a:pt x="514" y="548"/>
                  </a:cubicBezTo>
                  <a:cubicBezTo>
                    <a:pt x="499" y="555"/>
                    <a:pt x="488" y="559"/>
                    <a:pt x="472" y="567"/>
                  </a:cubicBezTo>
                  <a:cubicBezTo>
                    <a:pt x="456" y="575"/>
                    <a:pt x="429" y="589"/>
                    <a:pt x="415" y="596"/>
                  </a:cubicBezTo>
                  <a:cubicBezTo>
                    <a:pt x="401" y="603"/>
                    <a:pt x="396" y="607"/>
                    <a:pt x="387" y="612"/>
                  </a:cubicBezTo>
                  <a:cubicBezTo>
                    <a:pt x="378" y="617"/>
                    <a:pt x="372" y="621"/>
                    <a:pt x="363" y="626"/>
                  </a:cubicBezTo>
                  <a:cubicBezTo>
                    <a:pt x="354" y="631"/>
                    <a:pt x="344" y="638"/>
                    <a:pt x="333" y="645"/>
                  </a:cubicBezTo>
                  <a:cubicBezTo>
                    <a:pt x="322" y="652"/>
                    <a:pt x="308" y="659"/>
                    <a:pt x="297" y="666"/>
                  </a:cubicBezTo>
                  <a:cubicBezTo>
                    <a:pt x="286" y="673"/>
                    <a:pt x="277" y="681"/>
                    <a:pt x="268" y="687"/>
                  </a:cubicBezTo>
                  <a:cubicBezTo>
                    <a:pt x="259" y="693"/>
                    <a:pt x="252" y="699"/>
                    <a:pt x="244" y="705"/>
                  </a:cubicBezTo>
                  <a:cubicBezTo>
                    <a:pt x="236" y="711"/>
                    <a:pt x="228" y="717"/>
                    <a:pt x="219" y="725"/>
                  </a:cubicBezTo>
                  <a:cubicBezTo>
                    <a:pt x="210" y="733"/>
                    <a:pt x="199" y="743"/>
                    <a:pt x="187" y="753"/>
                  </a:cubicBezTo>
                  <a:cubicBezTo>
                    <a:pt x="175" y="763"/>
                    <a:pt x="159" y="777"/>
                    <a:pt x="147" y="788"/>
                  </a:cubicBezTo>
                  <a:cubicBezTo>
                    <a:pt x="135" y="799"/>
                    <a:pt x="123" y="809"/>
                    <a:pt x="114" y="818"/>
                  </a:cubicBezTo>
                  <a:cubicBezTo>
                    <a:pt x="105" y="827"/>
                    <a:pt x="100" y="835"/>
                    <a:pt x="93" y="843"/>
                  </a:cubicBezTo>
                  <a:cubicBezTo>
                    <a:pt x="86" y="851"/>
                    <a:pt x="80" y="859"/>
                    <a:pt x="73" y="869"/>
                  </a:cubicBezTo>
                  <a:cubicBezTo>
                    <a:pt x="66" y="879"/>
                    <a:pt x="56" y="892"/>
                    <a:pt x="48" y="905"/>
                  </a:cubicBezTo>
                  <a:cubicBezTo>
                    <a:pt x="40" y="918"/>
                    <a:pt x="32" y="931"/>
                    <a:pt x="25" y="947"/>
                  </a:cubicBezTo>
                  <a:cubicBezTo>
                    <a:pt x="18" y="963"/>
                    <a:pt x="8" y="984"/>
                    <a:pt x="4" y="1004"/>
                  </a:cubicBezTo>
                  <a:cubicBezTo>
                    <a:pt x="0" y="1024"/>
                    <a:pt x="0" y="1050"/>
                    <a:pt x="1" y="1070"/>
                  </a:cubicBezTo>
                  <a:cubicBezTo>
                    <a:pt x="2" y="1090"/>
                    <a:pt x="8" y="1109"/>
                    <a:pt x="12" y="1125"/>
                  </a:cubicBezTo>
                  <a:cubicBezTo>
                    <a:pt x="16" y="1141"/>
                    <a:pt x="20" y="1151"/>
                    <a:pt x="28" y="1167"/>
                  </a:cubicBezTo>
                  <a:cubicBezTo>
                    <a:pt x="36" y="1183"/>
                    <a:pt x="51" y="1209"/>
                    <a:pt x="61" y="1224"/>
                  </a:cubicBezTo>
                  <a:cubicBezTo>
                    <a:pt x="71" y="1239"/>
                    <a:pt x="81" y="1247"/>
                    <a:pt x="88" y="1256"/>
                  </a:cubicBezTo>
                  <a:cubicBezTo>
                    <a:pt x="95" y="1265"/>
                    <a:pt x="99" y="1273"/>
                    <a:pt x="106" y="1280"/>
                  </a:cubicBezTo>
                  <a:cubicBezTo>
                    <a:pt x="113" y="1287"/>
                    <a:pt x="120" y="1293"/>
                    <a:pt x="129" y="1301"/>
                  </a:cubicBezTo>
                  <a:cubicBezTo>
                    <a:pt x="138" y="1309"/>
                    <a:pt x="147" y="1319"/>
                    <a:pt x="157" y="1328"/>
                  </a:cubicBezTo>
                  <a:cubicBezTo>
                    <a:pt x="167" y="1337"/>
                    <a:pt x="176" y="1344"/>
                    <a:pt x="187" y="1353"/>
                  </a:cubicBezTo>
                  <a:cubicBezTo>
                    <a:pt x="198" y="1362"/>
                    <a:pt x="211" y="1373"/>
                    <a:pt x="223" y="1383"/>
                  </a:cubicBezTo>
                  <a:cubicBezTo>
                    <a:pt x="235" y="1393"/>
                    <a:pt x="248" y="1405"/>
                    <a:pt x="262" y="1415"/>
                  </a:cubicBezTo>
                  <a:cubicBezTo>
                    <a:pt x="276" y="1425"/>
                    <a:pt x="294" y="1436"/>
                    <a:pt x="310" y="1446"/>
                  </a:cubicBezTo>
                  <a:cubicBezTo>
                    <a:pt x="326" y="1456"/>
                    <a:pt x="345" y="1467"/>
                    <a:pt x="360" y="1476"/>
                  </a:cubicBezTo>
                  <a:cubicBezTo>
                    <a:pt x="375" y="1485"/>
                    <a:pt x="388" y="1491"/>
                    <a:pt x="402" y="1499"/>
                  </a:cubicBezTo>
                  <a:cubicBezTo>
                    <a:pt x="416" y="1507"/>
                    <a:pt x="432" y="1517"/>
                    <a:pt x="445" y="1524"/>
                  </a:cubicBezTo>
                  <a:cubicBezTo>
                    <a:pt x="458" y="1531"/>
                    <a:pt x="468" y="1536"/>
                    <a:pt x="480" y="1542"/>
                  </a:cubicBezTo>
                  <a:cubicBezTo>
                    <a:pt x="492" y="1548"/>
                    <a:pt x="502" y="1553"/>
                    <a:pt x="514" y="1559"/>
                  </a:cubicBezTo>
                  <a:cubicBezTo>
                    <a:pt x="526" y="1565"/>
                    <a:pt x="538" y="1570"/>
                    <a:pt x="553" y="1577"/>
                  </a:cubicBezTo>
                  <a:cubicBezTo>
                    <a:pt x="568" y="1584"/>
                    <a:pt x="588" y="1595"/>
                    <a:pt x="603" y="1602"/>
                  </a:cubicBezTo>
                  <a:cubicBezTo>
                    <a:pt x="618" y="1609"/>
                    <a:pt x="629" y="1615"/>
                    <a:pt x="645" y="1622"/>
                  </a:cubicBezTo>
                  <a:cubicBezTo>
                    <a:pt x="661" y="1629"/>
                    <a:pt x="684" y="1639"/>
                    <a:pt x="700" y="1646"/>
                  </a:cubicBezTo>
                  <a:cubicBezTo>
                    <a:pt x="716" y="1653"/>
                    <a:pt x="727" y="1658"/>
                    <a:pt x="742" y="1664"/>
                  </a:cubicBezTo>
                  <a:cubicBezTo>
                    <a:pt x="757" y="1670"/>
                    <a:pt x="776" y="1676"/>
                    <a:pt x="793" y="1683"/>
                  </a:cubicBezTo>
                  <a:cubicBezTo>
                    <a:pt x="810" y="1690"/>
                    <a:pt x="826" y="1696"/>
                    <a:pt x="846" y="1704"/>
                  </a:cubicBezTo>
                  <a:cubicBezTo>
                    <a:pt x="866" y="1712"/>
                    <a:pt x="889" y="1722"/>
                    <a:pt x="912" y="1731"/>
                  </a:cubicBezTo>
                  <a:cubicBezTo>
                    <a:pt x="935" y="1740"/>
                    <a:pt x="965" y="1751"/>
                    <a:pt x="985" y="1758"/>
                  </a:cubicBezTo>
                  <a:cubicBezTo>
                    <a:pt x="1005" y="1765"/>
                    <a:pt x="1017" y="1770"/>
                    <a:pt x="1033" y="1775"/>
                  </a:cubicBezTo>
                  <a:cubicBezTo>
                    <a:pt x="1049" y="1780"/>
                    <a:pt x="1067" y="1785"/>
                    <a:pt x="1084" y="1791"/>
                  </a:cubicBezTo>
                  <a:cubicBezTo>
                    <a:pt x="1101" y="1797"/>
                    <a:pt x="1121" y="1805"/>
                    <a:pt x="1137" y="1811"/>
                  </a:cubicBezTo>
                  <a:cubicBezTo>
                    <a:pt x="1153" y="1817"/>
                    <a:pt x="1169" y="1821"/>
                    <a:pt x="1183" y="1826"/>
                  </a:cubicBezTo>
                  <a:cubicBezTo>
                    <a:pt x="1197" y="1831"/>
                    <a:pt x="1210" y="1835"/>
                    <a:pt x="1222" y="1839"/>
                  </a:cubicBezTo>
                  <a:cubicBezTo>
                    <a:pt x="1234" y="1843"/>
                    <a:pt x="1245" y="1849"/>
                    <a:pt x="1258" y="1853"/>
                  </a:cubicBezTo>
                  <a:cubicBezTo>
                    <a:pt x="1271" y="1857"/>
                    <a:pt x="1280" y="1860"/>
                    <a:pt x="1299" y="1866"/>
                  </a:cubicBezTo>
                  <a:cubicBezTo>
                    <a:pt x="1318" y="1872"/>
                    <a:pt x="1343" y="1879"/>
                    <a:pt x="1372" y="1887"/>
                  </a:cubicBezTo>
                  <a:cubicBezTo>
                    <a:pt x="1401" y="1895"/>
                    <a:pt x="1447" y="1909"/>
                    <a:pt x="1476" y="1917"/>
                  </a:cubicBezTo>
                  <a:cubicBezTo>
                    <a:pt x="1505" y="1925"/>
                    <a:pt x="1524" y="1932"/>
                    <a:pt x="1546" y="1938"/>
                  </a:cubicBezTo>
                  <a:cubicBezTo>
                    <a:pt x="1568" y="1944"/>
                    <a:pt x="1592" y="1951"/>
                    <a:pt x="1611" y="1956"/>
                  </a:cubicBezTo>
                  <a:cubicBezTo>
                    <a:pt x="1630" y="1961"/>
                    <a:pt x="1641" y="1964"/>
                    <a:pt x="1663" y="1970"/>
                  </a:cubicBezTo>
                  <a:cubicBezTo>
                    <a:pt x="1685" y="1976"/>
                    <a:pt x="1724" y="1988"/>
                    <a:pt x="1746" y="1994"/>
                  </a:cubicBezTo>
                  <a:cubicBezTo>
                    <a:pt x="1768" y="2000"/>
                    <a:pt x="1777" y="2002"/>
                    <a:pt x="1795" y="2007"/>
                  </a:cubicBezTo>
                  <a:cubicBezTo>
                    <a:pt x="1813" y="2012"/>
                    <a:pt x="1837" y="2018"/>
                    <a:pt x="1854" y="2022"/>
                  </a:cubicBezTo>
                  <a:cubicBezTo>
                    <a:pt x="1871" y="2026"/>
                    <a:pt x="1885" y="2030"/>
                    <a:pt x="1899" y="2033"/>
                  </a:cubicBezTo>
                  <a:cubicBezTo>
                    <a:pt x="1913" y="2036"/>
                    <a:pt x="1913" y="2036"/>
                    <a:pt x="1939" y="2043"/>
                  </a:cubicBezTo>
                  <a:cubicBezTo>
                    <a:pt x="1965" y="2050"/>
                    <a:pt x="2034" y="2073"/>
                    <a:pt x="2056" y="2075"/>
                  </a:cubicBezTo>
                  <a:cubicBezTo>
                    <a:pt x="2078" y="2077"/>
                    <a:pt x="2066" y="2078"/>
                    <a:pt x="2068" y="2058"/>
                  </a:cubicBezTo>
                  <a:cubicBezTo>
                    <a:pt x="2070" y="2038"/>
                    <a:pt x="2067" y="1998"/>
                    <a:pt x="2067" y="1956"/>
                  </a:cubicBezTo>
                  <a:cubicBezTo>
                    <a:pt x="2067" y="1914"/>
                    <a:pt x="2067" y="1968"/>
                    <a:pt x="2067" y="1805"/>
                  </a:cubicBezTo>
                  <a:cubicBezTo>
                    <a:pt x="2067" y="1642"/>
                    <a:pt x="2065" y="1253"/>
                    <a:pt x="2065" y="978"/>
                  </a:cubicBezTo>
                  <a:cubicBezTo>
                    <a:pt x="2065" y="703"/>
                    <a:pt x="2064" y="327"/>
                    <a:pt x="2064" y="156"/>
                  </a:cubicBezTo>
                  <a:close/>
                </a:path>
              </a:pathLst>
            </a:custGeom>
            <a:gradFill rotWithShape="0">
              <a:gsLst>
                <a:gs pos="0">
                  <a:srgbClr val="FFE1C3"/>
                </a:gs>
                <a:gs pos="50000">
                  <a:srgbClr val="FFFFFF"/>
                </a:gs>
                <a:gs pos="100000">
                  <a:srgbClr val="FFE1C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2352" y="2064"/>
              <a:ext cx="480" cy="2064"/>
            </a:xfrm>
            <a:prstGeom prst="ellipse">
              <a:avLst/>
            </a:prstGeom>
            <a:solidFill>
              <a:srgbClr val="FFE1C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1219200" y="990600"/>
          <a:ext cx="939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4" name="Equation" r:id="rId4" imgW="482400" imgH="241200" progId="Equation.DSMT4">
                  <p:embed/>
                </p:oleObj>
              </mc:Choice>
              <mc:Fallback>
                <p:oleObj name="Equation" r:id="rId4" imgW="48240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990600"/>
                        <a:ext cx="9398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9" name="Object 19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5" name="Equation" r:id="rId6" imgW="190440" imgH="139680" progId="Equation.DSMT4">
                  <p:embed/>
                </p:oleObj>
              </mc:Choice>
              <mc:Fallback>
                <p:oleObj name="Equation" r:id="rId6" imgW="190440" imgH="1396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  <p:sp>
        <p:nvSpPr>
          <p:cNvPr id="18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3/14/2019</a:t>
            </a:fld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6VCHJ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762000"/>
            <a:ext cx="3657600" cy="2438400"/>
          </a:xfrm>
          <a:prstGeom prst="rect">
            <a:avLst/>
          </a:prstGeom>
          <a:noFill/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62000" y="3505200"/>
            <a:ext cx="3505200" cy="3148012"/>
            <a:chOff x="500" y="2049"/>
            <a:chExt cx="2332" cy="2079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500" y="2075"/>
              <a:ext cx="2068" cy="2053"/>
              <a:chOff x="500" y="2075"/>
              <a:chExt cx="2068" cy="2053"/>
            </a:xfrm>
          </p:grpSpPr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500" y="2075"/>
                <a:ext cx="2068" cy="1030"/>
              </a:xfrm>
              <a:custGeom>
                <a:avLst/>
                <a:gdLst/>
                <a:ahLst/>
                <a:cxnLst>
                  <a:cxn ang="0">
                    <a:pos x="2068" y="0"/>
                  </a:cxn>
                  <a:cxn ang="0">
                    <a:pos x="1965" y="28"/>
                  </a:cxn>
                  <a:cxn ang="0">
                    <a:pos x="1900" y="43"/>
                  </a:cxn>
                  <a:cxn ang="0">
                    <a:pos x="1831" y="61"/>
                  </a:cxn>
                  <a:cxn ang="0">
                    <a:pos x="1756" y="81"/>
                  </a:cxn>
                  <a:cxn ang="0">
                    <a:pos x="1707" y="96"/>
                  </a:cxn>
                  <a:cxn ang="0">
                    <a:pos x="1636" y="115"/>
                  </a:cxn>
                  <a:cxn ang="0">
                    <a:pos x="1543" y="141"/>
                  </a:cxn>
                  <a:cxn ang="0">
                    <a:pos x="1468" y="163"/>
                  </a:cxn>
                  <a:cxn ang="0">
                    <a:pos x="1324" y="205"/>
                  </a:cxn>
                  <a:cxn ang="0">
                    <a:pos x="1249" y="229"/>
                  </a:cxn>
                  <a:cxn ang="0">
                    <a:pos x="1170" y="256"/>
                  </a:cxn>
                  <a:cxn ang="0">
                    <a:pos x="1101" y="279"/>
                  </a:cxn>
                  <a:cxn ang="0">
                    <a:pos x="1014" y="310"/>
                  </a:cxn>
                  <a:cxn ang="0">
                    <a:pos x="949" y="333"/>
                  </a:cxn>
                  <a:cxn ang="0">
                    <a:pos x="886" y="358"/>
                  </a:cxn>
                  <a:cxn ang="0">
                    <a:pos x="808" y="388"/>
                  </a:cxn>
                  <a:cxn ang="0">
                    <a:pos x="747" y="414"/>
                  </a:cxn>
                  <a:cxn ang="0">
                    <a:pos x="669" y="447"/>
                  </a:cxn>
                  <a:cxn ang="0">
                    <a:pos x="594" y="483"/>
                  </a:cxn>
                  <a:cxn ang="0">
                    <a:pos x="510" y="523"/>
                  </a:cxn>
                  <a:cxn ang="0">
                    <a:pos x="465" y="544"/>
                  </a:cxn>
                  <a:cxn ang="0">
                    <a:pos x="414" y="571"/>
                  </a:cxn>
                  <a:cxn ang="0">
                    <a:pos x="370" y="597"/>
                  </a:cxn>
                  <a:cxn ang="0">
                    <a:pos x="316" y="631"/>
                  </a:cxn>
                  <a:cxn ang="0">
                    <a:pos x="268" y="661"/>
                  </a:cxn>
                  <a:cxn ang="0">
                    <a:pos x="211" y="705"/>
                  </a:cxn>
                  <a:cxn ang="0">
                    <a:pos x="159" y="750"/>
                  </a:cxn>
                  <a:cxn ang="0">
                    <a:pos x="117" y="789"/>
                  </a:cxn>
                  <a:cxn ang="0">
                    <a:pos x="76" y="838"/>
                  </a:cxn>
                  <a:cxn ang="0">
                    <a:pos x="45" y="885"/>
                  </a:cxn>
                  <a:cxn ang="0">
                    <a:pos x="22" y="928"/>
                  </a:cxn>
                  <a:cxn ang="0">
                    <a:pos x="4" y="984"/>
                  </a:cxn>
                  <a:cxn ang="0">
                    <a:pos x="1" y="1030"/>
                  </a:cxn>
                </a:cxnLst>
                <a:rect l="0" t="0" r="r" b="b"/>
                <a:pathLst>
                  <a:path w="2068" h="1030">
                    <a:moveTo>
                      <a:pt x="2068" y="0"/>
                    </a:moveTo>
                    <a:cubicBezTo>
                      <a:pt x="2051" y="4"/>
                      <a:pt x="1993" y="21"/>
                      <a:pt x="1965" y="28"/>
                    </a:cubicBezTo>
                    <a:cubicBezTo>
                      <a:pt x="1937" y="35"/>
                      <a:pt x="1922" y="37"/>
                      <a:pt x="1900" y="43"/>
                    </a:cubicBezTo>
                    <a:cubicBezTo>
                      <a:pt x="1878" y="49"/>
                      <a:pt x="1855" y="55"/>
                      <a:pt x="1831" y="61"/>
                    </a:cubicBezTo>
                    <a:cubicBezTo>
                      <a:pt x="1807" y="67"/>
                      <a:pt x="1776" y="75"/>
                      <a:pt x="1756" y="81"/>
                    </a:cubicBezTo>
                    <a:cubicBezTo>
                      <a:pt x="1736" y="87"/>
                      <a:pt x="1727" y="90"/>
                      <a:pt x="1707" y="96"/>
                    </a:cubicBezTo>
                    <a:cubicBezTo>
                      <a:pt x="1687" y="102"/>
                      <a:pt x="1663" y="107"/>
                      <a:pt x="1636" y="115"/>
                    </a:cubicBezTo>
                    <a:cubicBezTo>
                      <a:pt x="1609" y="123"/>
                      <a:pt x="1571" y="133"/>
                      <a:pt x="1543" y="141"/>
                    </a:cubicBezTo>
                    <a:cubicBezTo>
                      <a:pt x="1515" y="149"/>
                      <a:pt x="1504" y="152"/>
                      <a:pt x="1468" y="163"/>
                    </a:cubicBezTo>
                    <a:cubicBezTo>
                      <a:pt x="1432" y="174"/>
                      <a:pt x="1360" y="194"/>
                      <a:pt x="1324" y="205"/>
                    </a:cubicBezTo>
                    <a:cubicBezTo>
                      <a:pt x="1288" y="216"/>
                      <a:pt x="1275" y="221"/>
                      <a:pt x="1249" y="229"/>
                    </a:cubicBezTo>
                    <a:cubicBezTo>
                      <a:pt x="1223" y="237"/>
                      <a:pt x="1195" y="248"/>
                      <a:pt x="1170" y="256"/>
                    </a:cubicBezTo>
                    <a:cubicBezTo>
                      <a:pt x="1145" y="264"/>
                      <a:pt x="1127" y="270"/>
                      <a:pt x="1101" y="279"/>
                    </a:cubicBezTo>
                    <a:cubicBezTo>
                      <a:pt x="1075" y="288"/>
                      <a:pt x="1039" y="301"/>
                      <a:pt x="1014" y="310"/>
                    </a:cubicBezTo>
                    <a:cubicBezTo>
                      <a:pt x="989" y="319"/>
                      <a:pt x="970" y="325"/>
                      <a:pt x="949" y="333"/>
                    </a:cubicBezTo>
                    <a:cubicBezTo>
                      <a:pt x="928" y="341"/>
                      <a:pt x="910" y="349"/>
                      <a:pt x="886" y="358"/>
                    </a:cubicBezTo>
                    <a:cubicBezTo>
                      <a:pt x="862" y="367"/>
                      <a:pt x="831" y="379"/>
                      <a:pt x="808" y="388"/>
                    </a:cubicBezTo>
                    <a:cubicBezTo>
                      <a:pt x="785" y="397"/>
                      <a:pt x="770" y="404"/>
                      <a:pt x="747" y="414"/>
                    </a:cubicBezTo>
                    <a:cubicBezTo>
                      <a:pt x="724" y="424"/>
                      <a:pt x="694" y="436"/>
                      <a:pt x="669" y="447"/>
                    </a:cubicBezTo>
                    <a:cubicBezTo>
                      <a:pt x="644" y="458"/>
                      <a:pt x="620" y="470"/>
                      <a:pt x="594" y="483"/>
                    </a:cubicBezTo>
                    <a:cubicBezTo>
                      <a:pt x="568" y="496"/>
                      <a:pt x="531" y="513"/>
                      <a:pt x="510" y="523"/>
                    </a:cubicBezTo>
                    <a:cubicBezTo>
                      <a:pt x="489" y="533"/>
                      <a:pt x="481" y="536"/>
                      <a:pt x="465" y="544"/>
                    </a:cubicBezTo>
                    <a:cubicBezTo>
                      <a:pt x="449" y="552"/>
                      <a:pt x="430" y="562"/>
                      <a:pt x="414" y="571"/>
                    </a:cubicBezTo>
                    <a:cubicBezTo>
                      <a:pt x="398" y="580"/>
                      <a:pt x="386" y="587"/>
                      <a:pt x="370" y="597"/>
                    </a:cubicBezTo>
                    <a:cubicBezTo>
                      <a:pt x="354" y="607"/>
                      <a:pt x="333" y="620"/>
                      <a:pt x="316" y="631"/>
                    </a:cubicBezTo>
                    <a:cubicBezTo>
                      <a:pt x="299" y="642"/>
                      <a:pt x="285" y="649"/>
                      <a:pt x="268" y="661"/>
                    </a:cubicBezTo>
                    <a:cubicBezTo>
                      <a:pt x="251" y="673"/>
                      <a:pt x="229" y="690"/>
                      <a:pt x="211" y="705"/>
                    </a:cubicBezTo>
                    <a:cubicBezTo>
                      <a:pt x="193" y="720"/>
                      <a:pt x="175" y="736"/>
                      <a:pt x="159" y="750"/>
                    </a:cubicBezTo>
                    <a:cubicBezTo>
                      <a:pt x="143" y="764"/>
                      <a:pt x="131" y="774"/>
                      <a:pt x="117" y="789"/>
                    </a:cubicBezTo>
                    <a:cubicBezTo>
                      <a:pt x="103" y="804"/>
                      <a:pt x="88" y="822"/>
                      <a:pt x="76" y="838"/>
                    </a:cubicBezTo>
                    <a:cubicBezTo>
                      <a:pt x="64" y="854"/>
                      <a:pt x="54" y="870"/>
                      <a:pt x="45" y="885"/>
                    </a:cubicBezTo>
                    <a:cubicBezTo>
                      <a:pt x="36" y="900"/>
                      <a:pt x="29" y="911"/>
                      <a:pt x="22" y="928"/>
                    </a:cubicBezTo>
                    <a:cubicBezTo>
                      <a:pt x="15" y="945"/>
                      <a:pt x="8" y="967"/>
                      <a:pt x="4" y="984"/>
                    </a:cubicBezTo>
                    <a:cubicBezTo>
                      <a:pt x="0" y="1001"/>
                      <a:pt x="2" y="1021"/>
                      <a:pt x="1" y="1030"/>
                    </a:cubicBez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auto">
              <a:xfrm flipV="1">
                <a:off x="500" y="3098"/>
                <a:ext cx="2068" cy="1030"/>
              </a:xfrm>
              <a:custGeom>
                <a:avLst/>
                <a:gdLst/>
                <a:ahLst/>
                <a:cxnLst>
                  <a:cxn ang="0">
                    <a:pos x="2068" y="0"/>
                  </a:cxn>
                  <a:cxn ang="0">
                    <a:pos x="1965" y="28"/>
                  </a:cxn>
                  <a:cxn ang="0">
                    <a:pos x="1900" y="43"/>
                  </a:cxn>
                  <a:cxn ang="0">
                    <a:pos x="1831" y="61"/>
                  </a:cxn>
                  <a:cxn ang="0">
                    <a:pos x="1756" y="81"/>
                  </a:cxn>
                  <a:cxn ang="0">
                    <a:pos x="1707" y="96"/>
                  </a:cxn>
                  <a:cxn ang="0">
                    <a:pos x="1636" y="115"/>
                  </a:cxn>
                  <a:cxn ang="0">
                    <a:pos x="1543" y="141"/>
                  </a:cxn>
                  <a:cxn ang="0">
                    <a:pos x="1468" y="163"/>
                  </a:cxn>
                  <a:cxn ang="0">
                    <a:pos x="1324" y="205"/>
                  </a:cxn>
                  <a:cxn ang="0">
                    <a:pos x="1249" y="229"/>
                  </a:cxn>
                  <a:cxn ang="0">
                    <a:pos x="1170" y="256"/>
                  </a:cxn>
                  <a:cxn ang="0">
                    <a:pos x="1101" y="279"/>
                  </a:cxn>
                  <a:cxn ang="0">
                    <a:pos x="1014" y="310"/>
                  </a:cxn>
                  <a:cxn ang="0">
                    <a:pos x="949" y="333"/>
                  </a:cxn>
                  <a:cxn ang="0">
                    <a:pos x="886" y="358"/>
                  </a:cxn>
                  <a:cxn ang="0">
                    <a:pos x="808" y="388"/>
                  </a:cxn>
                  <a:cxn ang="0">
                    <a:pos x="747" y="414"/>
                  </a:cxn>
                  <a:cxn ang="0">
                    <a:pos x="669" y="447"/>
                  </a:cxn>
                  <a:cxn ang="0">
                    <a:pos x="594" y="483"/>
                  </a:cxn>
                  <a:cxn ang="0">
                    <a:pos x="510" y="523"/>
                  </a:cxn>
                  <a:cxn ang="0">
                    <a:pos x="465" y="544"/>
                  </a:cxn>
                  <a:cxn ang="0">
                    <a:pos x="414" y="571"/>
                  </a:cxn>
                  <a:cxn ang="0">
                    <a:pos x="370" y="597"/>
                  </a:cxn>
                  <a:cxn ang="0">
                    <a:pos x="316" y="631"/>
                  </a:cxn>
                  <a:cxn ang="0">
                    <a:pos x="268" y="661"/>
                  </a:cxn>
                  <a:cxn ang="0">
                    <a:pos x="211" y="705"/>
                  </a:cxn>
                  <a:cxn ang="0">
                    <a:pos x="159" y="750"/>
                  </a:cxn>
                  <a:cxn ang="0">
                    <a:pos x="117" y="789"/>
                  </a:cxn>
                  <a:cxn ang="0">
                    <a:pos x="76" y="838"/>
                  </a:cxn>
                  <a:cxn ang="0">
                    <a:pos x="45" y="885"/>
                  </a:cxn>
                  <a:cxn ang="0">
                    <a:pos x="22" y="928"/>
                  </a:cxn>
                  <a:cxn ang="0">
                    <a:pos x="4" y="984"/>
                  </a:cxn>
                  <a:cxn ang="0">
                    <a:pos x="1" y="1030"/>
                  </a:cxn>
                </a:cxnLst>
                <a:rect l="0" t="0" r="r" b="b"/>
                <a:pathLst>
                  <a:path w="2068" h="1030">
                    <a:moveTo>
                      <a:pt x="2068" y="0"/>
                    </a:moveTo>
                    <a:cubicBezTo>
                      <a:pt x="2051" y="4"/>
                      <a:pt x="1993" y="21"/>
                      <a:pt x="1965" y="28"/>
                    </a:cubicBezTo>
                    <a:cubicBezTo>
                      <a:pt x="1937" y="35"/>
                      <a:pt x="1922" y="37"/>
                      <a:pt x="1900" y="43"/>
                    </a:cubicBezTo>
                    <a:cubicBezTo>
                      <a:pt x="1878" y="49"/>
                      <a:pt x="1855" y="55"/>
                      <a:pt x="1831" y="61"/>
                    </a:cubicBezTo>
                    <a:cubicBezTo>
                      <a:pt x="1807" y="67"/>
                      <a:pt x="1776" y="75"/>
                      <a:pt x="1756" y="81"/>
                    </a:cubicBezTo>
                    <a:cubicBezTo>
                      <a:pt x="1736" y="87"/>
                      <a:pt x="1727" y="90"/>
                      <a:pt x="1707" y="96"/>
                    </a:cubicBezTo>
                    <a:cubicBezTo>
                      <a:pt x="1687" y="102"/>
                      <a:pt x="1663" y="107"/>
                      <a:pt x="1636" y="115"/>
                    </a:cubicBezTo>
                    <a:cubicBezTo>
                      <a:pt x="1609" y="123"/>
                      <a:pt x="1571" y="133"/>
                      <a:pt x="1543" y="141"/>
                    </a:cubicBezTo>
                    <a:cubicBezTo>
                      <a:pt x="1515" y="149"/>
                      <a:pt x="1504" y="152"/>
                      <a:pt x="1468" y="163"/>
                    </a:cubicBezTo>
                    <a:cubicBezTo>
                      <a:pt x="1432" y="174"/>
                      <a:pt x="1360" y="194"/>
                      <a:pt x="1324" y="205"/>
                    </a:cubicBezTo>
                    <a:cubicBezTo>
                      <a:pt x="1288" y="216"/>
                      <a:pt x="1275" y="221"/>
                      <a:pt x="1249" y="229"/>
                    </a:cubicBezTo>
                    <a:cubicBezTo>
                      <a:pt x="1223" y="237"/>
                      <a:pt x="1195" y="248"/>
                      <a:pt x="1170" y="256"/>
                    </a:cubicBezTo>
                    <a:cubicBezTo>
                      <a:pt x="1145" y="264"/>
                      <a:pt x="1127" y="270"/>
                      <a:pt x="1101" y="279"/>
                    </a:cubicBezTo>
                    <a:cubicBezTo>
                      <a:pt x="1075" y="288"/>
                      <a:pt x="1039" y="301"/>
                      <a:pt x="1014" y="310"/>
                    </a:cubicBezTo>
                    <a:cubicBezTo>
                      <a:pt x="989" y="319"/>
                      <a:pt x="970" y="325"/>
                      <a:pt x="949" y="333"/>
                    </a:cubicBezTo>
                    <a:cubicBezTo>
                      <a:pt x="928" y="341"/>
                      <a:pt x="910" y="349"/>
                      <a:pt x="886" y="358"/>
                    </a:cubicBezTo>
                    <a:cubicBezTo>
                      <a:pt x="862" y="367"/>
                      <a:pt x="831" y="379"/>
                      <a:pt x="808" y="388"/>
                    </a:cubicBezTo>
                    <a:cubicBezTo>
                      <a:pt x="785" y="397"/>
                      <a:pt x="770" y="404"/>
                      <a:pt x="747" y="414"/>
                    </a:cubicBezTo>
                    <a:cubicBezTo>
                      <a:pt x="724" y="424"/>
                      <a:pt x="694" y="436"/>
                      <a:pt x="669" y="447"/>
                    </a:cubicBezTo>
                    <a:cubicBezTo>
                      <a:pt x="644" y="458"/>
                      <a:pt x="620" y="470"/>
                      <a:pt x="594" y="483"/>
                    </a:cubicBezTo>
                    <a:cubicBezTo>
                      <a:pt x="568" y="496"/>
                      <a:pt x="531" y="513"/>
                      <a:pt x="510" y="523"/>
                    </a:cubicBezTo>
                    <a:cubicBezTo>
                      <a:pt x="489" y="533"/>
                      <a:pt x="481" y="536"/>
                      <a:pt x="465" y="544"/>
                    </a:cubicBezTo>
                    <a:cubicBezTo>
                      <a:pt x="449" y="552"/>
                      <a:pt x="430" y="562"/>
                      <a:pt x="414" y="571"/>
                    </a:cubicBezTo>
                    <a:cubicBezTo>
                      <a:pt x="398" y="580"/>
                      <a:pt x="386" y="587"/>
                      <a:pt x="370" y="597"/>
                    </a:cubicBezTo>
                    <a:cubicBezTo>
                      <a:pt x="354" y="607"/>
                      <a:pt x="333" y="620"/>
                      <a:pt x="316" y="631"/>
                    </a:cubicBezTo>
                    <a:cubicBezTo>
                      <a:pt x="299" y="642"/>
                      <a:pt x="285" y="649"/>
                      <a:pt x="268" y="661"/>
                    </a:cubicBezTo>
                    <a:cubicBezTo>
                      <a:pt x="251" y="673"/>
                      <a:pt x="229" y="690"/>
                      <a:pt x="211" y="705"/>
                    </a:cubicBezTo>
                    <a:cubicBezTo>
                      <a:pt x="193" y="720"/>
                      <a:pt x="175" y="736"/>
                      <a:pt x="159" y="750"/>
                    </a:cubicBezTo>
                    <a:cubicBezTo>
                      <a:pt x="143" y="764"/>
                      <a:pt x="131" y="774"/>
                      <a:pt x="117" y="789"/>
                    </a:cubicBezTo>
                    <a:cubicBezTo>
                      <a:pt x="103" y="804"/>
                      <a:pt x="88" y="822"/>
                      <a:pt x="76" y="838"/>
                    </a:cubicBezTo>
                    <a:cubicBezTo>
                      <a:pt x="64" y="854"/>
                      <a:pt x="54" y="870"/>
                      <a:pt x="45" y="885"/>
                    </a:cubicBezTo>
                    <a:cubicBezTo>
                      <a:pt x="36" y="900"/>
                      <a:pt x="29" y="911"/>
                      <a:pt x="22" y="928"/>
                    </a:cubicBezTo>
                    <a:cubicBezTo>
                      <a:pt x="15" y="945"/>
                      <a:pt x="8" y="967"/>
                      <a:pt x="4" y="984"/>
                    </a:cubicBezTo>
                    <a:cubicBezTo>
                      <a:pt x="0" y="1001"/>
                      <a:pt x="2" y="1021"/>
                      <a:pt x="1" y="1030"/>
                    </a:cubicBez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2565" y="2075"/>
                <a:ext cx="3" cy="20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2053"/>
                  </a:cxn>
                </a:cxnLst>
                <a:rect l="0" t="0" r="r" b="b"/>
                <a:pathLst>
                  <a:path w="3" h="2053">
                    <a:moveTo>
                      <a:pt x="0" y="0"/>
                    </a:moveTo>
                    <a:lnTo>
                      <a:pt x="3" y="2053"/>
                    </a:ln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8" name="Freeform 12"/>
            <p:cNvSpPr>
              <a:spLocks/>
            </p:cNvSpPr>
            <p:nvPr/>
          </p:nvSpPr>
          <p:spPr bwMode="auto">
            <a:xfrm>
              <a:off x="500" y="2049"/>
              <a:ext cx="2078" cy="2078"/>
            </a:xfrm>
            <a:custGeom>
              <a:avLst/>
              <a:gdLst/>
              <a:ahLst/>
              <a:cxnLst>
                <a:cxn ang="0">
                  <a:pos x="2065" y="36"/>
                </a:cxn>
                <a:cxn ang="0">
                  <a:pos x="1927" y="62"/>
                </a:cxn>
                <a:cxn ang="0">
                  <a:pos x="1770" y="102"/>
                </a:cxn>
                <a:cxn ang="0">
                  <a:pos x="1651" y="137"/>
                </a:cxn>
                <a:cxn ang="0">
                  <a:pos x="1507" y="177"/>
                </a:cxn>
                <a:cxn ang="0">
                  <a:pos x="1429" y="201"/>
                </a:cxn>
                <a:cxn ang="0">
                  <a:pos x="1330" y="228"/>
                </a:cxn>
                <a:cxn ang="0">
                  <a:pos x="1231" y="260"/>
                </a:cxn>
                <a:cxn ang="0">
                  <a:pos x="1143" y="291"/>
                </a:cxn>
                <a:cxn ang="0">
                  <a:pos x="1050" y="323"/>
                </a:cxn>
                <a:cxn ang="0">
                  <a:pos x="946" y="362"/>
                </a:cxn>
                <a:cxn ang="0">
                  <a:pos x="871" y="389"/>
                </a:cxn>
                <a:cxn ang="0">
                  <a:pos x="759" y="435"/>
                </a:cxn>
                <a:cxn ang="0">
                  <a:pos x="658" y="480"/>
                </a:cxn>
                <a:cxn ang="0">
                  <a:pos x="561" y="525"/>
                </a:cxn>
                <a:cxn ang="0">
                  <a:pos x="472" y="567"/>
                </a:cxn>
                <a:cxn ang="0">
                  <a:pos x="387" y="612"/>
                </a:cxn>
                <a:cxn ang="0">
                  <a:pos x="333" y="645"/>
                </a:cxn>
                <a:cxn ang="0">
                  <a:pos x="268" y="687"/>
                </a:cxn>
                <a:cxn ang="0">
                  <a:pos x="219" y="725"/>
                </a:cxn>
                <a:cxn ang="0">
                  <a:pos x="147" y="788"/>
                </a:cxn>
                <a:cxn ang="0">
                  <a:pos x="93" y="843"/>
                </a:cxn>
                <a:cxn ang="0">
                  <a:pos x="48" y="905"/>
                </a:cxn>
                <a:cxn ang="0">
                  <a:pos x="4" y="1004"/>
                </a:cxn>
                <a:cxn ang="0">
                  <a:pos x="12" y="1125"/>
                </a:cxn>
                <a:cxn ang="0">
                  <a:pos x="61" y="1224"/>
                </a:cxn>
                <a:cxn ang="0">
                  <a:pos x="106" y="1280"/>
                </a:cxn>
                <a:cxn ang="0">
                  <a:pos x="157" y="1328"/>
                </a:cxn>
                <a:cxn ang="0">
                  <a:pos x="223" y="1383"/>
                </a:cxn>
                <a:cxn ang="0">
                  <a:pos x="310" y="1446"/>
                </a:cxn>
                <a:cxn ang="0">
                  <a:pos x="402" y="1499"/>
                </a:cxn>
                <a:cxn ang="0">
                  <a:pos x="480" y="1542"/>
                </a:cxn>
                <a:cxn ang="0">
                  <a:pos x="553" y="1577"/>
                </a:cxn>
                <a:cxn ang="0">
                  <a:pos x="645" y="1622"/>
                </a:cxn>
                <a:cxn ang="0">
                  <a:pos x="742" y="1664"/>
                </a:cxn>
                <a:cxn ang="0">
                  <a:pos x="846" y="1704"/>
                </a:cxn>
                <a:cxn ang="0">
                  <a:pos x="985" y="1758"/>
                </a:cxn>
                <a:cxn ang="0">
                  <a:pos x="1084" y="1791"/>
                </a:cxn>
                <a:cxn ang="0">
                  <a:pos x="1183" y="1826"/>
                </a:cxn>
                <a:cxn ang="0">
                  <a:pos x="1258" y="1853"/>
                </a:cxn>
                <a:cxn ang="0">
                  <a:pos x="1372" y="1887"/>
                </a:cxn>
                <a:cxn ang="0">
                  <a:pos x="1546" y="1938"/>
                </a:cxn>
                <a:cxn ang="0">
                  <a:pos x="1663" y="1970"/>
                </a:cxn>
                <a:cxn ang="0">
                  <a:pos x="1795" y="2007"/>
                </a:cxn>
                <a:cxn ang="0">
                  <a:pos x="1899" y="2033"/>
                </a:cxn>
                <a:cxn ang="0">
                  <a:pos x="2056" y="2075"/>
                </a:cxn>
                <a:cxn ang="0">
                  <a:pos x="2067" y="1956"/>
                </a:cxn>
                <a:cxn ang="0">
                  <a:pos x="2065" y="978"/>
                </a:cxn>
              </a:cxnLst>
              <a:rect l="0" t="0" r="r" b="b"/>
              <a:pathLst>
                <a:path w="2078" h="2078">
                  <a:moveTo>
                    <a:pt x="2064" y="156"/>
                  </a:moveTo>
                  <a:cubicBezTo>
                    <a:pt x="2060" y="0"/>
                    <a:pt x="2075" y="54"/>
                    <a:pt x="2065" y="36"/>
                  </a:cubicBezTo>
                  <a:cubicBezTo>
                    <a:pt x="2055" y="18"/>
                    <a:pt x="2024" y="41"/>
                    <a:pt x="2001" y="45"/>
                  </a:cubicBezTo>
                  <a:cubicBezTo>
                    <a:pt x="1978" y="49"/>
                    <a:pt x="1953" y="56"/>
                    <a:pt x="1927" y="62"/>
                  </a:cubicBezTo>
                  <a:cubicBezTo>
                    <a:pt x="1901" y="68"/>
                    <a:pt x="1871" y="76"/>
                    <a:pt x="1845" y="83"/>
                  </a:cubicBezTo>
                  <a:cubicBezTo>
                    <a:pt x="1819" y="90"/>
                    <a:pt x="1792" y="96"/>
                    <a:pt x="1770" y="102"/>
                  </a:cubicBezTo>
                  <a:cubicBezTo>
                    <a:pt x="1748" y="108"/>
                    <a:pt x="1734" y="113"/>
                    <a:pt x="1714" y="119"/>
                  </a:cubicBezTo>
                  <a:cubicBezTo>
                    <a:pt x="1694" y="125"/>
                    <a:pt x="1676" y="130"/>
                    <a:pt x="1651" y="137"/>
                  </a:cubicBezTo>
                  <a:cubicBezTo>
                    <a:pt x="1626" y="144"/>
                    <a:pt x="1588" y="154"/>
                    <a:pt x="1564" y="161"/>
                  </a:cubicBezTo>
                  <a:cubicBezTo>
                    <a:pt x="1540" y="168"/>
                    <a:pt x="1523" y="173"/>
                    <a:pt x="1507" y="177"/>
                  </a:cubicBezTo>
                  <a:cubicBezTo>
                    <a:pt x="1491" y="181"/>
                    <a:pt x="1481" y="184"/>
                    <a:pt x="1468" y="188"/>
                  </a:cubicBezTo>
                  <a:cubicBezTo>
                    <a:pt x="1455" y="192"/>
                    <a:pt x="1444" y="197"/>
                    <a:pt x="1429" y="201"/>
                  </a:cubicBezTo>
                  <a:cubicBezTo>
                    <a:pt x="1414" y="205"/>
                    <a:pt x="1391" y="211"/>
                    <a:pt x="1375" y="215"/>
                  </a:cubicBezTo>
                  <a:cubicBezTo>
                    <a:pt x="1359" y="219"/>
                    <a:pt x="1345" y="223"/>
                    <a:pt x="1330" y="228"/>
                  </a:cubicBezTo>
                  <a:cubicBezTo>
                    <a:pt x="1315" y="233"/>
                    <a:pt x="1298" y="238"/>
                    <a:pt x="1282" y="243"/>
                  </a:cubicBezTo>
                  <a:cubicBezTo>
                    <a:pt x="1266" y="248"/>
                    <a:pt x="1246" y="255"/>
                    <a:pt x="1231" y="260"/>
                  </a:cubicBezTo>
                  <a:cubicBezTo>
                    <a:pt x="1216" y="265"/>
                    <a:pt x="1204" y="268"/>
                    <a:pt x="1189" y="273"/>
                  </a:cubicBezTo>
                  <a:cubicBezTo>
                    <a:pt x="1174" y="278"/>
                    <a:pt x="1158" y="286"/>
                    <a:pt x="1143" y="291"/>
                  </a:cubicBezTo>
                  <a:cubicBezTo>
                    <a:pt x="1128" y="296"/>
                    <a:pt x="1111" y="301"/>
                    <a:pt x="1096" y="306"/>
                  </a:cubicBezTo>
                  <a:cubicBezTo>
                    <a:pt x="1081" y="311"/>
                    <a:pt x="1067" y="317"/>
                    <a:pt x="1050" y="323"/>
                  </a:cubicBezTo>
                  <a:cubicBezTo>
                    <a:pt x="1033" y="329"/>
                    <a:pt x="1013" y="335"/>
                    <a:pt x="996" y="341"/>
                  </a:cubicBezTo>
                  <a:cubicBezTo>
                    <a:pt x="979" y="347"/>
                    <a:pt x="961" y="356"/>
                    <a:pt x="946" y="362"/>
                  </a:cubicBezTo>
                  <a:cubicBezTo>
                    <a:pt x="931" y="368"/>
                    <a:pt x="919" y="371"/>
                    <a:pt x="907" y="375"/>
                  </a:cubicBezTo>
                  <a:cubicBezTo>
                    <a:pt x="895" y="379"/>
                    <a:pt x="886" y="383"/>
                    <a:pt x="871" y="389"/>
                  </a:cubicBezTo>
                  <a:cubicBezTo>
                    <a:pt x="856" y="395"/>
                    <a:pt x="833" y="402"/>
                    <a:pt x="814" y="410"/>
                  </a:cubicBezTo>
                  <a:cubicBezTo>
                    <a:pt x="795" y="418"/>
                    <a:pt x="777" y="427"/>
                    <a:pt x="759" y="435"/>
                  </a:cubicBezTo>
                  <a:cubicBezTo>
                    <a:pt x="741" y="443"/>
                    <a:pt x="722" y="449"/>
                    <a:pt x="705" y="456"/>
                  </a:cubicBezTo>
                  <a:cubicBezTo>
                    <a:pt x="688" y="463"/>
                    <a:pt x="674" y="472"/>
                    <a:pt x="658" y="480"/>
                  </a:cubicBezTo>
                  <a:cubicBezTo>
                    <a:pt x="642" y="488"/>
                    <a:pt x="622" y="496"/>
                    <a:pt x="606" y="503"/>
                  </a:cubicBezTo>
                  <a:cubicBezTo>
                    <a:pt x="590" y="510"/>
                    <a:pt x="576" y="517"/>
                    <a:pt x="561" y="525"/>
                  </a:cubicBezTo>
                  <a:cubicBezTo>
                    <a:pt x="546" y="533"/>
                    <a:pt x="529" y="541"/>
                    <a:pt x="514" y="548"/>
                  </a:cubicBezTo>
                  <a:cubicBezTo>
                    <a:pt x="499" y="555"/>
                    <a:pt x="488" y="559"/>
                    <a:pt x="472" y="567"/>
                  </a:cubicBezTo>
                  <a:cubicBezTo>
                    <a:pt x="456" y="575"/>
                    <a:pt x="429" y="589"/>
                    <a:pt x="415" y="596"/>
                  </a:cubicBezTo>
                  <a:cubicBezTo>
                    <a:pt x="401" y="603"/>
                    <a:pt x="396" y="607"/>
                    <a:pt x="387" y="612"/>
                  </a:cubicBezTo>
                  <a:cubicBezTo>
                    <a:pt x="378" y="617"/>
                    <a:pt x="372" y="621"/>
                    <a:pt x="363" y="626"/>
                  </a:cubicBezTo>
                  <a:cubicBezTo>
                    <a:pt x="354" y="631"/>
                    <a:pt x="344" y="638"/>
                    <a:pt x="333" y="645"/>
                  </a:cubicBezTo>
                  <a:cubicBezTo>
                    <a:pt x="322" y="652"/>
                    <a:pt x="308" y="659"/>
                    <a:pt x="297" y="666"/>
                  </a:cubicBezTo>
                  <a:cubicBezTo>
                    <a:pt x="286" y="673"/>
                    <a:pt x="277" y="681"/>
                    <a:pt x="268" y="687"/>
                  </a:cubicBezTo>
                  <a:cubicBezTo>
                    <a:pt x="259" y="693"/>
                    <a:pt x="252" y="699"/>
                    <a:pt x="244" y="705"/>
                  </a:cubicBezTo>
                  <a:cubicBezTo>
                    <a:pt x="236" y="711"/>
                    <a:pt x="228" y="717"/>
                    <a:pt x="219" y="725"/>
                  </a:cubicBezTo>
                  <a:cubicBezTo>
                    <a:pt x="210" y="733"/>
                    <a:pt x="199" y="743"/>
                    <a:pt x="187" y="753"/>
                  </a:cubicBezTo>
                  <a:cubicBezTo>
                    <a:pt x="175" y="763"/>
                    <a:pt x="159" y="777"/>
                    <a:pt x="147" y="788"/>
                  </a:cubicBezTo>
                  <a:cubicBezTo>
                    <a:pt x="135" y="799"/>
                    <a:pt x="123" y="809"/>
                    <a:pt x="114" y="818"/>
                  </a:cubicBezTo>
                  <a:cubicBezTo>
                    <a:pt x="105" y="827"/>
                    <a:pt x="100" y="835"/>
                    <a:pt x="93" y="843"/>
                  </a:cubicBezTo>
                  <a:cubicBezTo>
                    <a:pt x="86" y="851"/>
                    <a:pt x="80" y="859"/>
                    <a:pt x="73" y="869"/>
                  </a:cubicBezTo>
                  <a:cubicBezTo>
                    <a:pt x="66" y="879"/>
                    <a:pt x="56" y="892"/>
                    <a:pt x="48" y="905"/>
                  </a:cubicBezTo>
                  <a:cubicBezTo>
                    <a:pt x="40" y="918"/>
                    <a:pt x="32" y="931"/>
                    <a:pt x="25" y="947"/>
                  </a:cubicBezTo>
                  <a:cubicBezTo>
                    <a:pt x="18" y="963"/>
                    <a:pt x="8" y="984"/>
                    <a:pt x="4" y="1004"/>
                  </a:cubicBezTo>
                  <a:cubicBezTo>
                    <a:pt x="0" y="1024"/>
                    <a:pt x="0" y="1050"/>
                    <a:pt x="1" y="1070"/>
                  </a:cubicBezTo>
                  <a:cubicBezTo>
                    <a:pt x="2" y="1090"/>
                    <a:pt x="8" y="1109"/>
                    <a:pt x="12" y="1125"/>
                  </a:cubicBezTo>
                  <a:cubicBezTo>
                    <a:pt x="16" y="1141"/>
                    <a:pt x="20" y="1151"/>
                    <a:pt x="28" y="1167"/>
                  </a:cubicBezTo>
                  <a:cubicBezTo>
                    <a:pt x="36" y="1183"/>
                    <a:pt x="51" y="1209"/>
                    <a:pt x="61" y="1224"/>
                  </a:cubicBezTo>
                  <a:cubicBezTo>
                    <a:pt x="71" y="1239"/>
                    <a:pt x="81" y="1247"/>
                    <a:pt x="88" y="1256"/>
                  </a:cubicBezTo>
                  <a:cubicBezTo>
                    <a:pt x="95" y="1265"/>
                    <a:pt x="99" y="1273"/>
                    <a:pt x="106" y="1280"/>
                  </a:cubicBezTo>
                  <a:cubicBezTo>
                    <a:pt x="113" y="1287"/>
                    <a:pt x="120" y="1293"/>
                    <a:pt x="129" y="1301"/>
                  </a:cubicBezTo>
                  <a:cubicBezTo>
                    <a:pt x="138" y="1309"/>
                    <a:pt x="147" y="1319"/>
                    <a:pt x="157" y="1328"/>
                  </a:cubicBezTo>
                  <a:cubicBezTo>
                    <a:pt x="167" y="1337"/>
                    <a:pt x="176" y="1344"/>
                    <a:pt x="187" y="1353"/>
                  </a:cubicBezTo>
                  <a:cubicBezTo>
                    <a:pt x="198" y="1362"/>
                    <a:pt x="211" y="1373"/>
                    <a:pt x="223" y="1383"/>
                  </a:cubicBezTo>
                  <a:cubicBezTo>
                    <a:pt x="235" y="1393"/>
                    <a:pt x="248" y="1405"/>
                    <a:pt x="262" y="1415"/>
                  </a:cubicBezTo>
                  <a:cubicBezTo>
                    <a:pt x="276" y="1425"/>
                    <a:pt x="294" y="1436"/>
                    <a:pt x="310" y="1446"/>
                  </a:cubicBezTo>
                  <a:cubicBezTo>
                    <a:pt x="326" y="1456"/>
                    <a:pt x="345" y="1467"/>
                    <a:pt x="360" y="1476"/>
                  </a:cubicBezTo>
                  <a:cubicBezTo>
                    <a:pt x="375" y="1485"/>
                    <a:pt x="388" y="1491"/>
                    <a:pt x="402" y="1499"/>
                  </a:cubicBezTo>
                  <a:cubicBezTo>
                    <a:pt x="416" y="1507"/>
                    <a:pt x="432" y="1517"/>
                    <a:pt x="445" y="1524"/>
                  </a:cubicBezTo>
                  <a:cubicBezTo>
                    <a:pt x="458" y="1531"/>
                    <a:pt x="468" y="1536"/>
                    <a:pt x="480" y="1542"/>
                  </a:cubicBezTo>
                  <a:cubicBezTo>
                    <a:pt x="492" y="1548"/>
                    <a:pt x="502" y="1553"/>
                    <a:pt x="514" y="1559"/>
                  </a:cubicBezTo>
                  <a:cubicBezTo>
                    <a:pt x="526" y="1565"/>
                    <a:pt x="538" y="1570"/>
                    <a:pt x="553" y="1577"/>
                  </a:cubicBezTo>
                  <a:cubicBezTo>
                    <a:pt x="568" y="1584"/>
                    <a:pt x="588" y="1595"/>
                    <a:pt x="603" y="1602"/>
                  </a:cubicBezTo>
                  <a:cubicBezTo>
                    <a:pt x="618" y="1609"/>
                    <a:pt x="629" y="1615"/>
                    <a:pt x="645" y="1622"/>
                  </a:cubicBezTo>
                  <a:cubicBezTo>
                    <a:pt x="661" y="1629"/>
                    <a:pt x="684" y="1639"/>
                    <a:pt x="700" y="1646"/>
                  </a:cubicBezTo>
                  <a:cubicBezTo>
                    <a:pt x="716" y="1653"/>
                    <a:pt x="727" y="1658"/>
                    <a:pt x="742" y="1664"/>
                  </a:cubicBezTo>
                  <a:cubicBezTo>
                    <a:pt x="757" y="1670"/>
                    <a:pt x="776" y="1676"/>
                    <a:pt x="793" y="1683"/>
                  </a:cubicBezTo>
                  <a:cubicBezTo>
                    <a:pt x="810" y="1690"/>
                    <a:pt x="826" y="1696"/>
                    <a:pt x="846" y="1704"/>
                  </a:cubicBezTo>
                  <a:cubicBezTo>
                    <a:pt x="866" y="1712"/>
                    <a:pt x="889" y="1722"/>
                    <a:pt x="912" y="1731"/>
                  </a:cubicBezTo>
                  <a:cubicBezTo>
                    <a:pt x="935" y="1740"/>
                    <a:pt x="965" y="1751"/>
                    <a:pt x="985" y="1758"/>
                  </a:cubicBezTo>
                  <a:cubicBezTo>
                    <a:pt x="1005" y="1765"/>
                    <a:pt x="1017" y="1770"/>
                    <a:pt x="1033" y="1775"/>
                  </a:cubicBezTo>
                  <a:cubicBezTo>
                    <a:pt x="1049" y="1780"/>
                    <a:pt x="1067" y="1785"/>
                    <a:pt x="1084" y="1791"/>
                  </a:cubicBezTo>
                  <a:cubicBezTo>
                    <a:pt x="1101" y="1797"/>
                    <a:pt x="1121" y="1805"/>
                    <a:pt x="1137" y="1811"/>
                  </a:cubicBezTo>
                  <a:cubicBezTo>
                    <a:pt x="1153" y="1817"/>
                    <a:pt x="1169" y="1821"/>
                    <a:pt x="1183" y="1826"/>
                  </a:cubicBezTo>
                  <a:cubicBezTo>
                    <a:pt x="1197" y="1831"/>
                    <a:pt x="1210" y="1835"/>
                    <a:pt x="1222" y="1839"/>
                  </a:cubicBezTo>
                  <a:cubicBezTo>
                    <a:pt x="1234" y="1843"/>
                    <a:pt x="1245" y="1849"/>
                    <a:pt x="1258" y="1853"/>
                  </a:cubicBezTo>
                  <a:cubicBezTo>
                    <a:pt x="1271" y="1857"/>
                    <a:pt x="1280" y="1860"/>
                    <a:pt x="1299" y="1866"/>
                  </a:cubicBezTo>
                  <a:cubicBezTo>
                    <a:pt x="1318" y="1872"/>
                    <a:pt x="1343" y="1879"/>
                    <a:pt x="1372" y="1887"/>
                  </a:cubicBezTo>
                  <a:cubicBezTo>
                    <a:pt x="1401" y="1895"/>
                    <a:pt x="1447" y="1909"/>
                    <a:pt x="1476" y="1917"/>
                  </a:cubicBezTo>
                  <a:cubicBezTo>
                    <a:pt x="1505" y="1925"/>
                    <a:pt x="1524" y="1932"/>
                    <a:pt x="1546" y="1938"/>
                  </a:cubicBezTo>
                  <a:cubicBezTo>
                    <a:pt x="1568" y="1944"/>
                    <a:pt x="1592" y="1951"/>
                    <a:pt x="1611" y="1956"/>
                  </a:cubicBezTo>
                  <a:cubicBezTo>
                    <a:pt x="1630" y="1961"/>
                    <a:pt x="1641" y="1964"/>
                    <a:pt x="1663" y="1970"/>
                  </a:cubicBezTo>
                  <a:cubicBezTo>
                    <a:pt x="1685" y="1976"/>
                    <a:pt x="1724" y="1988"/>
                    <a:pt x="1746" y="1994"/>
                  </a:cubicBezTo>
                  <a:cubicBezTo>
                    <a:pt x="1768" y="2000"/>
                    <a:pt x="1777" y="2002"/>
                    <a:pt x="1795" y="2007"/>
                  </a:cubicBezTo>
                  <a:cubicBezTo>
                    <a:pt x="1813" y="2012"/>
                    <a:pt x="1837" y="2018"/>
                    <a:pt x="1854" y="2022"/>
                  </a:cubicBezTo>
                  <a:cubicBezTo>
                    <a:pt x="1871" y="2026"/>
                    <a:pt x="1885" y="2030"/>
                    <a:pt x="1899" y="2033"/>
                  </a:cubicBezTo>
                  <a:cubicBezTo>
                    <a:pt x="1913" y="2036"/>
                    <a:pt x="1913" y="2036"/>
                    <a:pt x="1939" y="2043"/>
                  </a:cubicBezTo>
                  <a:cubicBezTo>
                    <a:pt x="1965" y="2050"/>
                    <a:pt x="2034" y="2073"/>
                    <a:pt x="2056" y="2075"/>
                  </a:cubicBezTo>
                  <a:cubicBezTo>
                    <a:pt x="2078" y="2077"/>
                    <a:pt x="2066" y="2078"/>
                    <a:pt x="2068" y="2058"/>
                  </a:cubicBezTo>
                  <a:cubicBezTo>
                    <a:pt x="2070" y="2038"/>
                    <a:pt x="2067" y="1998"/>
                    <a:pt x="2067" y="1956"/>
                  </a:cubicBezTo>
                  <a:cubicBezTo>
                    <a:pt x="2067" y="1914"/>
                    <a:pt x="2067" y="1968"/>
                    <a:pt x="2067" y="1805"/>
                  </a:cubicBezTo>
                  <a:cubicBezTo>
                    <a:pt x="2067" y="1642"/>
                    <a:pt x="2065" y="1253"/>
                    <a:pt x="2065" y="978"/>
                  </a:cubicBezTo>
                  <a:cubicBezTo>
                    <a:pt x="2065" y="703"/>
                    <a:pt x="2064" y="327"/>
                    <a:pt x="2064" y="156"/>
                  </a:cubicBezTo>
                  <a:close/>
                </a:path>
              </a:pathLst>
            </a:custGeom>
            <a:gradFill rotWithShape="0">
              <a:gsLst>
                <a:gs pos="0">
                  <a:srgbClr val="FFE1C3"/>
                </a:gs>
                <a:gs pos="50000">
                  <a:srgbClr val="FFFFFF"/>
                </a:gs>
                <a:gs pos="100000">
                  <a:srgbClr val="FFE1C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2352" y="2064"/>
              <a:ext cx="480" cy="2064"/>
            </a:xfrm>
            <a:prstGeom prst="ellipse">
              <a:avLst/>
            </a:prstGeom>
            <a:solidFill>
              <a:srgbClr val="FFE1C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362200" y="3886200"/>
            <a:ext cx="514350" cy="2459038"/>
            <a:chOff x="1488" y="2326"/>
            <a:chExt cx="324" cy="1549"/>
          </a:xfrm>
        </p:grpSpPr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1488" y="2352"/>
              <a:ext cx="288" cy="1509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1536" y="2326"/>
              <a:ext cx="276" cy="1549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1488" y="2352"/>
              <a:ext cx="288" cy="150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2667000" y="1524000"/>
            <a:ext cx="55563" cy="1149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17" name="Object 21"/>
          <p:cNvGraphicFramePr>
            <a:graphicFrameLocks noChangeAspect="1"/>
          </p:cNvGraphicFramePr>
          <p:nvPr/>
        </p:nvGraphicFramePr>
        <p:xfrm>
          <a:off x="1371600" y="838200"/>
          <a:ext cx="939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58" name="Equation" r:id="rId4" imgW="482400" imgH="241200" progId="Equation.DSMT4">
                  <p:embed/>
                </p:oleObj>
              </mc:Choice>
              <mc:Fallback>
                <p:oleObj name="Equation" r:id="rId4" imgW="48240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838200"/>
                        <a:ext cx="9398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746815"/>
              </p:ext>
            </p:extLst>
          </p:nvPr>
        </p:nvGraphicFramePr>
        <p:xfrm>
          <a:off x="5375275" y="1371603"/>
          <a:ext cx="26670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59" name="Equation" r:id="rId6" imgW="1180800" imgH="203040" progId="Equation.DSMT4">
                  <p:embed/>
                </p:oleObj>
              </mc:Choice>
              <mc:Fallback>
                <p:oleObj name="Equation" r:id="rId6" imgW="118080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5275" y="1371603"/>
                        <a:ext cx="2667000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4768850" y="3227790"/>
            <a:ext cx="180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In this case: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4784725" y="3635778"/>
            <a:ext cx="4124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>
                <a:latin typeface="Times New Roman" pitchFamily="18" charset="0"/>
              </a:rPr>
              <a:t>r=</a:t>
            </a:r>
            <a:r>
              <a:rPr lang="en-US"/>
              <a:t> the </a:t>
            </a:r>
            <a:r>
              <a:rPr lang="en-US" sz="2800" i="1">
                <a:latin typeface="Times New Roman" pitchFamily="18" charset="0"/>
              </a:rPr>
              <a:t>y</a:t>
            </a:r>
            <a:r>
              <a:rPr lang="en-US"/>
              <a:t> value of the function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4692650" y="4218390"/>
            <a:ext cx="41306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thickness </a:t>
            </a:r>
            <a:r>
              <a:rPr lang="en-US" sz="2800" i="1">
                <a:latin typeface="Times New Roman" pitchFamily="18" charset="0"/>
              </a:rPr>
              <a:t>=</a:t>
            </a:r>
            <a:r>
              <a:rPr lang="en-US"/>
              <a:t> a small change in </a:t>
            </a:r>
            <a:r>
              <a:rPr lang="en-US" sz="2800" i="1">
                <a:latin typeface="Times New Roman" pitchFamily="18" charset="0"/>
              </a:rPr>
              <a:t>x =</a:t>
            </a:r>
            <a:r>
              <a:rPr lang="en-US"/>
              <a:t> </a:t>
            </a:r>
            <a:r>
              <a:rPr lang="en-US" sz="2800" i="1">
                <a:latin typeface="Times New Roman" pitchFamily="18" charset="0"/>
              </a:rPr>
              <a:t>dx</a:t>
            </a:r>
          </a:p>
        </p:txBody>
      </p:sp>
      <p:graphicFrame>
        <p:nvGraphicFramePr>
          <p:cNvPr id="4128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140890"/>
              </p:ext>
            </p:extLst>
          </p:nvPr>
        </p:nvGraphicFramePr>
        <p:xfrm>
          <a:off x="5146675" y="2209800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60" name="Equation" r:id="rId8" imgW="139680" imgH="139680" progId="Equation.DSMT4">
                  <p:embed/>
                </p:oleObj>
              </mc:Choice>
              <mc:Fallback>
                <p:oleObj name="Equation" r:id="rId8" imgW="139680" imgH="1396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6675" y="2209800"/>
                        <a:ext cx="381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9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206747"/>
              </p:ext>
            </p:extLst>
          </p:nvPr>
        </p:nvGraphicFramePr>
        <p:xfrm>
          <a:off x="5486400" y="1828800"/>
          <a:ext cx="110807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61" name="Equation" r:id="rId10" imgW="406080" imgH="342720" progId="Equation.DSMT4">
                  <p:embed/>
                </p:oleObj>
              </mc:Choice>
              <mc:Fallback>
                <p:oleObj name="Equation" r:id="rId10" imgW="406080" imgH="342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828800"/>
                        <a:ext cx="1108075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0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656913"/>
              </p:ext>
            </p:extLst>
          </p:nvPr>
        </p:nvGraphicFramePr>
        <p:xfrm>
          <a:off x="6678613" y="2106613"/>
          <a:ext cx="519112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62" name="Equation" r:id="rId12" imgW="190440" imgH="177480" progId="Equation.DSMT4">
                  <p:embed/>
                </p:oleObj>
              </mc:Choice>
              <mc:Fallback>
                <p:oleObj name="Equation" r:id="rId12" imgW="19044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8613" y="2106613"/>
                        <a:ext cx="519112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1" name="Line 35"/>
          <p:cNvSpPr>
            <a:spLocks noChangeShapeType="1"/>
          </p:cNvSpPr>
          <p:nvPr/>
        </p:nvSpPr>
        <p:spPr bwMode="auto">
          <a:xfrm>
            <a:off x="5756275" y="1752600"/>
            <a:ext cx="1524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>
            <a:off x="6975475" y="1828800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 flipH="1">
            <a:off x="5375275" y="1828800"/>
            <a:ext cx="1524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134" name="Object 38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63" name="Equation" r:id="rId14" imgW="190440" imgH="139680" progId="Equation.DSMT4">
                  <p:embed/>
                </p:oleObj>
              </mc:Choice>
              <mc:Fallback>
                <p:oleObj name="Equation" r:id="rId14" imgW="190440" imgH="1396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7.2 </a:t>
            </a:r>
            <a:r>
              <a:rPr lang="en-US" sz="4400" dirty="0" smtClean="0">
                <a:solidFill>
                  <a:srgbClr val="00B050"/>
                </a:solidFill>
              </a:rPr>
              <a:t>Solids of Revolution-Disk Method</a:t>
            </a:r>
          </a:p>
        </p:txBody>
      </p:sp>
      <p:sp>
        <p:nvSpPr>
          <p:cNvPr id="32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3/14/2019</a:t>
            </a:fld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" grpId="0" animBg="1"/>
      <p:bldP spid="4124" grpId="0" autoUpdateAnimBg="0"/>
      <p:bldP spid="4125" grpId="0" autoUpdateAnimBg="0"/>
      <p:bldP spid="4126" grpId="0" autoUpdateAnimBg="0"/>
      <p:bldP spid="4131" grpId="0" animBg="1"/>
      <p:bldP spid="4132" grpId="0" animBg="1"/>
      <p:bldP spid="41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6VCHJ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3733800" cy="2489200"/>
          </a:xfrm>
          <a:prstGeom prst="rect">
            <a:avLst/>
          </a:prstGeom>
          <a:noFill/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85800" y="3505200"/>
            <a:ext cx="3429000" cy="3048000"/>
            <a:chOff x="500" y="2049"/>
            <a:chExt cx="2332" cy="207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500" y="2075"/>
              <a:ext cx="2068" cy="2053"/>
              <a:chOff x="500" y="2075"/>
              <a:chExt cx="2068" cy="2053"/>
            </a:xfrm>
          </p:grpSpPr>
          <p:sp>
            <p:nvSpPr>
              <p:cNvPr id="6149" name="Freeform 5"/>
              <p:cNvSpPr>
                <a:spLocks/>
              </p:cNvSpPr>
              <p:nvPr/>
            </p:nvSpPr>
            <p:spPr bwMode="auto">
              <a:xfrm>
                <a:off x="500" y="2075"/>
                <a:ext cx="2068" cy="1030"/>
              </a:xfrm>
              <a:custGeom>
                <a:avLst/>
                <a:gdLst/>
                <a:ahLst/>
                <a:cxnLst>
                  <a:cxn ang="0">
                    <a:pos x="2068" y="0"/>
                  </a:cxn>
                  <a:cxn ang="0">
                    <a:pos x="1965" y="28"/>
                  </a:cxn>
                  <a:cxn ang="0">
                    <a:pos x="1900" y="43"/>
                  </a:cxn>
                  <a:cxn ang="0">
                    <a:pos x="1831" y="61"/>
                  </a:cxn>
                  <a:cxn ang="0">
                    <a:pos x="1756" y="81"/>
                  </a:cxn>
                  <a:cxn ang="0">
                    <a:pos x="1707" y="96"/>
                  </a:cxn>
                  <a:cxn ang="0">
                    <a:pos x="1636" y="115"/>
                  </a:cxn>
                  <a:cxn ang="0">
                    <a:pos x="1543" y="141"/>
                  </a:cxn>
                  <a:cxn ang="0">
                    <a:pos x="1468" y="163"/>
                  </a:cxn>
                  <a:cxn ang="0">
                    <a:pos x="1324" y="205"/>
                  </a:cxn>
                  <a:cxn ang="0">
                    <a:pos x="1249" y="229"/>
                  </a:cxn>
                  <a:cxn ang="0">
                    <a:pos x="1170" y="256"/>
                  </a:cxn>
                  <a:cxn ang="0">
                    <a:pos x="1101" y="279"/>
                  </a:cxn>
                  <a:cxn ang="0">
                    <a:pos x="1014" y="310"/>
                  </a:cxn>
                  <a:cxn ang="0">
                    <a:pos x="949" y="333"/>
                  </a:cxn>
                  <a:cxn ang="0">
                    <a:pos x="886" y="358"/>
                  </a:cxn>
                  <a:cxn ang="0">
                    <a:pos x="808" y="388"/>
                  </a:cxn>
                  <a:cxn ang="0">
                    <a:pos x="747" y="414"/>
                  </a:cxn>
                  <a:cxn ang="0">
                    <a:pos x="669" y="447"/>
                  </a:cxn>
                  <a:cxn ang="0">
                    <a:pos x="594" y="483"/>
                  </a:cxn>
                  <a:cxn ang="0">
                    <a:pos x="510" y="523"/>
                  </a:cxn>
                  <a:cxn ang="0">
                    <a:pos x="465" y="544"/>
                  </a:cxn>
                  <a:cxn ang="0">
                    <a:pos x="414" y="571"/>
                  </a:cxn>
                  <a:cxn ang="0">
                    <a:pos x="370" y="597"/>
                  </a:cxn>
                  <a:cxn ang="0">
                    <a:pos x="316" y="631"/>
                  </a:cxn>
                  <a:cxn ang="0">
                    <a:pos x="268" y="661"/>
                  </a:cxn>
                  <a:cxn ang="0">
                    <a:pos x="211" y="705"/>
                  </a:cxn>
                  <a:cxn ang="0">
                    <a:pos x="159" y="750"/>
                  </a:cxn>
                  <a:cxn ang="0">
                    <a:pos x="117" y="789"/>
                  </a:cxn>
                  <a:cxn ang="0">
                    <a:pos x="76" y="838"/>
                  </a:cxn>
                  <a:cxn ang="0">
                    <a:pos x="45" y="885"/>
                  </a:cxn>
                  <a:cxn ang="0">
                    <a:pos x="22" y="928"/>
                  </a:cxn>
                  <a:cxn ang="0">
                    <a:pos x="4" y="984"/>
                  </a:cxn>
                  <a:cxn ang="0">
                    <a:pos x="1" y="1030"/>
                  </a:cxn>
                </a:cxnLst>
                <a:rect l="0" t="0" r="r" b="b"/>
                <a:pathLst>
                  <a:path w="2068" h="1030">
                    <a:moveTo>
                      <a:pt x="2068" y="0"/>
                    </a:moveTo>
                    <a:cubicBezTo>
                      <a:pt x="2051" y="4"/>
                      <a:pt x="1993" y="21"/>
                      <a:pt x="1965" y="28"/>
                    </a:cubicBezTo>
                    <a:cubicBezTo>
                      <a:pt x="1937" y="35"/>
                      <a:pt x="1922" y="37"/>
                      <a:pt x="1900" y="43"/>
                    </a:cubicBezTo>
                    <a:cubicBezTo>
                      <a:pt x="1878" y="49"/>
                      <a:pt x="1855" y="55"/>
                      <a:pt x="1831" y="61"/>
                    </a:cubicBezTo>
                    <a:cubicBezTo>
                      <a:pt x="1807" y="67"/>
                      <a:pt x="1776" y="75"/>
                      <a:pt x="1756" y="81"/>
                    </a:cubicBezTo>
                    <a:cubicBezTo>
                      <a:pt x="1736" y="87"/>
                      <a:pt x="1727" y="90"/>
                      <a:pt x="1707" y="96"/>
                    </a:cubicBezTo>
                    <a:cubicBezTo>
                      <a:pt x="1687" y="102"/>
                      <a:pt x="1663" y="107"/>
                      <a:pt x="1636" y="115"/>
                    </a:cubicBezTo>
                    <a:cubicBezTo>
                      <a:pt x="1609" y="123"/>
                      <a:pt x="1571" y="133"/>
                      <a:pt x="1543" y="141"/>
                    </a:cubicBezTo>
                    <a:cubicBezTo>
                      <a:pt x="1515" y="149"/>
                      <a:pt x="1504" y="152"/>
                      <a:pt x="1468" y="163"/>
                    </a:cubicBezTo>
                    <a:cubicBezTo>
                      <a:pt x="1432" y="174"/>
                      <a:pt x="1360" y="194"/>
                      <a:pt x="1324" y="205"/>
                    </a:cubicBezTo>
                    <a:cubicBezTo>
                      <a:pt x="1288" y="216"/>
                      <a:pt x="1275" y="221"/>
                      <a:pt x="1249" y="229"/>
                    </a:cubicBezTo>
                    <a:cubicBezTo>
                      <a:pt x="1223" y="237"/>
                      <a:pt x="1195" y="248"/>
                      <a:pt x="1170" y="256"/>
                    </a:cubicBezTo>
                    <a:cubicBezTo>
                      <a:pt x="1145" y="264"/>
                      <a:pt x="1127" y="270"/>
                      <a:pt x="1101" y="279"/>
                    </a:cubicBezTo>
                    <a:cubicBezTo>
                      <a:pt x="1075" y="288"/>
                      <a:pt x="1039" y="301"/>
                      <a:pt x="1014" y="310"/>
                    </a:cubicBezTo>
                    <a:cubicBezTo>
                      <a:pt x="989" y="319"/>
                      <a:pt x="970" y="325"/>
                      <a:pt x="949" y="333"/>
                    </a:cubicBezTo>
                    <a:cubicBezTo>
                      <a:pt x="928" y="341"/>
                      <a:pt x="910" y="349"/>
                      <a:pt x="886" y="358"/>
                    </a:cubicBezTo>
                    <a:cubicBezTo>
                      <a:pt x="862" y="367"/>
                      <a:pt x="831" y="379"/>
                      <a:pt x="808" y="388"/>
                    </a:cubicBezTo>
                    <a:cubicBezTo>
                      <a:pt x="785" y="397"/>
                      <a:pt x="770" y="404"/>
                      <a:pt x="747" y="414"/>
                    </a:cubicBezTo>
                    <a:cubicBezTo>
                      <a:pt x="724" y="424"/>
                      <a:pt x="694" y="436"/>
                      <a:pt x="669" y="447"/>
                    </a:cubicBezTo>
                    <a:cubicBezTo>
                      <a:pt x="644" y="458"/>
                      <a:pt x="620" y="470"/>
                      <a:pt x="594" y="483"/>
                    </a:cubicBezTo>
                    <a:cubicBezTo>
                      <a:pt x="568" y="496"/>
                      <a:pt x="531" y="513"/>
                      <a:pt x="510" y="523"/>
                    </a:cubicBezTo>
                    <a:cubicBezTo>
                      <a:pt x="489" y="533"/>
                      <a:pt x="481" y="536"/>
                      <a:pt x="465" y="544"/>
                    </a:cubicBezTo>
                    <a:cubicBezTo>
                      <a:pt x="449" y="552"/>
                      <a:pt x="430" y="562"/>
                      <a:pt x="414" y="571"/>
                    </a:cubicBezTo>
                    <a:cubicBezTo>
                      <a:pt x="398" y="580"/>
                      <a:pt x="386" y="587"/>
                      <a:pt x="370" y="597"/>
                    </a:cubicBezTo>
                    <a:cubicBezTo>
                      <a:pt x="354" y="607"/>
                      <a:pt x="333" y="620"/>
                      <a:pt x="316" y="631"/>
                    </a:cubicBezTo>
                    <a:cubicBezTo>
                      <a:pt x="299" y="642"/>
                      <a:pt x="285" y="649"/>
                      <a:pt x="268" y="661"/>
                    </a:cubicBezTo>
                    <a:cubicBezTo>
                      <a:pt x="251" y="673"/>
                      <a:pt x="229" y="690"/>
                      <a:pt x="211" y="705"/>
                    </a:cubicBezTo>
                    <a:cubicBezTo>
                      <a:pt x="193" y="720"/>
                      <a:pt x="175" y="736"/>
                      <a:pt x="159" y="750"/>
                    </a:cubicBezTo>
                    <a:cubicBezTo>
                      <a:pt x="143" y="764"/>
                      <a:pt x="131" y="774"/>
                      <a:pt x="117" y="789"/>
                    </a:cubicBezTo>
                    <a:cubicBezTo>
                      <a:pt x="103" y="804"/>
                      <a:pt x="88" y="822"/>
                      <a:pt x="76" y="838"/>
                    </a:cubicBezTo>
                    <a:cubicBezTo>
                      <a:pt x="64" y="854"/>
                      <a:pt x="54" y="870"/>
                      <a:pt x="45" y="885"/>
                    </a:cubicBezTo>
                    <a:cubicBezTo>
                      <a:pt x="36" y="900"/>
                      <a:pt x="29" y="911"/>
                      <a:pt x="22" y="928"/>
                    </a:cubicBezTo>
                    <a:cubicBezTo>
                      <a:pt x="15" y="945"/>
                      <a:pt x="8" y="967"/>
                      <a:pt x="4" y="984"/>
                    </a:cubicBezTo>
                    <a:cubicBezTo>
                      <a:pt x="0" y="1001"/>
                      <a:pt x="2" y="1021"/>
                      <a:pt x="1" y="1030"/>
                    </a:cubicBez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" name="Freeform 6"/>
              <p:cNvSpPr>
                <a:spLocks/>
              </p:cNvSpPr>
              <p:nvPr/>
            </p:nvSpPr>
            <p:spPr bwMode="auto">
              <a:xfrm flipV="1">
                <a:off x="500" y="3098"/>
                <a:ext cx="2068" cy="1030"/>
              </a:xfrm>
              <a:custGeom>
                <a:avLst/>
                <a:gdLst/>
                <a:ahLst/>
                <a:cxnLst>
                  <a:cxn ang="0">
                    <a:pos x="2068" y="0"/>
                  </a:cxn>
                  <a:cxn ang="0">
                    <a:pos x="1965" y="28"/>
                  </a:cxn>
                  <a:cxn ang="0">
                    <a:pos x="1900" y="43"/>
                  </a:cxn>
                  <a:cxn ang="0">
                    <a:pos x="1831" y="61"/>
                  </a:cxn>
                  <a:cxn ang="0">
                    <a:pos x="1756" y="81"/>
                  </a:cxn>
                  <a:cxn ang="0">
                    <a:pos x="1707" y="96"/>
                  </a:cxn>
                  <a:cxn ang="0">
                    <a:pos x="1636" y="115"/>
                  </a:cxn>
                  <a:cxn ang="0">
                    <a:pos x="1543" y="141"/>
                  </a:cxn>
                  <a:cxn ang="0">
                    <a:pos x="1468" y="163"/>
                  </a:cxn>
                  <a:cxn ang="0">
                    <a:pos x="1324" y="205"/>
                  </a:cxn>
                  <a:cxn ang="0">
                    <a:pos x="1249" y="229"/>
                  </a:cxn>
                  <a:cxn ang="0">
                    <a:pos x="1170" y="256"/>
                  </a:cxn>
                  <a:cxn ang="0">
                    <a:pos x="1101" y="279"/>
                  </a:cxn>
                  <a:cxn ang="0">
                    <a:pos x="1014" y="310"/>
                  </a:cxn>
                  <a:cxn ang="0">
                    <a:pos x="949" y="333"/>
                  </a:cxn>
                  <a:cxn ang="0">
                    <a:pos x="886" y="358"/>
                  </a:cxn>
                  <a:cxn ang="0">
                    <a:pos x="808" y="388"/>
                  </a:cxn>
                  <a:cxn ang="0">
                    <a:pos x="747" y="414"/>
                  </a:cxn>
                  <a:cxn ang="0">
                    <a:pos x="669" y="447"/>
                  </a:cxn>
                  <a:cxn ang="0">
                    <a:pos x="594" y="483"/>
                  </a:cxn>
                  <a:cxn ang="0">
                    <a:pos x="510" y="523"/>
                  </a:cxn>
                  <a:cxn ang="0">
                    <a:pos x="465" y="544"/>
                  </a:cxn>
                  <a:cxn ang="0">
                    <a:pos x="414" y="571"/>
                  </a:cxn>
                  <a:cxn ang="0">
                    <a:pos x="370" y="597"/>
                  </a:cxn>
                  <a:cxn ang="0">
                    <a:pos x="316" y="631"/>
                  </a:cxn>
                  <a:cxn ang="0">
                    <a:pos x="268" y="661"/>
                  </a:cxn>
                  <a:cxn ang="0">
                    <a:pos x="211" y="705"/>
                  </a:cxn>
                  <a:cxn ang="0">
                    <a:pos x="159" y="750"/>
                  </a:cxn>
                  <a:cxn ang="0">
                    <a:pos x="117" y="789"/>
                  </a:cxn>
                  <a:cxn ang="0">
                    <a:pos x="76" y="838"/>
                  </a:cxn>
                  <a:cxn ang="0">
                    <a:pos x="45" y="885"/>
                  </a:cxn>
                  <a:cxn ang="0">
                    <a:pos x="22" y="928"/>
                  </a:cxn>
                  <a:cxn ang="0">
                    <a:pos x="4" y="984"/>
                  </a:cxn>
                  <a:cxn ang="0">
                    <a:pos x="1" y="1030"/>
                  </a:cxn>
                </a:cxnLst>
                <a:rect l="0" t="0" r="r" b="b"/>
                <a:pathLst>
                  <a:path w="2068" h="1030">
                    <a:moveTo>
                      <a:pt x="2068" y="0"/>
                    </a:moveTo>
                    <a:cubicBezTo>
                      <a:pt x="2051" y="4"/>
                      <a:pt x="1993" y="21"/>
                      <a:pt x="1965" y="28"/>
                    </a:cubicBezTo>
                    <a:cubicBezTo>
                      <a:pt x="1937" y="35"/>
                      <a:pt x="1922" y="37"/>
                      <a:pt x="1900" y="43"/>
                    </a:cubicBezTo>
                    <a:cubicBezTo>
                      <a:pt x="1878" y="49"/>
                      <a:pt x="1855" y="55"/>
                      <a:pt x="1831" y="61"/>
                    </a:cubicBezTo>
                    <a:cubicBezTo>
                      <a:pt x="1807" y="67"/>
                      <a:pt x="1776" y="75"/>
                      <a:pt x="1756" y="81"/>
                    </a:cubicBezTo>
                    <a:cubicBezTo>
                      <a:pt x="1736" y="87"/>
                      <a:pt x="1727" y="90"/>
                      <a:pt x="1707" y="96"/>
                    </a:cubicBezTo>
                    <a:cubicBezTo>
                      <a:pt x="1687" y="102"/>
                      <a:pt x="1663" y="107"/>
                      <a:pt x="1636" y="115"/>
                    </a:cubicBezTo>
                    <a:cubicBezTo>
                      <a:pt x="1609" y="123"/>
                      <a:pt x="1571" y="133"/>
                      <a:pt x="1543" y="141"/>
                    </a:cubicBezTo>
                    <a:cubicBezTo>
                      <a:pt x="1515" y="149"/>
                      <a:pt x="1504" y="152"/>
                      <a:pt x="1468" y="163"/>
                    </a:cubicBezTo>
                    <a:cubicBezTo>
                      <a:pt x="1432" y="174"/>
                      <a:pt x="1360" y="194"/>
                      <a:pt x="1324" y="205"/>
                    </a:cubicBezTo>
                    <a:cubicBezTo>
                      <a:pt x="1288" y="216"/>
                      <a:pt x="1275" y="221"/>
                      <a:pt x="1249" y="229"/>
                    </a:cubicBezTo>
                    <a:cubicBezTo>
                      <a:pt x="1223" y="237"/>
                      <a:pt x="1195" y="248"/>
                      <a:pt x="1170" y="256"/>
                    </a:cubicBezTo>
                    <a:cubicBezTo>
                      <a:pt x="1145" y="264"/>
                      <a:pt x="1127" y="270"/>
                      <a:pt x="1101" y="279"/>
                    </a:cubicBezTo>
                    <a:cubicBezTo>
                      <a:pt x="1075" y="288"/>
                      <a:pt x="1039" y="301"/>
                      <a:pt x="1014" y="310"/>
                    </a:cubicBezTo>
                    <a:cubicBezTo>
                      <a:pt x="989" y="319"/>
                      <a:pt x="970" y="325"/>
                      <a:pt x="949" y="333"/>
                    </a:cubicBezTo>
                    <a:cubicBezTo>
                      <a:pt x="928" y="341"/>
                      <a:pt x="910" y="349"/>
                      <a:pt x="886" y="358"/>
                    </a:cubicBezTo>
                    <a:cubicBezTo>
                      <a:pt x="862" y="367"/>
                      <a:pt x="831" y="379"/>
                      <a:pt x="808" y="388"/>
                    </a:cubicBezTo>
                    <a:cubicBezTo>
                      <a:pt x="785" y="397"/>
                      <a:pt x="770" y="404"/>
                      <a:pt x="747" y="414"/>
                    </a:cubicBezTo>
                    <a:cubicBezTo>
                      <a:pt x="724" y="424"/>
                      <a:pt x="694" y="436"/>
                      <a:pt x="669" y="447"/>
                    </a:cubicBezTo>
                    <a:cubicBezTo>
                      <a:pt x="644" y="458"/>
                      <a:pt x="620" y="470"/>
                      <a:pt x="594" y="483"/>
                    </a:cubicBezTo>
                    <a:cubicBezTo>
                      <a:pt x="568" y="496"/>
                      <a:pt x="531" y="513"/>
                      <a:pt x="510" y="523"/>
                    </a:cubicBezTo>
                    <a:cubicBezTo>
                      <a:pt x="489" y="533"/>
                      <a:pt x="481" y="536"/>
                      <a:pt x="465" y="544"/>
                    </a:cubicBezTo>
                    <a:cubicBezTo>
                      <a:pt x="449" y="552"/>
                      <a:pt x="430" y="562"/>
                      <a:pt x="414" y="571"/>
                    </a:cubicBezTo>
                    <a:cubicBezTo>
                      <a:pt x="398" y="580"/>
                      <a:pt x="386" y="587"/>
                      <a:pt x="370" y="597"/>
                    </a:cubicBezTo>
                    <a:cubicBezTo>
                      <a:pt x="354" y="607"/>
                      <a:pt x="333" y="620"/>
                      <a:pt x="316" y="631"/>
                    </a:cubicBezTo>
                    <a:cubicBezTo>
                      <a:pt x="299" y="642"/>
                      <a:pt x="285" y="649"/>
                      <a:pt x="268" y="661"/>
                    </a:cubicBezTo>
                    <a:cubicBezTo>
                      <a:pt x="251" y="673"/>
                      <a:pt x="229" y="690"/>
                      <a:pt x="211" y="705"/>
                    </a:cubicBezTo>
                    <a:cubicBezTo>
                      <a:pt x="193" y="720"/>
                      <a:pt x="175" y="736"/>
                      <a:pt x="159" y="750"/>
                    </a:cubicBezTo>
                    <a:cubicBezTo>
                      <a:pt x="143" y="764"/>
                      <a:pt x="131" y="774"/>
                      <a:pt x="117" y="789"/>
                    </a:cubicBezTo>
                    <a:cubicBezTo>
                      <a:pt x="103" y="804"/>
                      <a:pt x="88" y="822"/>
                      <a:pt x="76" y="838"/>
                    </a:cubicBezTo>
                    <a:cubicBezTo>
                      <a:pt x="64" y="854"/>
                      <a:pt x="54" y="870"/>
                      <a:pt x="45" y="885"/>
                    </a:cubicBezTo>
                    <a:cubicBezTo>
                      <a:pt x="36" y="900"/>
                      <a:pt x="29" y="911"/>
                      <a:pt x="22" y="928"/>
                    </a:cubicBezTo>
                    <a:cubicBezTo>
                      <a:pt x="15" y="945"/>
                      <a:pt x="8" y="967"/>
                      <a:pt x="4" y="984"/>
                    </a:cubicBezTo>
                    <a:cubicBezTo>
                      <a:pt x="0" y="1001"/>
                      <a:pt x="2" y="1021"/>
                      <a:pt x="1" y="1030"/>
                    </a:cubicBez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auto">
              <a:xfrm>
                <a:off x="2565" y="2075"/>
                <a:ext cx="3" cy="20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2053"/>
                  </a:cxn>
                </a:cxnLst>
                <a:rect l="0" t="0" r="r" b="b"/>
                <a:pathLst>
                  <a:path w="3" h="2053">
                    <a:moveTo>
                      <a:pt x="0" y="0"/>
                    </a:moveTo>
                    <a:lnTo>
                      <a:pt x="3" y="2053"/>
                    </a:lnTo>
                  </a:path>
                </a:pathLst>
              </a:custGeom>
              <a:noFill/>
              <a:ln w="9525">
                <a:solidFill>
                  <a:srgbClr val="33CCCC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2" name="Freeform 8"/>
            <p:cNvSpPr>
              <a:spLocks/>
            </p:cNvSpPr>
            <p:nvPr/>
          </p:nvSpPr>
          <p:spPr bwMode="auto">
            <a:xfrm>
              <a:off x="500" y="2049"/>
              <a:ext cx="2078" cy="2078"/>
            </a:xfrm>
            <a:custGeom>
              <a:avLst/>
              <a:gdLst/>
              <a:ahLst/>
              <a:cxnLst>
                <a:cxn ang="0">
                  <a:pos x="2065" y="36"/>
                </a:cxn>
                <a:cxn ang="0">
                  <a:pos x="1927" y="62"/>
                </a:cxn>
                <a:cxn ang="0">
                  <a:pos x="1770" y="102"/>
                </a:cxn>
                <a:cxn ang="0">
                  <a:pos x="1651" y="137"/>
                </a:cxn>
                <a:cxn ang="0">
                  <a:pos x="1507" y="177"/>
                </a:cxn>
                <a:cxn ang="0">
                  <a:pos x="1429" y="201"/>
                </a:cxn>
                <a:cxn ang="0">
                  <a:pos x="1330" y="228"/>
                </a:cxn>
                <a:cxn ang="0">
                  <a:pos x="1231" y="260"/>
                </a:cxn>
                <a:cxn ang="0">
                  <a:pos x="1143" y="291"/>
                </a:cxn>
                <a:cxn ang="0">
                  <a:pos x="1050" y="323"/>
                </a:cxn>
                <a:cxn ang="0">
                  <a:pos x="946" y="362"/>
                </a:cxn>
                <a:cxn ang="0">
                  <a:pos x="871" y="389"/>
                </a:cxn>
                <a:cxn ang="0">
                  <a:pos x="759" y="435"/>
                </a:cxn>
                <a:cxn ang="0">
                  <a:pos x="658" y="480"/>
                </a:cxn>
                <a:cxn ang="0">
                  <a:pos x="561" y="525"/>
                </a:cxn>
                <a:cxn ang="0">
                  <a:pos x="472" y="567"/>
                </a:cxn>
                <a:cxn ang="0">
                  <a:pos x="387" y="612"/>
                </a:cxn>
                <a:cxn ang="0">
                  <a:pos x="333" y="645"/>
                </a:cxn>
                <a:cxn ang="0">
                  <a:pos x="268" y="687"/>
                </a:cxn>
                <a:cxn ang="0">
                  <a:pos x="219" y="725"/>
                </a:cxn>
                <a:cxn ang="0">
                  <a:pos x="147" y="788"/>
                </a:cxn>
                <a:cxn ang="0">
                  <a:pos x="93" y="843"/>
                </a:cxn>
                <a:cxn ang="0">
                  <a:pos x="48" y="905"/>
                </a:cxn>
                <a:cxn ang="0">
                  <a:pos x="4" y="1004"/>
                </a:cxn>
                <a:cxn ang="0">
                  <a:pos x="12" y="1125"/>
                </a:cxn>
                <a:cxn ang="0">
                  <a:pos x="61" y="1224"/>
                </a:cxn>
                <a:cxn ang="0">
                  <a:pos x="106" y="1280"/>
                </a:cxn>
                <a:cxn ang="0">
                  <a:pos x="157" y="1328"/>
                </a:cxn>
                <a:cxn ang="0">
                  <a:pos x="223" y="1383"/>
                </a:cxn>
                <a:cxn ang="0">
                  <a:pos x="310" y="1446"/>
                </a:cxn>
                <a:cxn ang="0">
                  <a:pos x="402" y="1499"/>
                </a:cxn>
                <a:cxn ang="0">
                  <a:pos x="480" y="1542"/>
                </a:cxn>
                <a:cxn ang="0">
                  <a:pos x="553" y="1577"/>
                </a:cxn>
                <a:cxn ang="0">
                  <a:pos x="645" y="1622"/>
                </a:cxn>
                <a:cxn ang="0">
                  <a:pos x="742" y="1664"/>
                </a:cxn>
                <a:cxn ang="0">
                  <a:pos x="846" y="1704"/>
                </a:cxn>
                <a:cxn ang="0">
                  <a:pos x="985" y="1758"/>
                </a:cxn>
                <a:cxn ang="0">
                  <a:pos x="1084" y="1791"/>
                </a:cxn>
                <a:cxn ang="0">
                  <a:pos x="1183" y="1826"/>
                </a:cxn>
                <a:cxn ang="0">
                  <a:pos x="1258" y="1853"/>
                </a:cxn>
                <a:cxn ang="0">
                  <a:pos x="1372" y="1887"/>
                </a:cxn>
                <a:cxn ang="0">
                  <a:pos x="1546" y="1938"/>
                </a:cxn>
                <a:cxn ang="0">
                  <a:pos x="1663" y="1970"/>
                </a:cxn>
                <a:cxn ang="0">
                  <a:pos x="1795" y="2007"/>
                </a:cxn>
                <a:cxn ang="0">
                  <a:pos x="1899" y="2033"/>
                </a:cxn>
                <a:cxn ang="0">
                  <a:pos x="2056" y="2075"/>
                </a:cxn>
                <a:cxn ang="0">
                  <a:pos x="2067" y="1956"/>
                </a:cxn>
                <a:cxn ang="0">
                  <a:pos x="2065" y="978"/>
                </a:cxn>
              </a:cxnLst>
              <a:rect l="0" t="0" r="r" b="b"/>
              <a:pathLst>
                <a:path w="2078" h="2078">
                  <a:moveTo>
                    <a:pt x="2064" y="156"/>
                  </a:moveTo>
                  <a:cubicBezTo>
                    <a:pt x="2060" y="0"/>
                    <a:pt x="2075" y="54"/>
                    <a:pt x="2065" y="36"/>
                  </a:cubicBezTo>
                  <a:cubicBezTo>
                    <a:pt x="2055" y="18"/>
                    <a:pt x="2024" y="41"/>
                    <a:pt x="2001" y="45"/>
                  </a:cubicBezTo>
                  <a:cubicBezTo>
                    <a:pt x="1978" y="49"/>
                    <a:pt x="1953" y="56"/>
                    <a:pt x="1927" y="62"/>
                  </a:cubicBezTo>
                  <a:cubicBezTo>
                    <a:pt x="1901" y="68"/>
                    <a:pt x="1871" y="76"/>
                    <a:pt x="1845" y="83"/>
                  </a:cubicBezTo>
                  <a:cubicBezTo>
                    <a:pt x="1819" y="90"/>
                    <a:pt x="1792" y="96"/>
                    <a:pt x="1770" y="102"/>
                  </a:cubicBezTo>
                  <a:cubicBezTo>
                    <a:pt x="1748" y="108"/>
                    <a:pt x="1734" y="113"/>
                    <a:pt x="1714" y="119"/>
                  </a:cubicBezTo>
                  <a:cubicBezTo>
                    <a:pt x="1694" y="125"/>
                    <a:pt x="1676" y="130"/>
                    <a:pt x="1651" y="137"/>
                  </a:cubicBezTo>
                  <a:cubicBezTo>
                    <a:pt x="1626" y="144"/>
                    <a:pt x="1588" y="154"/>
                    <a:pt x="1564" y="161"/>
                  </a:cubicBezTo>
                  <a:cubicBezTo>
                    <a:pt x="1540" y="168"/>
                    <a:pt x="1523" y="173"/>
                    <a:pt x="1507" y="177"/>
                  </a:cubicBezTo>
                  <a:cubicBezTo>
                    <a:pt x="1491" y="181"/>
                    <a:pt x="1481" y="184"/>
                    <a:pt x="1468" y="188"/>
                  </a:cubicBezTo>
                  <a:cubicBezTo>
                    <a:pt x="1455" y="192"/>
                    <a:pt x="1444" y="197"/>
                    <a:pt x="1429" y="201"/>
                  </a:cubicBezTo>
                  <a:cubicBezTo>
                    <a:pt x="1414" y="205"/>
                    <a:pt x="1391" y="211"/>
                    <a:pt x="1375" y="215"/>
                  </a:cubicBezTo>
                  <a:cubicBezTo>
                    <a:pt x="1359" y="219"/>
                    <a:pt x="1345" y="223"/>
                    <a:pt x="1330" y="228"/>
                  </a:cubicBezTo>
                  <a:cubicBezTo>
                    <a:pt x="1315" y="233"/>
                    <a:pt x="1298" y="238"/>
                    <a:pt x="1282" y="243"/>
                  </a:cubicBezTo>
                  <a:cubicBezTo>
                    <a:pt x="1266" y="248"/>
                    <a:pt x="1246" y="255"/>
                    <a:pt x="1231" y="260"/>
                  </a:cubicBezTo>
                  <a:cubicBezTo>
                    <a:pt x="1216" y="265"/>
                    <a:pt x="1204" y="268"/>
                    <a:pt x="1189" y="273"/>
                  </a:cubicBezTo>
                  <a:cubicBezTo>
                    <a:pt x="1174" y="278"/>
                    <a:pt x="1158" y="286"/>
                    <a:pt x="1143" y="291"/>
                  </a:cubicBezTo>
                  <a:cubicBezTo>
                    <a:pt x="1128" y="296"/>
                    <a:pt x="1111" y="301"/>
                    <a:pt x="1096" y="306"/>
                  </a:cubicBezTo>
                  <a:cubicBezTo>
                    <a:pt x="1081" y="311"/>
                    <a:pt x="1067" y="317"/>
                    <a:pt x="1050" y="323"/>
                  </a:cubicBezTo>
                  <a:cubicBezTo>
                    <a:pt x="1033" y="329"/>
                    <a:pt x="1013" y="335"/>
                    <a:pt x="996" y="341"/>
                  </a:cubicBezTo>
                  <a:cubicBezTo>
                    <a:pt x="979" y="347"/>
                    <a:pt x="961" y="356"/>
                    <a:pt x="946" y="362"/>
                  </a:cubicBezTo>
                  <a:cubicBezTo>
                    <a:pt x="931" y="368"/>
                    <a:pt x="919" y="371"/>
                    <a:pt x="907" y="375"/>
                  </a:cubicBezTo>
                  <a:cubicBezTo>
                    <a:pt x="895" y="379"/>
                    <a:pt x="886" y="383"/>
                    <a:pt x="871" y="389"/>
                  </a:cubicBezTo>
                  <a:cubicBezTo>
                    <a:pt x="856" y="395"/>
                    <a:pt x="833" y="402"/>
                    <a:pt x="814" y="410"/>
                  </a:cubicBezTo>
                  <a:cubicBezTo>
                    <a:pt x="795" y="418"/>
                    <a:pt x="777" y="427"/>
                    <a:pt x="759" y="435"/>
                  </a:cubicBezTo>
                  <a:cubicBezTo>
                    <a:pt x="741" y="443"/>
                    <a:pt x="722" y="449"/>
                    <a:pt x="705" y="456"/>
                  </a:cubicBezTo>
                  <a:cubicBezTo>
                    <a:pt x="688" y="463"/>
                    <a:pt x="674" y="472"/>
                    <a:pt x="658" y="480"/>
                  </a:cubicBezTo>
                  <a:cubicBezTo>
                    <a:pt x="642" y="488"/>
                    <a:pt x="622" y="496"/>
                    <a:pt x="606" y="503"/>
                  </a:cubicBezTo>
                  <a:cubicBezTo>
                    <a:pt x="590" y="510"/>
                    <a:pt x="576" y="517"/>
                    <a:pt x="561" y="525"/>
                  </a:cubicBezTo>
                  <a:cubicBezTo>
                    <a:pt x="546" y="533"/>
                    <a:pt x="529" y="541"/>
                    <a:pt x="514" y="548"/>
                  </a:cubicBezTo>
                  <a:cubicBezTo>
                    <a:pt x="499" y="555"/>
                    <a:pt x="488" y="559"/>
                    <a:pt x="472" y="567"/>
                  </a:cubicBezTo>
                  <a:cubicBezTo>
                    <a:pt x="456" y="575"/>
                    <a:pt x="429" y="589"/>
                    <a:pt x="415" y="596"/>
                  </a:cubicBezTo>
                  <a:cubicBezTo>
                    <a:pt x="401" y="603"/>
                    <a:pt x="396" y="607"/>
                    <a:pt x="387" y="612"/>
                  </a:cubicBezTo>
                  <a:cubicBezTo>
                    <a:pt x="378" y="617"/>
                    <a:pt x="372" y="621"/>
                    <a:pt x="363" y="626"/>
                  </a:cubicBezTo>
                  <a:cubicBezTo>
                    <a:pt x="354" y="631"/>
                    <a:pt x="344" y="638"/>
                    <a:pt x="333" y="645"/>
                  </a:cubicBezTo>
                  <a:cubicBezTo>
                    <a:pt x="322" y="652"/>
                    <a:pt x="308" y="659"/>
                    <a:pt x="297" y="666"/>
                  </a:cubicBezTo>
                  <a:cubicBezTo>
                    <a:pt x="286" y="673"/>
                    <a:pt x="277" y="681"/>
                    <a:pt x="268" y="687"/>
                  </a:cubicBezTo>
                  <a:cubicBezTo>
                    <a:pt x="259" y="693"/>
                    <a:pt x="252" y="699"/>
                    <a:pt x="244" y="705"/>
                  </a:cubicBezTo>
                  <a:cubicBezTo>
                    <a:pt x="236" y="711"/>
                    <a:pt x="228" y="717"/>
                    <a:pt x="219" y="725"/>
                  </a:cubicBezTo>
                  <a:cubicBezTo>
                    <a:pt x="210" y="733"/>
                    <a:pt x="199" y="743"/>
                    <a:pt x="187" y="753"/>
                  </a:cubicBezTo>
                  <a:cubicBezTo>
                    <a:pt x="175" y="763"/>
                    <a:pt x="159" y="777"/>
                    <a:pt x="147" y="788"/>
                  </a:cubicBezTo>
                  <a:cubicBezTo>
                    <a:pt x="135" y="799"/>
                    <a:pt x="123" y="809"/>
                    <a:pt x="114" y="818"/>
                  </a:cubicBezTo>
                  <a:cubicBezTo>
                    <a:pt x="105" y="827"/>
                    <a:pt x="100" y="835"/>
                    <a:pt x="93" y="843"/>
                  </a:cubicBezTo>
                  <a:cubicBezTo>
                    <a:pt x="86" y="851"/>
                    <a:pt x="80" y="859"/>
                    <a:pt x="73" y="869"/>
                  </a:cubicBezTo>
                  <a:cubicBezTo>
                    <a:pt x="66" y="879"/>
                    <a:pt x="56" y="892"/>
                    <a:pt x="48" y="905"/>
                  </a:cubicBezTo>
                  <a:cubicBezTo>
                    <a:pt x="40" y="918"/>
                    <a:pt x="32" y="931"/>
                    <a:pt x="25" y="947"/>
                  </a:cubicBezTo>
                  <a:cubicBezTo>
                    <a:pt x="18" y="963"/>
                    <a:pt x="8" y="984"/>
                    <a:pt x="4" y="1004"/>
                  </a:cubicBezTo>
                  <a:cubicBezTo>
                    <a:pt x="0" y="1024"/>
                    <a:pt x="0" y="1050"/>
                    <a:pt x="1" y="1070"/>
                  </a:cubicBezTo>
                  <a:cubicBezTo>
                    <a:pt x="2" y="1090"/>
                    <a:pt x="8" y="1109"/>
                    <a:pt x="12" y="1125"/>
                  </a:cubicBezTo>
                  <a:cubicBezTo>
                    <a:pt x="16" y="1141"/>
                    <a:pt x="20" y="1151"/>
                    <a:pt x="28" y="1167"/>
                  </a:cubicBezTo>
                  <a:cubicBezTo>
                    <a:pt x="36" y="1183"/>
                    <a:pt x="51" y="1209"/>
                    <a:pt x="61" y="1224"/>
                  </a:cubicBezTo>
                  <a:cubicBezTo>
                    <a:pt x="71" y="1239"/>
                    <a:pt x="81" y="1247"/>
                    <a:pt x="88" y="1256"/>
                  </a:cubicBezTo>
                  <a:cubicBezTo>
                    <a:pt x="95" y="1265"/>
                    <a:pt x="99" y="1273"/>
                    <a:pt x="106" y="1280"/>
                  </a:cubicBezTo>
                  <a:cubicBezTo>
                    <a:pt x="113" y="1287"/>
                    <a:pt x="120" y="1293"/>
                    <a:pt x="129" y="1301"/>
                  </a:cubicBezTo>
                  <a:cubicBezTo>
                    <a:pt x="138" y="1309"/>
                    <a:pt x="147" y="1319"/>
                    <a:pt x="157" y="1328"/>
                  </a:cubicBezTo>
                  <a:cubicBezTo>
                    <a:pt x="167" y="1337"/>
                    <a:pt x="176" y="1344"/>
                    <a:pt x="187" y="1353"/>
                  </a:cubicBezTo>
                  <a:cubicBezTo>
                    <a:pt x="198" y="1362"/>
                    <a:pt x="211" y="1373"/>
                    <a:pt x="223" y="1383"/>
                  </a:cubicBezTo>
                  <a:cubicBezTo>
                    <a:pt x="235" y="1393"/>
                    <a:pt x="248" y="1405"/>
                    <a:pt x="262" y="1415"/>
                  </a:cubicBezTo>
                  <a:cubicBezTo>
                    <a:pt x="276" y="1425"/>
                    <a:pt x="294" y="1436"/>
                    <a:pt x="310" y="1446"/>
                  </a:cubicBezTo>
                  <a:cubicBezTo>
                    <a:pt x="326" y="1456"/>
                    <a:pt x="345" y="1467"/>
                    <a:pt x="360" y="1476"/>
                  </a:cubicBezTo>
                  <a:cubicBezTo>
                    <a:pt x="375" y="1485"/>
                    <a:pt x="388" y="1491"/>
                    <a:pt x="402" y="1499"/>
                  </a:cubicBezTo>
                  <a:cubicBezTo>
                    <a:pt x="416" y="1507"/>
                    <a:pt x="432" y="1517"/>
                    <a:pt x="445" y="1524"/>
                  </a:cubicBezTo>
                  <a:cubicBezTo>
                    <a:pt x="458" y="1531"/>
                    <a:pt x="468" y="1536"/>
                    <a:pt x="480" y="1542"/>
                  </a:cubicBezTo>
                  <a:cubicBezTo>
                    <a:pt x="492" y="1548"/>
                    <a:pt x="502" y="1553"/>
                    <a:pt x="514" y="1559"/>
                  </a:cubicBezTo>
                  <a:cubicBezTo>
                    <a:pt x="526" y="1565"/>
                    <a:pt x="538" y="1570"/>
                    <a:pt x="553" y="1577"/>
                  </a:cubicBezTo>
                  <a:cubicBezTo>
                    <a:pt x="568" y="1584"/>
                    <a:pt x="588" y="1595"/>
                    <a:pt x="603" y="1602"/>
                  </a:cubicBezTo>
                  <a:cubicBezTo>
                    <a:pt x="618" y="1609"/>
                    <a:pt x="629" y="1615"/>
                    <a:pt x="645" y="1622"/>
                  </a:cubicBezTo>
                  <a:cubicBezTo>
                    <a:pt x="661" y="1629"/>
                    <a:pt x="684" y="1639"/>
                    <a:pt x="700" y="1646"/>
                  </a:cubicBezTo>
                  <a:cubicBezTo>
                    <a:pt x="716" y="1653"/>
                    <a:pt x="727" y="1658"/>
                    <a:pt x="742" y="1664"/>
                  </a:cubicBezTo>
                  <a:cubicBezTo>
                    <a:pt x="757" y="1670"/>
                    <a:pt x="776" y="1676"/>
                    <a:pt x="793" y="1683"/>
                  </a:cubicBezTo>
                  <a:cubicBezTo>
                    <a:pt x="810" y="1690"/>
                    <a:pt x="826" y="1696"/>
                    <a:pt x="846" y="1704"/>
                  </a:cubicBezTo>
                  <a:cubicBezTo>
                    <a:pt x="866" y="1712"/>
                    <a:pt x="889" y="1722"/>
                    <a:pt x="912" y="1731"/>
                  </a:cubicBezTo>
                  <a:cubicBezTo>
                    <a:pt x="935" y="1740"/>
                    <a:pt x="965" y="1751"/>
                    <a:pt x="985" y="1758"/>
                  </a:cubicBezTo>
                  <a:cubicBezTo>
                    <a:pt x="1005" y="1765"/>
                    <a:pt x="1017" y="1770"/>
                    <a:pt x="1033" y="1775"/>
                  </a:cubicBezTo>
                  <a:cubicBezTo>
                    <a:pt x="1049" y="1780"/>
                    <a:pt x="1067" y="1785"/>
                    <a:pt x="1084" y="1791"/>
                  </a:cubicBezTo>
                  <a:cubicBezTo>
                    <a:pt x="1101" y="1797"/>
                    <a:pt x="1121" y="1805"/>
                    <a:pt x="1137" y="1811"/>
                  </a:cubicBezTo>
                  <a:cubicBezTo>
                    <a:pt x="1153" y="1817"/>
                    <a:pt x="1169" y="1821"/>
                    <a:pt x="1183" y="1826"/>
                  </a:cubicBezTo>
                  <a:cubicBezTo>
                    <a:pt x="1197" y="1831"/>
                    <a:pt x="1210" y="1835"/>
                    <a:pt x="1222" y="1839"/>
                  </a:cubicBezTo>
                  <a:cubicBezTo>
                    <a:pt x="1234" y="1843"/>
                    <a:pt x="1245" y="1849"/>
                    <a:pt x="1258" y="1853"/>
                  </a:cubicBezTo>
                  <a:cubicBezTo>
                    <a:pt x="1271" y="1857"/>
                    <a:pt x="1280" y="1860"/>
                    <a:pt x="1299" y="1866"/>
                  </a:cubicBezTo>
                  <a:cubicBezTo>
                    <a:pt x="1318" y="1872"/>
                    <a:pt x="1343" y="1879"/>
                    <a:pt x="1372" y="1887"/>
                  </a:cubicBezTo>
                  <a:cubicBezTo>
                    <a:pt x="1401" y="1895"/>
                    <a:pt x="1447" y="1909"/>
                    <a:pt x="1476" y="1917"/>
                  </a:cubicBezTo>
                  <a:cubicBezTo>
                    <a:pt x="1505" y="1925"/>
                    <a:pt x="1524" y="1932"/>
                    <a:pt x="1546" y="1938"/>
                  </a:cubicBezTo>
                  <a:cubicBezTo>
                    <a:pt x="1568" y="1944"/>
                    <a:pt x="1592" y="1951"/>
                    <a:pt x="1611" y="1956"/>
                  </a:cubicBezTo>
                  <a:cubicBezTo>
                    <a:pt x="1630" y="1961"/>
                    <a:pt x="1641" y="1964"/>
                    <a:pt x="1663" y="1970"/>
                  </a:cubicBezTo>
                  <a:cubicBezTo>
                    <a:pt x="1685" y="1976"/>
                    <a:pt x="1724" y="1988"/>
                    <a:pt x="1746" y="1994"/>
                  </a:cubicBezTo>
                  <a:cubicBezTo>
                    <a:pt x="1768" y="2000"/>
                    <a:pt x="1777" y="2002"/>
                    <a:pt x="1795" y="2007"/>
                  </a:cubicBezTo>
                  <a:cubicBezTo>
                    <a:pt x="1813" y="2012"/>
                    <a:pt x="1837" y="2018"/>
                    <a:pt x="1854" y="2022"/>
                  </a:cubicBezTo>
                  <a:cubicBezTo>
                    <a:pt x="1871" y="2026"/>
                    <a:pt x="1885" y="2030"/>
                    <a:pt x="1899" y="2033"/>
                  </a:cubicBezTo>
                  <a:cubicBezTo>
                    <a:pt x="1913" y="2036"/>
                    <a:pt x="1913" y="2036"/>
                    <a:pt x="1939" y="2043"/>
                  </a:cubicBezTo>
                  <a:cubicBezTo>
                    <a:pt x="1965" y="2050"/>
                    <a:pt x="2034" y="2073"/>
                    <a:pt x="2056" y="2075"/>
                  </a:cubicBezTo>
                  <a:cubicBezTo>
                    <a:pt x="2078" y="2077"/>
                    <a:pt x="2066" y="2078"/>
                    <a:pt x="2068" y="2058"/>
                  </a:cubicBezTo>
                  <a:cubicBezTo>
                    <a:pt x="2070" y="2038"/>
                    <a:pt x="2067" y="1998"/>
                    <a:pt x="2067" y="1956"/>
                  </a:cubicBezTo>
                  <a:cubicBezTo>
                    <a:pt x="2067" y="1914"/>
                    <a:pt x="2067" y="1968"/>
                    <a:pt x="2067" y="1805"/>
                  </a:cubicBezTo>
                  <a:cubicBezTo>
                    <a:pt x="2067" y="1642"/>
                    <a:pt x="2065" y="1253"/>
                    <a:pt x="2065" y="978"/>
                  </a:cubicBezTo>
                  <a:cubicBezTo>
                    <a:pt x="2065" y="703"/>
                    <a:pt x="2064" y="327"/>
                    <a:pt x="2064" y="156"/>
                  </a:cubicBezTo>
                  <a:close/>
                </a:path>
              </a:pathLst>
            </a:custGeom>
            <a:gradFill rotWithShape="0">
              <a:gsLst>
                <a:gs pos="0">
                  <a:srgbClr val="FFE1C3"/>
                </a:gs>
                <a:gs pos="50000">
                  <a:srgbClr val="FFFFFF"/>
                </a:gs>
                <a:gs pos="100000">
                  <a:srgbClr val="FFE1C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Oval 9"/>
            <p:cNvSpPr>
              <a:spLocks noChangeArrowheads="1"/>
            </p:cNvSpPr>
            <p:nvPr/>
          </p:nvSpPr>
          <p:spPr bwMode="auto">
            <a:xfrm>
              <a:off x="2352" y="2064"/>
              <a:ext cx="480" cy="2064"/>
            </a:xfrm>
            <a:prstGeom prst="ellipse">
              <a:avLst/>
            </a:prstGeom>
            <a:solidFill>
              <a:srgbClr val="FFE1C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362200" y="3810000"/>
            <a:ext cx="514350" cy="2459038"/>
            <a:chOff x="1488" y="2326"/>
            <a:chExt cx="324" cy="1549"/>
          </a:xfrm>
        </p:grpSpPr>
        <p:sp>
          <p:nvSpPr>
            <p:cNvPr id="6155" name="Oval 11"/>
            <p:cNvSpPr>
              <a:spLocks noChangeArrowheads="1"/>
            </p:cNvSpPr>
            <p:nvPr/>
          </p:nvSpPr>
          <p:spPr bwMode="auto">
            <a:xfrm>
              <a:off x="1488" y="2352"/>
              <a:ext cx="288" cy="1509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Oval 12"/>
            <p:cNvSpPr>
              <a:spLocks noChangeArrowheads="1"/>
            </p:cNvSpPr>
            <p:nvPr/>
          </p:nvSpPr>
          <p:spPr bwMode="auto">
            <a:xfrm>
              <a:off x="1536" y="2326"/>
              <a:ext cx="276" cy="1549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Oval 13"/>
            <p:cNvSpPr>
              <a:spLocks noChangeArrowheads="1"/>
            </p:cNvSpPr>
            <p:nvPr/>
          </p:nvSpPr>
          <p:spPr bwMode="auto">
            <a:xfrm>
              <a:off x="1488" y="2352"/>
              <a:ext cx="288" cy="150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2438400" y="1752600"/>
            <a:ext cx="55563" cy="1149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1219200" y="1066800"/>
          <a:ext cx="939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96" name="Equation" r:id="rId4" imgW="482400" imgH="241200" progId="Equation.DSMT4">
                  <p:embed/>
                </p:oleObj>
              </mc:Choice>
              <mc:Fallback>
                <p:oleObj name="Equation" r:id="rId4" imgW="48240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066800"/>
                        <a:ext cx="9398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8" name="Object 2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97"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4843462" y="3048000"/>
            <a:ext cx="430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If we add the volumes, we get:</a:t>
            </a:r>
          </a:p>
        </p:txBody>
      </p:sp>
      <p:graphicFrame>
        <p:nvGraphicFramePr>
          <p:cNvPr id="6170" name="Object 26"/>
          <p:cNvGraphicFramePr>
            <a:graphicFrameLocks noChangeAspect="1"/>
          </p:cNvGraphicFramePr>
          <p:nvPr/>
        </p:nvGraphicFramePr>
        <p:xfrm>
          <a:off x="5562600" y="3657600"/>
          <a:ext cx="1828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98" name="Equation" r:id="rId8" imgW="850680" imgH="342720" progId="Equation.DSMT4">
                  <p:embed/>
                </p:oleObj>
              </mc:Choice>
              <mc:Fallback>
                <p:oleObj name="Equation" r:id="rId8" imgW="850680" imgH="342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657600"/>
                        <a:ext cx="18288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1" name="Object 27"/>
          <p:cNvGraphicFramePr>
            <a:graphicFrameLocks noChangeAspect="1"/>
          </p:cNvGraphicFramePr>
          <p:nvPr/>
        </p:nvGraphicFramePr>
        <p:xfrm>
          <a:off x="5715000" y="4495800"/>
          <a:ext cx="1446213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99" name="Equation" r:id="rId10" imgW="672840" imgH="330120" progId="Equation.DSMT4">
                  <p:embed/>
                </p:oleObj>
              </mc:Choice>
              <mc:Fallback>
                <p:oleObj name="Equation" r:id="rId10" imgW="672840" imgH="3301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495800"/>
                        <a:ext cx="1446213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2" name="Object 28"/>
          <p:cNvGraphicFramePr>
            <a:graphicFrameLocks noChangeAspect="1"/>
          </p:cNvGraphicFramePr>
          <p:nvPr/>
        </p:nvGraphicFramePr>
        <p:xfrm>
          <a:off x="5791200" y="5334000"/>
          <a:ext cx="1119187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00" name="Equation" r:id="rId12" imgW="520560" imgH="482400" progId="Equation.DSMT4">
                  <p:embed/>
                </p:oleObj>
              </mc:Choice>
              <mc:Fallback>
                <p:oleObj name="Equation" r:id="rId12" imgW="520560" imgH="482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334000"/>
                        <a:ext cx="1119187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3" name="Object 29"/>
          <p:cNvGraphicFramePr>
            <a:graphicFrameLocks noChangeAspect="1"/>
          </p:cNvGraphicFramePr>
          <p:nvPr/>
        </p:nvGraphicFramePr>
        <p:xfrm>
          <a:off x="7086600" y="5649913"/>
          <a:ext cx="7096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01" name="Equation" r:id="rId14" imgW="330120" imgH="177480" progId="Equation.DSMT4">
                  <p:embed/>
                </p:oleObj>
              </mc:Choice>
              <mc:Fallback>
                <p:oleObj name="Equation" r:id="rId14" imgW="33012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649913"/>
                        <a:ext cx="70961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8" name="Object 34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02" name="Equation" r:id="rId16" imgW="190440" imgH="139680" progId="Equation.DSMT4">
                  <p:embed/>
                </p:oleObj>
              </mc:Choice>
              <mc:Fallback>
                <p:oleObj name="Equation" r:id="rId16" imgW="190440" imgH="1396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7.2 </a:t>
            </a:r>
            <a:r>
              <a:rPr lang="en-US" sz="4400" dirty="0" smtClean="0">
                <a:solidFill>
                  <a:srgbClr val="00B050"/>
                </a:solidFill>
              </a:rPr>
              <a:t>Solids of Revolution-Disk Method</a:t>
            </a:r>
          </a:p>
        </p:txBody>
      </p:sp>
      <p:sp>
        <p:nvSpPr>
          <p:cNvPr id="31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3/14/2019</a:t>
            </a:fld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28800"/>
            <a:ext cx="298204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0" y="990600"/>
          <a:ext cx="7934325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96" name="Equation" r:id="rId5" imgW="4152900" imgH="660400" progId="Equation.DSMT4">
                  <p:embed/>
                </p:oleObj>
              </mc:Choice>
              <mc:Fallback>
                <p:oleObj name="Equation" r:id="rId5" imgW="4152900" imgH="660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90600"/>
                        <a:ext cx="7934325" cy="126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30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828800"/>
            <a:ext cx="29813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124200" y="1905000"/>
          <a:ext cx="216408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97" name="Equation" r:id="rId8" imgW="901309" imgH="253890" progId="Equation.DSMT4">
                  <p:embed/>
                </p:oleObj>
              </mc:Choice>
              <mc:Fallback>
                <p:oleObj name="Equation" r:id="rId8" imgW="901309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905000"/>
                        <a:ext cx="216408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9" name="Object 13"/>
          <p:cNvGraphicFramePr>
            <a:graphicFrameLocks noChangeAspect="1"/>
          </p:cNvGraphicFramePr>
          <p:nvPr/>
        </p:nvGraphicFramePr>
        <p:xfrm>
          <a:off x="3200400" y="2590800"/>
          <a:ext cx="78295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98" name="Equation" r:id="rId10" imgW="469900" imgH="457200" progId="Equation.DSMT4">
                  <p:embed/>
                </p:oleObj>
              </mc:Choice>
              <mc:Fallback>
                <p:oleObj name="Equation" r:id="rId10" imgW="4699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590800"/>
                        <a:ext cx="78295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095406"/>
              </p:ext>
            </p:extLst>
          </p:nvPr>
        </p:nvGraphicFramePr>
        <p:xfrm>
          <a:off x="0" y="4267200"/>
          <a:ext cx="6324600" cy="513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99" name="Equation" r:id="rId12" imgW="4229100" imgH="342900" progId="Equation.DSMT4">
                  <p:embed/>
                </p:oleObj>
              </mc:Choice>
              <mc:Fallback>
                <p:oleObj name="Equation" r:id="rId12" imgW="4229100" imgH="34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267200"/>
                        <a:ext cx="6324600" cy="513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2" name="Object 16"/>
          <p:cNvGraphicFramePr>
            <a:graphicFrameLocks noChangeAspect="1"/>
          </p:cNvGraphicFramePr>
          <p:nvPr/>
        </p:nvGraphicFramePr>
        <p:xfrm>
          <a:off x="6705600" y="1981200"/>
          <a:ext cx="162698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00" name="Equation" r:id="rId14" imgW="774364" imgH="469696" progId="Equation.DSMT4">
                  <p:embed/>
                </p:oleObj>
              </mc:Choice>
              <mc:Fallback>
                <p:oleObj name="Equation" r:id="rId14" imgW="774364" imgH="46969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981200"/>
                        <a:ext cx="1626986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886911"/>
              </p:ext>
            </p:extLst>
          </p:nvPr>
        </p:nvGraphicFramePr>
        <p:xfrm>
          <a:off x="6532563" y="2895600"/>
          <a:ext cx="22415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01" name="Equation" r:id="rId16" imgW="1066680" imgH="469800" progId="Equation.DSMT4">
                  <p:embed/>
                </p:oleObj>
              </mc:Choice>
              <mc:Fallback>
                <p:oleObj name="Equation" r:id="rId16" imgW="10666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563" y="2895600"/>
                        <a:ext cx="224155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4" name="Object 18"/>
          <p:cNvGraphicFramePr>
            <a:graphicFrameLocks noChangeAspect="1"/>
          </p:cNvGraphicFramePr>
          <p:nvPr/>
        </p:nvGraphicFramePr>
        <p:xfrm>
          <a:off x="6781800" y="3886200"/>
          <a:ext cx="1447800" cy="942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02" name="Equation" r:id="rId18" imgW="723586" imgH="469696" progId="Equation.DSMT4">
                  <p:embed/>
                </p:oleObj>
              </mc:Choice>
              <mc:Fallback>
                <p:oleObj name="Equation" r:id="rId18" imgW="723586" imgH="46969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886200"/>
                        <a:ext cx="1447800" cy="9429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043295"/>
              </p:ext>
            </p:extLst>
          </p:nvPr>
        </p:nvGraphicFramePr>
        <p:xfrm>
          <a:off x="6686550" y="4800600"/>
          <a:ext cx="163830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03" name="Equation" r:id="rId20" imgW="876240" imgH="482400" progId="Equation.DSMT4">
                  <p:embed/>
                </p:oleObj>
              </mc:Choice>
              <mc:Fallback>
                <p:oleObj name="Equation" r:id="rId20" imgW="8762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6550" y="4800600"/>
                        <a:ext cx="1638300" cy="90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339692"/>
              </p:ext>
            </p:extLst>
          </p:nvPr>
        </p:nvGraphicFramePr>
        <p:xfrm>
          <a:off x="6400801" y="5718489"/>
          <a:ext cx="2286000" cy="806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04" name="Equation" r:id="rId22" imgW="1117115" imgH="393529" progId="Equation.DSMT4">
                  <p:embed/>
                </p:oleObj>
              </mc:Choice>
              <mc:Fallback>
                <p:oleObj name="Equation" r:id="rId22" imgW="1117115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1" y="5718489"/>
                        <a:ext cx="2286000" cy="806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3/14/2019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55311" name="Object 15"/>
          <p:cNvGraphicFramePr>
            <a:graphicFrameLocks noChangeAspect="1"/>
          </p:cNvGraphicFramePr>
          <p:nvPr/>
        </p:nvGraphicFramePr>
        <p:xfrm>
          <a:off x="0" y="4800600"/>
          <a:ext cx="279241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05" name="Equation" r:id="rId24" imgW="1675673" imgH="406224" progId="Equation.DSMT4">
                  <p:embed/>
                </p:oleObj>
              </mc:Choice>
              <mc:Fallback>
                <p:oleObj name="Equation" r:id="rId24" imgW="1675673" imgH="4062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800600"/>
                        <a:ext cx="2792413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304" name="Picture 8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0" y="1828800"/>
            <a:ext cx="298132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5" name="Picture 9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0" y="1828800"/>
            <a:ext cx="29813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20" name="Picture 24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0" y="1828800"/>
            <a:ext cx="299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9" name="Picture 23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0" y="1828800"/>
            <a:ext cx="299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7" name="Picture 21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0" y="1828800"/>
            <a:ext cx="29908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8" name="Picture 22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0" y="1828800"/>
            <a:ext cx="299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447540" y="2819400"/>
            <a:ext cx="154432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Infinite number of cylinders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991860" y="2590800"/>
            <a:ext cx="1323340" cy="3476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7.2 </a:t>
            </a:r>
            <a:r>
              <a:rPr lang="en-US" sz="4400" dirty="0" smtClean="0">
                <a:solidFill>
                  <a:srgbClr val="00B050"/>
                </a:solidFill>
              </a:rPr>
              <a:t>Solids of Revolution-Disk Method</a:t>
            </a:r>
          </a:p>
        </p:txBody>
      </p:sp>
    </p:spTree>
    <p:extLst>
      <p:ext uri="{BB962C8B-B14F-4D97-AF65-F5344CB8AC3E}">
        <p14:creationId xmlns:p14="http://schemas.microsoft.com/office/powerpoint/2010/main" val="264228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848427"/>
              </p:ext>
            </p:extLst>
          </p:nvPr>
        </p:nvGraphicFramePr>
        <p:xfrm>
          <a:off x="0" y="762000"/>
          <a:ext cx="5928249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" name="Equation" r:id="rId4" imgW="2908300" imgH="711200" progId="Equation.DSMT4">
                  <p:embed/>
                </p:oleObj>
              </mc:Choice>
              <mc:Fallback>
                <p:oleObj name="Equation" r:id="rId4" imgW="2908300" imgH="711200" progId="Equation.DSMT4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2000"/>
                        <a:ext cx="5928249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424371"/>
              </p:ext>
            </p:extLst>
          </p:nvPr>
        </p:nvGraphicFramePr>
        <p:xfrm>
          <a:off x="0" y="2057400"/>
          <a:ext cx="6524626" cy="170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" name="Equation" r:id="rId6" imgW="3543300" imgH="927100" progId="Equation.DSMT4">
                  <p:embed/>
                </p:oleObj>
              </mc:Choice>
              <mc:Fallback>
                <p:oleObj name="Equation" r:id="rId6" imgW="3543300" imgH="927100" progId="Equation.DSMT4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057400"/>
                        <a:ext cx="6524626" cy="170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6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291522"/>
              </p:ext>
            </p:extLst>
          </p:nvPr>
        </p:nvGraphicFramePr>
        <p:xfrm>
          <a:off x="152401" y="5109356"/>
          <a:ext cx="3276600" cy="1275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" name="Equation" r:id="rId8" imgW="1206500" imgH="469900" progId="Equation.DSMT4">
                  <p:embed/>
                </p:oleObj>
              </mc:Choice>
              <mc:Fallback>
                <p:oleObj name="Equation" r:id="rId8" imgW="1206500" imgH="469900" progId="Equation.DSMT4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1" y="5109356"/>
                        <a:ext cx="3276600" cy="12755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3/14/2019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15012"/>
              </p:ext>
            </p:extLst>
          </p:nvPr>
        </p:nvGraphicFramePr>
        <p:xfrm>
          <a:off x="1492885" y="4038600"/>
          <a:ext cx="7661275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" name="Equation" r:id="rId10" imgW="3759120" imgH="431640" progId="Equation.DSMT4">
                  <p:embed/>
                </p:oleObj>
              </mc:Choice>
              <mc:Fallback>
                <p:oleObj name="Equation" r:id="rId10" imgW="3759120" imgH="431640" progId="Equation.DSMT4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885" y="4038600"/>
                        <a:ext cx="7661275" cy="877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7.2 </a:t>
            </a:r>
            <a:r>
              <a:rPr lang="en-US" sz="4400" dirty="0" smtClean="0">
                <a:solidFill>
                  <a:srgbClr val="00B050"/>
                </a:solidFill>
              </a:rPr>
              <a:t>Solids of Revolution-Disk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AFABB4AF137F42AE9093390F1330F5" ma:contentTypeVersion="0" ma:contentTypeDescription="Create a new document." ma:contentTypeScope="" ma:versionID="941c17d3239e763131d728f8ee64233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62D3F2F-6BD4-4DF2-AC6F-27C9EF2F0F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711944-E44C-4167-9A40-27995DFA23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8A3899B-EA40-41F0-AD23-C5C26AB69816}">
  <ds:schemaRefs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3846</TotalTime>
  <Words>228</Words>
  <Application>Microsoft Office PowerPoint</Application>
  <PresentationFormat>On-screen Show (4:3)</PresentationFormat>
  <Paragraphs>52</Paragraphs>
  <Slides>14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Equation</vt:lpstr>
      <vt:lpstr>Warm 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Qayumi, Enayat</cp:lastModifiedBy>
  <cp:revision>238</cp:revision>
  <dcterms:created xsi:type="dcterms:W3CDTF">2006-08-16T00:00:00Z</dcterms:created>
  <dcterms:modified xsi:type="dcterms:W3CDTF">2019-03-14T15:33:47Z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0x01010045AFABB4AF137F42AE9093390F1330F5</vt:lpwstr>
  </property>
</Properties>
</file>