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1" r:id="rId5"/>
    <p:sldId id="286" r:id="rId6"/>
    <p:sldId id="289" r:id="rId7"/>
    <p:sldId id="292" r:id="rId8"/>
    <p:sldId id="277" r:id="rId9"/>
    <p:sldId id="287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8.wmf"/><Relationship Id="rId1" Type="http://schemas.openxmlformats.org/officeDocument/2006/relationships/image" Target="../media/image18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8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18.wmf"/><Relationship Id="rId1" Type="http://schemas.openxmlformats.org/officeDocument/2006/relationships/image" Target="../media/image8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976EC-871C-4F46-9376-1792FE4750AF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1FE3F-61A3-4DB1-A6A3-92CDC8430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2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5.png"/><Relationship Id="rId12" Type="http://schemas.openxmlformats.org/officeDocument/2006/relationships/image" Target="../media/image10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3.png"/><Relationship Id="rId15" Type="http://schemas.openxmlformats.org/officeDocument/2006/relationships/image" Target="../media/image17.png"/><Relationship Id="rId10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0.wmf"/><Relationship Id="rId3" Type="http://schemas.openxmlformats.org/officeDocument/2006/relationships/image" Target="../media/image13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8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23.png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0.bin"/><Relationship Id="rId3" Type="http://schemas.openxmlformats.org/officeDocument/2006/relationships/image" Target="../media/image14.png"/><Relationship Id="rId21" Type="http://schemas.openxmlformats.org/officeDocument/2006/relationships/image" Target="../media/image29.wmf"/><Relationship Id="rId7" Type="http://schemas.openxmlformats.org/officeDocument/2006/relationships/image" Target="../media/image32.png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png"/><Relationship Id="rId11" Type="http://schemas.openxmlformats.org/officeDocument/2006/relationships/image" Target="../media/image24.wmf"/><Relationship Id="rId5" Type="http://schemas.openxmlformats.org/officeDocument/2006/relationships/image" Target="../media/image8.wmf"/><Relationship Id="rId15" Type="http://schemas.openxmlformats.org/officeDocument/2006/relationships/image" Target="../media/image26.wmf"/><Relationship Id="rId23" Type="http://schemas.openxmlformats.org/officeDocument/2006/relationships/image" Target="../media/image30.wmf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34.png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6.wmf"/><Relationship Id="rId3" Type="http://schemas.openxmlformats.org/officeDocument/2006/relationships/image" Target="../media/image14.png"/><Relationship Id="rId7" Type="http://schemas.openxmlformats.org/officeDocument/2006/relationships/image" Target="../media/image39.png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png"/><Relationship Id="rId11" Type="http://schemas.openxmlformats.org/officeDocument/2006/relationships/image" Target="../media/image35.wmf"/><Relationship Id="rId5" Type="http://schemas.openxmlformats.org/officeDocument/2006/relationships/image" Target="../media/image8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775"/>
            <a:ext cx="9144000" cy="127289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1.)  Draw a cross section perpendicular to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x-axis.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an expression that represents the length of that cross section.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1857666"/>
            <a:ext cx="4571047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/>
              <a:t>This is a “cross-section”.  </a:t>
            </a:r>
          </a:p>
          <a:p>
            <a:r>
              <a:rPr lang="en-US" sz="2000" b="1" dirty="0" smtClean="0"/>
              <a:t>A “cross-section” goes across the section.</a:t>
            </a:r>
            <a:endParaRPr lang="en-US" sz="2000" b="1" dirty="0"/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136"/>
            <a:ext cx="3886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3" y="1709136"/>
            <a:ext cx="392430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>
            <a:off x="1676400" y="2211609"/>
            <a:ext cx="2667000" cy="912591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242394"/>
              </p:ext>
            </p:extLst>
          </p:nvPr>
        </p:nvGraphicFramePr>
        <p:xfrm>
          <a:off x="4922838" y="2787650"/>
          <a:ext cx="2665412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6" name="Equation" r:id="rId5" imgW="736560" imgH="558720" progId="Equation.DSMT4">
                  <p:embed/>
                </p:oleObj>
              </mc:Choice>
              <mc:Fallback>
                <p:oleObj name="Equation" r:id="rId5" imgW="736560" imgH="55872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2838" y="2787650"/>
                        <a:ext cx="2665412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28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2" y="1723650"/>
            <a:ext cx="3905250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0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775"/>
            <a:ext cx="9144000" cy="127289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2.)  Draw a cross section perpendicular to the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y-axis.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Write an expression that represents the length of that cross section.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9136"/>
            <a:ext cx="3886200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91116"/>
              </p:ext>
            </p:extLst>
          </p:nvPr>
        </p:nvGraphicFramePr>
        <p:xfrm>
          <a:off x="4267200" y="1730907"/>
          <a:ext cx="1546225" cy="165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1" name="Equation" r:id="rId4" imgW="749160" imgH="799920" progId="Equation.DSMT4">
                  <p:embed/>
                </p:oleObj>
              </mc:Choice>
              <mc:Fallback>
                <p:oleObj name="Equation" r:id="rId4" imgW="749160" imgH="79992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730907"/>
                        <a:ext cx="1546225" cy="16557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699611"/>
            <a:ext cx="38957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97842"/>
              </p:ext>
            </p:extLst>
          </p:nvPr>
        </p:nvGraphicFramePr>
        <p:xfrm>
          <a:off x="4572000" y="3810000"/>
          <a:ext cx="2743200" cy="154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2" name="Equation" r:id="rId7" imgW="952200" imgH="533160" progId="Equation.DSMT4">
                  <p:embed/>
                </p:oleObj>
              </mc:Choice>
              <mc:Fallback>
                <p:oleObj name="Equation" r:id="rId7" imgW="952200" imgH="53316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810000"/>
                        <a:ext cx="2743200" cy="154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152489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600"/>
            <a:ext cx="9144000" cy="2753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3.)  Region </a:t>
            </a:r>
            <a:r>
              <a:rPr lang="en-US" sz="2400" i="1" dirty="0"/>
              <a:t>R </a:t>
            </a:r>
            <a:r>
              <a:rPr lang="en-US" sz="2400" dirty="0"/>
              <a:t>is the base of a solid. For each </a:t>
            </a:r>
            <a:r>
              <a:rPr lang="en-US" sz="2400" i="1" dirty="0" smtClean="0"/>
              <a:t>x</a:t>
            </a:r>
            <a:r>
              <a:rPr lang="en-US" sz="2400" dirty="0" smtClean="0"/>
              <a:t>, </a:t>
            </a:r>
            <a:r>
              <a:rPr lang="en-US" sz="2400" dirty="0"/>
              <a:t>where 0 ≤ </a:t>
            </a:r>
            <a:r>
              <a:rPr lang="en-US" sz="2400" i="1" dirty="0" smtClean="0"/>
              <a:t>x</a:t>
            </a:r>
            <a:r>
              <a:rPr lang="en-US" sz="2400" dirty="0" smtClean="0"/>
              <a:t>≤ 9,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cross section </a:t>
            </a:r>
            <a:r>
              <a:rPr lang="en-US" sz="2400" dirty="0"/>
              <a:t>of the solid </a:t>
            </a:r>
            <a:r>
              <a:rPr lang="en-US" sz="2400" dirty="0" smtClean="0"/>
              <a:t>taken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</a:t>
            </a:r>
            <a:r>
              <a:rPr lang="en-US" sz="2400" dirty="0"/>
              <a:t>to the </a:t>
            </a:r>
            <a:r>
              <a:rPr lang="en-US" sz="2400" i="1" dirty="0" smtClean="0">
                <a:solidFill>
                  <a:srgbClr val="7030A0"/>
                </a:solidFill>
              </a:rPr>
              <a:t>x</a:t>
            </a:r>
            <a:r>
              <a:rPr lang="en-US" sz="2400" dirty="0" smtClean="0">
                <a:solidFill>
                  <a:srgbClr val="7030A0"/>
                </a:solidFill>
              </a:rPr>
              <a:t>-axis</a:t>
            </a:r>
            <a:r>
              <a:rPr lang="en-US" sz="2400" dirty="0" smtClean="0"/>
              <a:t> </a:t>
            </a:r>
            <a:r>
              <a:rPr lang="en-US" sz="2400" dirty="0"/>
              <a:t>is a </a:t>
            </a:r>
            <a:r>
              <a:rPr lang="en-US" sz="2400" dirty="0" smtClean="0">
                <a:solidFill>
                  <a:srgbClr val="00B050"/>
                </a:solidFill>
              </a:rPr>
              <a:t>square</a:t>
            </a:r>
            <a:r>
              <a:rPr lang="en-US" sz="2400" dirty="0" smtClean="0"/>
              <a:t>.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5" name="Equation" r:id="rId3" imgW="571252" imgH="241195" progId="Equation.DSMT4">
                  <p:embed/>
                </p:oleObj>
              </mc:Choice>
              <mc:Fallback>
                <p:oleObj name="Equation" r:id="rId3" imgW="571252" imgH="241195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9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92264"/>
            <a:ext cx="3915705" cy="292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9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606" y="3273317"/>
            <a:ext cx="3941041" cy="2947407"/>
          </a:xfrm>
          <a:prstGeom prst="rect">
            <a:avLst/>
          </a:prstGeom>
          <a:noFill/>
          <a:ln>
            <a:noFill/>
          </a:ln>
          <a:effectLst/>
          <a:scene3d>
            <a:camera prst="isometricBottomDown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88" name="Picture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041" y="2119577"/>
            <a:ext cx="4419600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989" name="Picture 2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67" y="2108691"/>
            <a:ext cx="4465347" cy="3901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1203707"/>
              </p:ext>
            </p:extLst>
          </p:nvPr>
        </p:nvGraphicFramePr>
        <p:xfrm>
          <a:off x="25969" y="3258802"/>
          <a:ext cx="1650432" cy="61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6" name="Equation" r:id="rId9" imgW="685800" imgH="253800" progId="Equation.DSMT4">
                  <p:embed/>
                </p:oleObj>
              </mc:Choice>
              <mc:Fallback>
                <p:oleObj name="Equation" r:id="rId9" imgW="685800" imgH="253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9" y="3258802"/>
                        <a:ext cx="1650432" cy="61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447545"/>
              </p:ext>
            </p:extLst>
          </p:nvPr>
        </p:nvGraphicFramePr>
        <p:xfrm>
          <a:off x="3629" y="3962400"/>
          <a:ext cx="18653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7" name="Equation" r:id="rId11" imgW="774360" imgH="228600" progId="Equation.DSMT4">
                  <p:embed/>
                </p:oleObj>
              </mc:Choice>
              <mc:Fallback>
                <p:oleObj name="Equation" r:id="rId11" imgW="774360" imgH="228600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" y="3962400"/>
                        <a:ext cx="1865312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82994"/>
              </p:ext>
            </p:extLst>
          </p:nvPr>
        </p:nvGraphicFramePr>
        <p:xfrm>
          <a:off x="0" y="4572000"/>
          <a:ext cx="29352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8" name="Equation" r:id="rId13" imgW="1218960" imgH="342720" progId="Equation.DSMT4">
                  <p:embed/>
                </p:oleObj>
              </mc:Choice>
              <mc:Fallback>
                <p:oleObj name="Equation" r:id="rId13" imgW="1218960" imgH="34272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0"/>
                        <a:ext cx="2935288" cy="827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4005" name="Picture 3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138" y="2108691"/>
            <a:ext cx="46291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69157"/>
              </p:ext>
            </p:extLst>
          </p:nvPr>
        </p:nvGraphicFramePr>
        <p:xfrm>
          <a:off x="0" y="5334000"/>
          <a:ext cx="40354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9" name="Equation" r:id="rId16" imgW="1676160" imgH="469800" progId="Equation.DSMT4">
                  <p:embed/>
                </p:oleObj>
              </mc:Choice>
              <mc:Fallback>
                <p:oleObj name="Equation" r:id="rId16" imgW="1676160" imgH="469800" progId="Equation.DSMT4">
                  <p:embed/>
                  <p:pic>
                    <p:nvPicPr>
                      <p:cNvPr id="0" name="Picture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34000"/>
                        <a:ext cx="4035425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1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9586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00"/>
                                        <p:tgtEl>
                                          <p:spTgt spid="83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4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292264"/>
            <a:ext cx="3915705" cy="292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9117015"/>
              </p:ext>
            </p:extLst>
          </p:nvPr>
        </p:nvGraphicFramePr>
        <p:xfrm>
          <a:off x="1815" y="2893099"/>
          <a:ext cx="24463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1" name="Equation" r:id="rId4" imgW="1015920" imgH="393480" progId="Equation.DSMT4">
                  <p:embed/>
                </p:oleObj>
              </mc:Choice>
              <mc:Fallback>
                <p:oleObj name="Equation" r:id="rId4" imgW="1015920" imgH="39348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" y="2893099"/>
                        <a:ext cx="2446338" cy="94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477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4.)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</a:t>
            </a:r>
            <a:r>
              <a:rPr lang="en-US" sz="2400" dirty="0" smtClean="0">
                <a:solidFill>
                  <a:srgbClr val="FF0000"/>
                </a:solidFill>
              </a:rPr>
              <a:t>Cross sections </a:t>
            </a:r>
            <a:r>
              <a:rPr lang="en-US" sz="2400" dirty="0" smtClean="0"/>
              <a:t>of the solid,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x-axis</a:t>
            </a:r>
            <a:r>
              <a:rPr lang="en-US" sz="2400" dirty="0" smtClean="0"/>
              <a:t>, are </a:t>
            </a:r>
            <a:r>
              <a:rPr lang="en-US" sz="2400" dirty="0" smtClean="0">
                <a:solidFill>
                  <a:srgbClr val="00B050"/>
                </a:solidFill>
              </a:rPr>
              <a:t>semicircles</a:t>
            </a:r>
            <a:r>
              <a:rPr lang="en-US" sz="2400" dirty="0" smtClean="0"/>
              <a:t>. 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255650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2" name="Equation" r:id="rId6" imgW="571252" imgH="241195" progId="Equation.DSMT4">
                  <p:embed/>
                </p:oleObj>
              </mc:Choice>
              <mc:Fallback>
                <p:oleObj name="Equation" r:id="rId6" imgW="571252" imgH="241195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9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3712441" cy="2776443"/>
          </a:xfrm>
          <a:prstGeom prst="rect">
            <a:avLst/>
          </a:prstGeom>
          <a:noFill/>
          <a:ln>
            <a:noFill/>
          </a:ln>
          <a:effectLst/>
          <a:scene3d>
            <a:camera prst="isometricBottomDown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56" name="Picture 1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710" y="2694139"/>
            <a:ext cx="4447020" cy="348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003344"/>
              </p:ext>
            </p:extLst>
          </p:nvPr>
        </p:nvGraphicFramePr>
        <p:xfrm>
          <a:off x="2679700" y="3182257"/>
          <a:ext cx="29972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3" name="Equation" r:id="rId10" imgW="1244520" imgH="228600" progId="Equation.DSMT4">
                  <p:embed/>
                </p:oleObj>
              </mc:Choice>
              <mc:Fallback>
                <p:oleObj name="Equation" r:id="rId10" imgW="1244520" imgH="228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3182257"/>
                        <a:ext cx="29972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103523"/>
              </p:ext>
            </p:extLst>
          </p:nvPr>
        </p:nvGraphicFramePr>
        <p:xfrm>
          <a:off x="1" y="4399933"/>
          <a:ext cx="3944938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4" name="Equation" r:id="rId12" imgW="1638000" imgH="533160" progId="Equation.DSMT4">
                  <p:embed/>
                </p:oleObj>
              </mc:Choice>
              <mc:Fallback>
                <p:oleObj name="Equation" r:id="rId12" imgW="1638000" imgH="53316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4399933"/>
                        <a:ext cx="3944938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8439877"/>
              </p:ext>
            </p:extLst>
          </p:nvPr>
        </p:nvGraphicFramePr>
        <p:xfrm>
          <a:off x="2965450" y="5283200"/>
          <a:ext cx="4738688" cy="128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5" name="Equation" r:id="rId14" imgW="1968480" imgH="533160" progId="Equation.DSMT4">
                  <p:embed/>
                </p:oleObj>
              </mc:Choice>
              <mc:Fallback>
                <p:oleObj name="Equation" r:id="rId14" imgW="1968480" imgH="53316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450" y="5283200"/>
                        <a:ext cx="4738688" cy="128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305813"/>
              </p:ext>
            </p:extLst>
          </p:nvPr>
        </p:nvGraphicFramePr>
        <p:xfrm>
          <a:off x="1" y="3733801"/>
          <a:ext cx="2209799" cy="853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6" name="Equation" r:id="rId16" imgW="1117440" imgH="431640" progId="Equation.DSMT4">
                  <p:embed/>
                </p:oleObj>
              </mc:Choice>
              <mc:Fallback>
                <p:oleObj name="Equation" r:id="rId16" imgW="1117440" imgH="43164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3733801"/>
                        <a:ext cx="2209799" cy="853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</p:spTree>
    <p:extLst>
      <p:ext uri="{BB962C8B-B14F-4D97-AF65-F5344CB8AC3E}">
        <p14:creationId xmlns:p14="http://schemas.microsoft.com/office/powerpoint/2010/main" val="141922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1901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 smtClean="0"/>
          </a:p>
          <a:p>
            <a:r>
              <a:rPr lang="en-US" sz="2400" dirty="0" smtClean="0"/>
              <a:t>5.)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For each </a:t>
            </a:r>
            <a:r>
              <a:rPr lang="en-US" sz="2400" i="1" dirty="0" smtClean="0"/>
              <a:t>y</a:t>
            </a:r>
            <a:r>
              <a:rPr lang="en-US" sz="2400" dirty="0" smtClean="0"/>
              <a:t>, where 0 ≤ </a:t>
            </a:r>
            <a:r>
              <a:rPr lang="en-US" sz="2400" i="1" dirty="0" smtClean="0"/>
              <a:t>y </a:t>
            </a:r>
            <a:r>
              <a:rPr lang="en-US" sz="2400" dirty="0" smtClean="0"/>
              <a:t>≤ 6, the</a:t>
            </a:r>
            <a:r>
              <a:rPr lang="en-US" sz="2400" dirty="0" smtClean="0">
                <a:solidFill>
                  <a:srgbClr val="FF0000"/>
                </a:solidFill>
              </a:rPr>
              <a:t> cross section </a:t>
            </a:r>
            <a:r>
              <a:rPr lang="en-US" sz="2400" dirty="0" smtClean="0"/>
              <a:t>of the solid taken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y</a:t>
            </a:r>
            <a:r>
              <a:rPr lang="en-US" sz="2400" dirty="0" smtClean="0">
                <a:solidFill>
                  <a:srgbClr val="7030A0"/>
                </a:solidFill>
              </a:rPr>
              <a:t>-axis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rgbClr val="00B050"/>
                </a:solidFill>
              </a:rPr>
              <a:t>rectangle </a:t>
            </a:r>
            <a:r>
              <a:rPr lang="en-US" sz="2400" dirty="0" smtClean="0"/>
              <a:t>whose </a:t>
            </a:r>
            <a:r>
              <a:rPr lang="en-US" sz="2400" dirty="0" smtClean="0">
                <a:solidFill>
                  <a:srgbClr val="00B050"/>
                </a:solidFill>
              </a:rPr>
              <a:t>height is 3 times the length of its base </a:t>
            </a:r>
            <a:r>
              <a:rPr lang="en-US" sz="2400" dirty="0" smtClean="0"/>
              <a:t>in region </a:t>
            </a:r>
            <a:r>
              <a:rPr lang="en-US" sz="2400" i="1" dirty="0" smtClean="0"/>
              <a:t>R</a:t>
            </a:r>
            <a:r>
              <a:rPr lang="en-US" sz="2400" dirty="0" smtClean="0"/>
              <a:t>. Write, but do not evaluate, an integral expression that gives the volume of the solid.</a:t>
            </a:r>
            <a:endParaRPr lang="en-US" sz="2400" dirty="0"/>
          </a:p>
        </p:txBody>
      </p:sp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70853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72543"/>
            <a:ext cx="3712441" cy="27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1356" cy="493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1" name="Equation" r:id="rId4" imgW="571320" imgH="241200" progId="Equation.DSMT4">
                  <p:embed/>
                </p:oleObj>
              </mc:Choice>
              <mc:Fallback>
                <p:oleObj name="Equation" r:id="rId4" imgW="571320" imgH="241200" progId="Equation.DSMT4">
                  <p:embed/>
                  <p:pic>
                    <p:nvPicPr>
                      <p:cNvPr id="0" name="Picture 3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1356" cy="4932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0864" name="Picture 2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" y="3472543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65" name="Picture 20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1794"/>
            <a:ext cx="4724400" cy="4542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66" name="Picture 2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517320"/>
            <a:ext cx="4025900" cy="487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870" name="Picture 21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706980"/>
            <a:ext cx="3805464" cy="454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056208"/>
              </p:ext>
            </p:extLst>
          </p:nvPr>
        </p:nvGraphicFramePr>
        <p:xfrm>
          <a:off x="4586514" y="3321125"/>
          <a:ext cx="19446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2" name="Equation" r:id="rId10" imgW="838080" imgH="241200" progId="Equation.DSMT4">
                  <p:embed/>
                </p:oleObj>
              </mc:Choice>
              <mc:Fallback>
                <p:oleObj name="Equation" r:id="rId10" imgW="838080" imgH="241200" progId="Equation.DSMT4">
                  <p:embed/>
                  <p:pic>
                    <p:nvPicPr>
                      <p:cNvPr id="0" name="Picture 3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514" y="3321125"/>
                        <a:ext cx="1944688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031077"/>
              </p:ext>
            </p:extLst>
          </p:nvPr>
        </p:nvGraphicFramePr>
        <p:xfrm>
          <a:off x="7086600" y="3430910"/>
          <a:ext cx="95091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3" name="Equation" r:id="rId12" imgW="431640" imgH="177480" progId="Equation.DSMT4">
                  <p:embed/>
                </p:oleObj>
              </mc:Choice>
              <mc:Fallback>
                <p:oleObj name="Equation" r:id="rId12" imgW="431640" imgH="177480" progId="Equation.DSMT4">
                  <p:embed/>
                  <p:pic>
                    <p:nvPicPr>
                      <p:cNvPr id="0" name="Picture 3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430910"/>
                        <a:ext cx="95091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83797"/>
              </p:ext>
            </p:extLst>
          </p:nvPr>
        </p:nvGraphicFramePr>
        <p:xfrm>
          <a:off x="4590143" y="3912507"/>
          <a:ext cx="24161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4" name="Equation" r:id="rId14" imgW="1041120" imgH="253800" progId="Equation.DSMT4">
                  <p:embed/>
                </p:oleObj>
              </mc:Choice>
              <mc:Fallback>
                <p:oleObj name="Equation" r:id="rId14" imgW="1041120" imgH="253800" progId="Equation.DSMT4">
                  <p:embed/>
                  <p:pic>
                    <p:nvPicPr>
                      <p:cNvPr id="0" name="Picture 3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143" y="3912507"/>
                        <a:ext cx="241617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0575564"/>
              </p:ext>
            </p:extLst>
          </p:nvPr>
        </p:nvGraphicFramePr>
        <p:xfrm>
          <a:off x="4645819" y="4539343"/>
          <a:ext cx="2062162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5" name="Equation" r:id="rId16" imgW="888840" imgH="253800" progId="Equation.DSMT4">
                  <p:embed/>
                </p:oleObj>
              </mc:Choice>
              <mc:Fallback>
                <p:oleObj name="Equation" r:id="rId16" imgW="888840" imgH="253800" progId="Equation.DSMT4">
                  <p:embed/>
                  <p:pic>
                    <p:nvPicPr>
                      <p:cNvPr id="0" name="Picture 3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5819" y="4539343"/>
                        <a:ext cx="2062162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8320265"/>
              </p:ext>
            </p:extLst>
          </p:nvPr>
        </p:nvGraphicFramePr>
        <p:xfrm>
          <a:off x="6858000" y="4433774"/>
          <a:ext cx="2205038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6" name="Equation" r:id="rId18" imgW="1155600" imgH="419040" progId="Equation.DSMT4">
                  <p:embed/>
                </p:oleObj>
              </mc:Choice>
              <mc:Fallback>
                <p:oleObj name="Equation" r:id="rId18" imgW="1155600" imgH="419040" progId="Equation.DSMT4">
                  <p:embed/>
                  <p:pic>
                    <p:nvPicPr>
                      <p:cNvPr id="0" name="Picture 3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433774"/>
                        <a:ext cx="2205038" cy="801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423533"/>
              </p:ext>
            </p:extLst>
          </p:nvPr>
        </p:nvGraphicFramePr>
        <p:xfrm>
          <a:off x="4731657" y="5344747"/>
          <a:ext cx="3903662" cy="1197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7" name="Equation" r:id="rId20" imgW="1701720" imgH="520560" progId="Equation.DSMT4">
                  <p:embed/>
                </p:oleObj>
              </mc:Choice>
              <mc:Fallback>
                <p:oleObj name="Equation" r:id="rId20" imgW="1701720" imgH="520560" progId="Equation.DSMT4">
                  <p:embed/>
                  <p:pic>
                    <p:nvPicPr>
                      <p:cNvPr id="0" name="Picture 3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1657" y="5344747"/>
                        <a:ext cx="3903662" cy="11975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516229"/>
              </p:ext>
            </p:extLst>
          </p:nvPr>
        </p:nvGraphicFramePr>
        <p:xfrm>
          <a:off x="8237205" y="3722004"/>
          <a:ext cx="873125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58" name="Equation" r:id="rId22" imgW="457200" imgH="419040" progId="Equation.DSMT4">
                  <p:embed/>
                </p:oleObj>
              </mc:Choice>
              <mc:Fallback>
                <p:oleObj name="Equation" r:id="rId22" imgW="4572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7205" y="3722004"/>
                        <a:ext cx="873125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12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600"/>
                                        <p:tgtEl>
                                          <p:spTgt spid="70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7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400"/>
                                        <p:tgtEl>
                                          <p:spTgt spid="7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0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708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6" name="Picture 19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3712441" cy="2776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58477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</a:t>
            </a:r>
            <a:r>
              <a:rPr lang="en-US" sz="2400" i="1" dirty="0"/>
              <a:t>R </a:t>
            </a:r>
            <a:r>
              <a:rPr lang="en-US" sz="2400" dirty="0"/>
              <a:t>be the region in the first quadrant bounded by the graph </a:t>
            </a:r>
            <a:r>
              <a:rPr lang="en-US" sz="2400" dirty="0" smtClean="0"/>
              <a:t>of           the </a:t>
            </a:r>
            <a:r>
              <a:rPr lang="en-US" sz="2400" dirty="0"/>
              <a:t>horizontal line </a:t>
            </a:r>
            <a:r>
              <a:rPr lang="en-US" sz="2400" i="1" dirty="0"/>
              <a:t>y </a:t>
            </a:r>
            <a:r>
              <a:rPr lang="en-US" sz="2400" dirty="0"/>
              <a:t>= 6, </a:t>
            </a:r>
            <a:r>
              <a:rPr lang="en-US" sz="2400" dirty="0" smtClean="0"/>
              <a:t>the </a:t>
            </a:r>
            <a:r>
              <a:rPr lang="en-US" sz="2400" i="1" dirty="0" smtClean="0"/>
              <a:t>y</a:t>
            </a:r>
            <a:r>
              <a:rPr lang="en-US" sz="2400" dirty="0" smtClean="0"/>
              <a:t>-axis</a:t>
            </a:r>
            <a:r>
              <a:rPr lang="en-US" sz="2400" dirty="0"/>
              <a:t>, </a:t>
            </a:r>
            <a:r>
              <a:rPr lang="en-US" sz="2400" dirty="0" smtClean="0"/>
              <a:t>and                   as </a:t>
            </a:r>
            <a:r>
              <a:rPr lang="en-US" sz="2400" dirty="0"/>
              <a:t>shown in the </a:t>
            </a:r>
            <a:r>
              <a:rPr lang="en-US" sz="2400" dirty="0" smtClean="0"/>
              <a:t>figure.</a:t>
            </a:r>
          </a:p>
          <a:p>
            <a:endParaRPr lang="en-US" sz="2400" dirty="0"/>
          </a:p>
          <a:p>
            <a:r>
              <a:rPr lang="en-US" sz="2400" dirty="0" smtClean="0"/>
              <a:t>6.)  Region </a:t>
            </a:r>
            <a:r>
              <a:rPr lang="en-US" sz="2400" i="1" dirty="0" smtClean="0"/>
              <a:t>R </a:t>
            </a:r>
            <a:r>
              <a:rPr lang="en-US" sz="2400" dirty="0" smtClean="0"/>
              <a:t>is the base of a solid. </a:t>
            </a:r>
            <a:r>
              <a:rPr lang="en-US" sz="2400" dirty="0" smtClean="0">
                <a:solidFill>
                  <a:srgbClr val="FF0000"/>
                </a:solidFill>
              </a:rPr>
              <a:t>Cross sections </a:t>
            </a:r>
            <a:r>
              <a:rPr lang="en-US" sz="2400" dirty="0" smtClean="0"/>
              <a:t>of the solid, </a:t>
            </a:r>
            <a:r>
              <a:rPr lang="en-US" sz="2400" dirty="0" smtClean="0">
                <a:solidFill>
                  <a:srgbClr val="7030A0"/>
                </a:solidFill>
              </a:rPr>
              <a:t>perpendicular</a:t>
            </a:r>
            <a:r>
              <a:rPr lang="en-US" sz="2400" dirty="0" smtClean="0"/>
              <a:t> to the </a:t>
            </a:r>
            <a:r>
              <a:rPr lang="en-US" sz="2400" i="1" dirty="0" smtClean="0">
                <a:solidFill>
                  <a:srgbClr val="7030A0"/>
                </a:solidFill>
              </a:rPr>
              <a:t>y-axis</a:t>
            </a:r>
            <a:r>
              <a:rPr lang="en-US" sz="2400" dirty="0" smtClean="0"/>
              <a:t>, are </a:t>
            </a:r>
            <a:r>
              <a:rPr lang="en-US" sz="2400" dirty="0" smtClean="0">
                <a:solidFill>
                  <a:srgbClr val="00B050"/>
                </a:solidFill>
              </a:rPr>
              <a:t>semicircles</a:t>
            </a:r>
            <a:r>
              <a:rPr lang="en-US" sz="2400" dirty="0" smtClean="0"/>
              <a:t>.  Write, but </a:t>
            </a:r>
            <a:r>
              <a:rPr lang="en-US" sz="2400" dirty="0"/>
              <a:t>do not evaluate, an integral expression that gives the volume of the solid.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1635345"/>
              </p:ext>
            </p:extLst>
          </p:nvPr>
        </p:nvGraphicFramePr>
        <p:xfrm>
          <a:off x="4953000" y="914400"/>
          <a:ext cx="11620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7" name="Equation" r:id="rId4" imgW="571252" imgH="241195" progId="Equation.DSMT4">
                  <p:embed/>
                </p:oleObj>
              </mc:Choice>
              <mc:Fallback>
                <p:oleObj name="Equation" r:id="rId4" imgW="571252" imgH="241195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14400"/>
                        <a:ext cx="1162050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95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" y="3048000"/>
            <a:ext cx="37052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55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2871328"/>
            <a:ext cx="56578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graphicFrame>
        <p:nvGraphicFramePr>
          <p:cNvPr id="82980" name="Object 36"/>
          <p:cNvGraphicFramePr>
            <a:graphicFrameLocks noChangeAspect="1"/>
          </p:cNvGraphicFramePr>
          <p:nvPr/>
        </p:nvGraphicFramePr>
        <p:xfrm>
          <a:off x="2882900" y="2755900"/>
          <a:ext cx="24384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8" name="Equation" r:id="rId8" imgW="1015920" imgH="393480" progId="Equation.DSMT4">
                  <p:embed/>
                </p:oleObj>
              </mc:Choice>
              <mc:Fallback>
                <p:oleObj name="Equation" r:id="rId8" imgW="1015920" imgH="39348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2755900"/>
                        <a:ext cx="24384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1" name="Object 37"/>
          <p:cNvGraphicFramePr>
            <a:graphicFrameLocks noChangeAspect="1"/>
          </p:cNvGraphicFramePr>
          <p:nvPr/>
        </p:nvGraphicFramePr>
        <p:xfrm>
          <a:off x="5699125" y="2592388"/>
          <a:ext cx="2722563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9" name="Equation" r:id="rId10" imgW="1130040" imgH="419040" progId="Equation.DSMT4">
                  <p:embed/>
                </p:oleObj>
              </mc:Choice>
              <mc:Fallback>
                <p:oleObj name="Equation" r:id="rId10" imgW="1130040" imgH="4190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2592388"/>
                        <a:ext cx="2722563" cy="1001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2" name="Object 38"/>
          <p:cNvGraphicFramePr>
            <a:graphicFrameLocks noChangeAspect="1"/>
          </p:cNvGraphicFramePr>
          <p:nvPr/>
        </p:nvGraphicFramePr>
        <p:xfrm>
          <a:off x="4953000" y="4572000"/>
          <a:ext cx="256540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0" name="Equation" r:id="rId12" imgW="1282680" imgH="507960" progId="Equation.DSMT4">
                  <p:embed/>
                </p:oleObj>
              </mc:Choice>
              <mc:Fallback>
                <p:oleObj name="Equation" r:id="rId12" imgW="1282680" imgH="5079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572000"/>
                        <a:ext cx="2565400" cy="101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3" name="Object 39"/>
          <p:cNvGraphicFramePr>
            <a:graphicFrameLocks noChangeAspect="1"/>
          </p:cNvGraphicFramePr>
          <p:nvPr/>
        </p:nvGraphicFramePr>
        <p:xfrm>
          <a:off x="4695825" y="5776913"/>
          <a:ext cx="333533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1" name="Equation" r:id="rId14" imgW="1625400" imgH="520560" progId="Equation.DSMT4">
                  <p:embed/>
                </p:oleObj>
              </mc:Choice>
              <mc:Fallback>
                <p:oleObj name="Equation" r:id="rId14" imgW="1625400" imgH="52056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825" y="5776913"/>
                        <a:ext cx="3335338" cy="1068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84" name="Object 40"/>
          <p:cNvGraphicFramePr>
            <a:graphicFrameLocks noChangeAspect="1"/>
          </p:cNvGraphicFramePr>
          <p:nvPr/>
        </p:nvGraphicFramePr>
        <p:xfrm>
          <a:off x="5822950" y="3594100"/>
          <a:ext cx="1522413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2" name="Equation" r:id="rId16" imgW="774360" imgH="419040" progId="Equation.DSMT4">
                  <p:embed/>
                </p:oleObj>
              </mc:Choice>
              <mc:Fallback>
                <p:oleObj name="Equation" r:id="rId16" imgW="774360" imgH="41904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3594100"/>
                        <a:ext cx="1522413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66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1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fld id="{CFFC6B0E-8E54-4889-8A38-500AB2A18780}" type="datetime1">
              <a:rPr lang="en-US" sz="1600" b="1" smtClean="0">
                <a:solidFill>
                  <a:schemeClr val="tx1"/>
                </a:solidFill>
              </a:rPr>
              <a:pPr algn="ctr"/>
              <a:t>3/11/2015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509204"/>
              </p:ext>
            </p:extLst>
          </p:nvPr>
        </p:nvGraphicFramePr>
        <p:xfrm>
          <a:off x="457200" y="1219200"/>
          <a:ext cx="7924800" cy="390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09" name="Equation" r:id="rId3" imgW="3822480" imgH="1879560" progId="Equation.DSMT4">
                  <p:embed/>
                </p:oleObj>
              </mc:Choice>
              <mc:Fallback>
                <p:oleObj name="Equation" r:id="rId3" imgW="3822480" imgH="187956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7924800" cy="3906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Chapter 6 Cross Sectional Volume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0" y="52578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p.430 #’s 57, 59, 60, 61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15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A15FCE3E7F3442B128AD8A3C23B429" ma:contentTypeVersion="0" ma:contentTypeDescription="Create a new document." ma:contentTypeScope="" ma:versionID="a2c362f5c64ce64ba925094c113b5b5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058DAE5-4C54-4AEF-8E6C-16BD9D919810}">
  <ds:schemaRefs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92806E-E03E-42AF-A251-B5C8541C3D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1DCA5D-78D6-4458-8BD5-8CC20A6DBA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4670</TotalTime>
  <Words>446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Equation</vt:lpstr>
      <vt:lpstr>1.)  Draw a cross section perpendicular to the x-axis.  Write an expression that represents the length of that cross section.</vt:lpstr>
      <vt:lpstr>2.)  Draw a cross section perpendicular to the y-axis.  Write an expression that represents the length of that cross section.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</dc:creator>
  <cp:lastModifiedBy>Qayumi, Enayat</cp:lastModifiedBy>
  <cp:revision>530</cp:revision>
  <dcterms:created xsi:type="dcterms:W3CDTF">2006-08-16T00:00:00Z</dcterms:created>
  <dcterms:modified xsi:type="dcterms:W3CDTF">2015-03-11T20:22:16Z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0x010100CAA15FCE3E7F3442B128AD8A3C23B429</vt:lpwstr>
  </property>
</Properties>
</file>