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1" r:id="rId5"/>
    <p:sldId id="271" r:id="rId6"/>
    <p:sldId id="273" r:id="rId7"/>
    <p:sldId id="270" r:id="rId8"/>
    <p:sldId id="274" r:id="rId9"/>
    <p:sldId id="275" r:id="rId10"/>
    <p:sldId id="276" r:id="rId11"/>
    <p:sldId id="277" r:id="rId12"/>
    <p:sldId id="256" r:id="rId13"/>
    <p:sldId id="267" r:id="rId14"/>
    <p:sldId id="264" r:id="rId15"/>
    <p:sldId id="266" r:id="rId16"/>
    <p:sldId id="272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58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58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7.wmf"/><Relationship Id="rId6" Type="http://schemas.openxmlformats.org/officeDocument/2006/relationships/image" Target="../media/image38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38.wmf"/><Relationship Id="rId2" Type="http://schemas.openxmlformats.org/officeDocument/2006/relationships/image" Target="../media/image44.wmf"/><Relationship Id="rId1" Type="http://schemas.openxmlformats.org/officeDocument/2006/relationships/image" Target="../media/image37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26.wmf"/><Relationship Id="rId7" Type="http://schemas.openxmlformats.org/officeDocument/2006/relationships/image" Target="../media/image51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10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19T17:40:58.70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740 524,'0'-24,"0"-26,0 26,0-26,0-23,0 48,0 0,0-24,0 0,0 24,-26 25,1-24,25-1,-26 25,26 0,0-25,-25 25,-1 0,26-49,-25 49,-1 0,26 0,-25 0,25 0,-26 0,26 0,-25 0,-1 0,26 0,-26 25,26-25,-25 24,25-24,-26 50,1-50,25 24,-51 1,51-1,-26 1,1-25,-1 49,1-49,-1 50,1-50,-1 24,26 1,-51-1,51-24,-25 50,25-50,-26 49,1-24,25-25,0 24,0 1,0-25,0 24,0-24,0 25,0-25,0 25,25-1,-25 1,0-25,0 49,26-49,-26 25,0 24,0-49,25 49,-25-24,0 0,0-1,0 1,0 0,26 24,-26-25,0 1,25 0,-25-1,26 1,-1 0,-25-1,26-24,-26 0,25 0,-25 25,26-25,-1 24,-25-24,26 25,25-25,-51 0,25 0,1 0,-1 0,1 0,0 0,-1 0,26 0,-51 0,26 0,25-25,-51 1,25 24,-25-25,0 25,26-24,-26-1,25 25,-25-25,0 1,0-1,0 25,26 0,-26-25,0 1,25 24,-25-25,0 25,0-49,0 49,0-25,0 25,0-24,0 24,0-25,0 0,0 25,0-24,0 24,0-25,0 25,0-24,0-1,-25 25,25-25,0 1,0 24,0-25,0 25,0-25,0 25,-26 0,1 0,25 0,-26 25,1 0,25-25,-26 49,1-49,25 49,-26-49,26 25,0-25,0 24,0-24,-25 0,25 0,-26 0,26 0,0 25,0-25,-25 0,25 0,0 0,25 0,-25 0,26 0,-26 0,25 0,-25 0,26 0,-26 0,0 0,25 0,1 0,-26 0,25 0,1 0,-1 0,-25 0,26 0,-26 0,25 0,1 0,-26 0,25 0,-25 0,26 0,-26 0,51 0,-51 25,25-25,-25 0,26 0,-1 0,-25 0,26 0,-52 0,1 0,25-50,-26 50,1-24,25 24,0-25,-26 1,26 24,-25 0,25-25,-26 0,1 25,25-24,-26 24,26 0,0-25,-25 25,25-25,-26 25,26 0,0 25,0 24,-25-24,-1 24,26-24,-25 49,-26-74,51 49,-26-49,26 25,-25-25,25 0,25 0,-25 0,26 0,-26 0,25-25,1 0,-1 25,-25 0,26 0,-26-24,0-1,0 25,0-25,0 25,25-24,-25-1,26 25,-26 0,25 0,-25 0,26 0,-26 0,0 0,25 0,-25 0,26 0,-26 0,25 0,-25 0,0 0,26 0,-26 0,0 0,-26 0,1 0,25 0,0 0,-51 0,25 0,1 0,-1 0,1 0,-1 0,1 0,25 0,-26 0,26 0,26 0,-26 0,-26 25,26-25,0 24,0-24,-25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19T17:45:31.73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349 273,'24'0,"-24"0,0-24,0-1,0 0,0 0,0 1,0-1,0 0,0 0,0 25,0-24,-24 24,24-25,-25 0,1 25,24 0,-25 0,25 0,-25 0,1 0,24 0,-25 0,25 0,-24 25,24-25,-25 25,0-25,25 24,-24-24,24 50,-25-50,25 49,0-24,-24 0,-1 0,25-1,0 1,0 0,0 0,0-1,0 1,0 0,0-1,0 1,0-25,0 25,-24 0,24-25,0 24,0-24,0 25,0-25,0 25,0 0,0-25,24 24,-24-24,0 25,0-25,25 25,-25 0,0-1,0-24,24 0,-24 25,0-25,25 0,-25 25,24-25,-24 25,0-25,25 0,-25 0,0 0,25 0,-25 0,24 24,-24-24,0 0,25 0,-25 0,24 0,-24-24,25 24,-25-25,25 25,-1 0,-24-25,0 0,25 25,-25-24,0 24,24 0,-24-25,25 0,-25 25,0-25,0 25,24-49,-24 49,0-25,0 0,0 1,0 24,0-25,0 25,0-25,0 0,-24 25,24-24,-25 24,1 0,24 0,0 0,-25 24,1-24,24 25,-25 0,25 0,-25-25,25 24,0-24,-24 0,24 0,0 25,-25-25,25 0,0 0,25 0,-25 0,24 0,1 0,0 0,-1 0,25 0,-49 0,49 0,-24 0,-25 0,49 0,-49 0,25 0,-25 0,24 0,1 0,-25 0,24 0,-24 0,25 0,-25 0,25 0,-50 0,0 0,25 0,-24 0,24-25,-25 1,25-1,-24 25,-1-50,25 50,0-24,-24-1,24 25,-25 0,0 0,25-25,-24 25,-1 0,25 0,0 0,0 25,0 0,0-25,0 24,0 1,0-25,0 25,0-25,0 25,-24-25,24-25,24 25,-24-25,0 25,25 0,-25 0,24 0,-24 0,25 0,-25 0,25 0,-1 0,-24 0,25 0,-25 0,0 25,0-25,24 0,-24 0,0 0,-24 0,24 0,0 25,-25-25,25 0,0 24,-24-24,-1 0,25 0,0 0,25 0,-25 0,24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76EC-871C-4F46-9376-1792FE4750AF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FE3F-61A3-4DB1-A6A3-92CDC8430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7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4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10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9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45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18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8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19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7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4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10" Type="http://schemas.openxmlformats.org/officeDocument/2006/relationships/image" Target="../media/image2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63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7.png"/><Relationship Id="rId11" Type="http://schemas.openxmlformats.org/officeDocument/2006/relationships/oleObject" Target="../embeddings/oleObject45.bin"/><Relationship Id="rId5" Type="http://schemas.openxmlformats.org/officeDocument/2006/relationships/image" Target="../media/image66.png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65.png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6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faqsmedia.ign.com/faqs/image/article/968/968199/ani039.gif&amp;imgrefurl=http://faqs.ign.com/articles/968/968199p1.html&amp;usg=__717av_NOUS2tSVVKxEkPUtoRskg=&amp;h=300&amp;w=275&amp;sz=19&amp;hl=en&amp;start=4&amp;zoom=1&amp;um=1&amp;itbs=1&amp;tbnid=akZtxt0AsNRrVM:&amp;tbnh=116&amp;tbnw=106&amp;prev=/images?q=jigglypuff&amp;um=1&amp;hl=en&amp;safe=active&amp;sa=X&amp;rls=com.microsoft:en-us&amp;tbs=isch:1" TargetMode="External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7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76.wmf"/><Relationship Id="rId3" Type="http://schemas.openxmlformats.org/officeDocument/2006/relationships/notesSlide" Target="../notesSlides/notesSlide8.xml"/><Relationship Id="rId21" Type="http://schemas.openxmlformats.org/officeDocument/2006/relationships/customXml" Target="../ink/ink1.xml"/><Relationship Id="rId7" Type="http://schemas.openxmlformats.org/officeDocument/2006/relationships/image" Target="../media/image71.wmf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5.wmf"/><Relationship Id="rId20" Type="http://schemas.openxmlformats.org/officeDocument/2006/relationships/image" Target="../media/image79.png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5.bin"/><Relationship Id="rId5" Type="http://schemas.openxmlformats.org/officeDocument/2006/relationships/image" Target="../media/image58.wmf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72.wmf"/><Relationship Id="rId19" Type="http://schemas.openxmlformats.org/officeDocument/2006/relationships/image" Target="../media/image78.png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74.wmf"/><Relationship Id="rId22" Type="http://schemas.openxmlformats.org/officeDocument/2006/relationships/image" Target="../media/image8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83.wmf"/><Relationship Id="rId18" Type="http://schemas.openxmlformats.org/officeDocument/2006/relationships/customXml" Target="../ink/ink2.xml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86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4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82.wmf"/><Relationship Id="rId5" Type="http://schemas.openxmlformats.org/officeDocument/2006/relationships/image" Target="../media/image58.wmf"/><Relationship Id="rId15" Type="http://schemas.openxmlformats.org/officeDocument/2006/relationships/oleObject" Target="../embeddings/oleObject65.bin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76.e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81.wmf"/><Relationship Id="rId14" Type="http://schemas.openxmlformats.org/officeDocument/2006/relationships/image" Target="../media/image8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hyperlink" Target="http://www.google.com/imgres?imgurl=http://etc.usf.edu/clipart/4000/4068/cylinder_1_lg.gif&amp;imgrefurl=http://etc.usf.edu/clipart/4000/4068/cylinder_1.htm&amp;usg=__TSrGkw2fauBZEL0GetnxT1PsoI8=&amp;h=700&amp;w=492&amp;sz=31&amp;hl=en&amp;start=8&amp;zoom=1&amp;um=1&amp;itbs=1&amp;tbnid=Xv9IHaXrJPyW9M:&amp;tbnh=140&amp;tbnw=98&amp;prev=/images?q=cylinder&amp;um=1&amp;hl=en&amp;safe=active&amp;sa=N&amp;rls=com.microsoft:en-us&amp;tbs=isch:1" TargetMode="Externa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etc.usf.edu/clipart/4000/4068/cylinder_1_lg.gif&amp;imgrefurl=http://etc.usf.edu/clipart/4000/4068/cylinder_1.htm&amp;usg=__TSrGkw2fauBZEL0GetnxT1PsoI8=&amp;h=700&amp;w=492&amp;sz=31&amp;hl=en&amp;start=8&amp;zoom=1&amp;um=1&amp;itbs=1&amp;tbnid=Xv9IHaXrJPyW9M:&amp;tbnh=140&amp;tbnw=98&amp;prev=/images?q=cylinder&amp;um=1&amp;hl=en&amp;safe=active&amp;sa=N&amp;rls=com.microsoft:en-us&amp;tbs=isch:1" TargetMode="External"/><Relationship Id="rId13" Type="http://schemas.openxmlformats.org/officeDocument/2006/relationships/image" Target="../media/image13.wmf"/><Relationship Id="rId18" Type="http://schemas.openxmlformats.org/officeDocument/2006/relationships/image" Target="../media/image20.png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3.png"/><Relationship Id="rId7" Type="http://schemas.openxmlformats.org/officeDocument/2006/relationships/image" Target="../media/image19.png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22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11" Type="http://schemas.openxmlformats.org/officeDocument/2006/relationships/image" Target="../media/image12.wmf"/><Relationship Id="rId5" Type="http://schemas.openxmlformats.org/officeDocument/2006/relationships/image" Target="../media/image17.png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11.jpeg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7.wmf"/><Relationship Id="rId18" Type="http://schemas.openxmlformats.org/officeDocument/2006/relationships/image" Target="../media/image33.png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6.png"/><Relationship Id="rId7" Type="http://schemas.openxmlformats.org/officeDocument/2006/relationships/image" Target="../media/image30.png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32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9.bin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34.png"/><Relationship Id="rId4" Type="http://schemas.openxmlformats.org/officeDocument/2006/relationships/image" Target="../media/image29.png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43.wmf"/><Relationship Id="rId3" Type="http://schemas.openxmlformats.org/officeDocument/2006/relationships/image" Target="../media/image39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42.wmf"/><Relationship Id="rId5" Type="http://schemas.openxmlformats.org/officeDocument/2006/relationships/image" Target="../media/image37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47.wmf"/><Relationship Id="rId3" Type="http://schemas.openxmlformats.org/officeDocument/2006/relationships/image" Target="../media/image39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46.wmf"/><Relationship Id="rId5" Type="http://schemas.openxmlformats.org/officeDocument/2006/relationships/image" Target="../media/image37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5.bin"/><Relationship Id="rId26" Type="http://schemas.openxmlformats.org/officeDocument/2006/relationships/image" Target="../media/image31.png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52.wmf"/><Relationship Id="rId7" Type="http://schemas.openxmlformats.org/officeDocument/2006/relationships/image" Target="../media/image30.png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50.wmf"/><Relationship Id="rId25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29" Type="http://schemas.openxmlformats.org/officeDocument/2006/relationships/image" Target="../media/image34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38.bin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49.wmf"/><Relationship Id="rId23" Type="http://schemas.openxmlformats.org/officeDocument/2006/relationships/image" Target="../media/image53.wmf"/><Relationship Id="rId28" Type="http://schemas.openxmlformats.org/officeDocument/2006/relationships/image" Target="../media/image33.png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51.wmf"/><Relationship Id="rId31" Type="http://schemas.openxmlformats.org/officeDocument/2006/relationships/image" Target="../media/image36.png"/><Relationship Id="rId4" Type="http://schemas.openxmlformats.org/officeDocument/2006/relationships/image" Target="../media/image29.png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Relationship Id="rId27" Type="http://schemas.openxmlformats.org/officeDocument/2006/relationships/image" Target="../media/image32.png"/><Relationship Id="rId30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5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774"/>
            <a:ext cx="7391400" cy="8328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Warm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9410" y="1480810"/>
            <a:ext cx="4816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u="sng" dirty="0" smtClean="0"/>
              <a:t>Find the volume of each figure.</a:t>
            </a:r>
            <a:endParaRPr lang="en-US" sz="28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6337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83" y="2109787"/>
            <a:ext cx="1889317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38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71687"/>
            <a:ext cx="2709977" cy="1959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39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3" y="4267200"/>
            <a:ext cx="2971800" cy="198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41" name="Picture 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50" y="3733800"/>
            <a:ext cx="234847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85999" y="2209800"/>
          <a:ext cx="100753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1" name="Equation" r:id="rId7" imgW="431640" imgH="228600" progId="Equation.DSMT4">
                  <p:embed/>
                </p:oleObj>
              </mc:Choice>
              <mc:Fallback>
                <p:oleObj name="Equation" r:id="rId7" imgW="43164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2209800"/>
                        <a:ext cx="100753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6694488" y="2133600"/>
          <a:ext cx="11842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2" name="Equation" r:id="rId9" imgW="507960" imgH="228600" progId="Equation.DSMT4">
                  <p:embed/>
                </p:oleObj>
              </mc:Choice>
              <mc:Fallback>
                <p:oleObj name="Equation" r:id="rId9" imgW="5079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4488" y="2133600"/>
                        <a:ext cx="11842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3267075" y="4800600"/>
          <a:ext cx="12731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3" name="Equation" r:id="rId11" imgW="545760" imgH="228600" progId="Equation.DSMT4">
                  <p:embed/>
                </p:oleObj>
              </mc:Choice>
              <mc:Fallback>
                <p:oleObj name="Equation" r:id="rId11" imgW="5457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4800600"/>
                        <a:ext cx="12731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973"/>
              </p:ext>
            </p:extLst>
          </p:nvPr>
        </p:nvGraphicFramePr>
        <p:xfrm>
          <a:off x="3730625" y="5715000"/>
          <a:ext cx="2754313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4" name="Equation" r:id="rId13" imgW="1180800" imgH="393480" progId="Equation.DSMT4">
                  <p:embed/>
                </p:oleObj>
              </mc:Choice>
              <mc:Fallback>
                <p:oleObj name="Equation" r:id="rId13" imgW="11808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5715000"/>
                        <a:ext cx="2754313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447800"/>
            <a:ext cx="3686175" cy="27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9" name="Picture 3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57817"/>
            <a:ext cx="37052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1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914400"/>
            <a:ext cx="472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2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1524000"/>
          <a:ext cx="2173288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3" name="Equation" r:id="rId9" imgW="1040948" imgH="888614" progId="Equation.DSMT4">
                  <p:embed/>
                </p:oleObj>
              </mc:Choice>
              <mc:Fallback>
                <p:oleObj name="Equation" r:id="rId9" imgW="1040948" imgH="888614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0"/>
                        <a:ext cx="2173288" cy="185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322263" y="3429000"/>
          <a:ext cx="3640137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4" name="Equation" r:id="rId11" imgW="1193800" imgH="469900" progId="Equation.DSMT4">
                  <p:embed/>
                </p:oleObj>
              </mc:Choice>
              <mc:Fallback>
                <p:oleObj name="Equation" r:id="rId11" imgW="1193800" imgH="4699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3429000"/>
                        <a:ext cx="3640137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85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Find the Volume of the solid of revolution formed by rotating the enclosed region about the x-axis.</a:t>
            </a:r>
            <a:endParaRPr lang="en-US" sz="2400" b="1" u="sng" dirty="0"/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2209800" y="2209800"/>
          <a:ext cx="20716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5" name="Equation" r:id="rId13" imgW="888614" imgH="241195" progId="Equation.DSMT4">
                  <p:embed/>
                </p:oleObj>
              </mc:Choice>
              <mc:Fallback>
                <p:oleObj name="Equation" r:id="rId13" imgW="888614" imgH="241195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09800"/>
                        <a:ext cx="2071688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565274"/>
              </p:ext>
            </p:extLst>
          </p:nvPr>
        </p:nvGraphicFramePr>
        <p:xfrm>
          <a:off x="4724400" y="5093335"/>
          <a:ext cx="1619384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6" name="Equation" r:id="rId15" imgW="685502" imgH="634725" progId="Equation.DSMT4">
                  <p:embed/>
                </p:oleObj>
              </mc:Choice>
              <mc:Fallback>
                <p:oleObj name="Equation" r:id="rId15" imgW="685502" imgH="634725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093335"/>
                        <a:ext cx="1619384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533401" y="4976230"/>
          <a:ext cx="4038600" cy="1407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7" name="Equation" r:id="rId17" imgW="1346200" imgH="469900" progId="Equation.DSMT4">
                  <p:embed/>
                </p:oleObj>
              </mc:Choice>
              <mc:Fallback>
                <p:oleObj name="Equation" r:id="rId17" imgW="1346200" imgH="4699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4976230"/>
                        <a:ext cx="4038600" cy="14071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7" name="Object 13"/>
          <p:cNvGraphicFramePr>
            <a:graphicFrameLocks noChangeAspect="1"/>
          </p:cNvGraphicFramePr>
          <p:nvPr/>
        </p:nvGraphicFramePr>
        <p:xfrm>
          <a:off x="7010400" y="4953000"/>
          <a:ext cx="1260475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8" name="Equation" r:id="rId19" imgW="533169" imgH="583947" progId="Equation.DSMT4">
                  <p:embed/>
                </p:oleObj>
              </mc:Choice>
              <mc:Fallback>
                <p:oleObj name="Equation" r:id="rId19" imgW="533169" imgH="583947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953000"/>
                        <a:ext cx="1260475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4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4572000" y="4038600"/>
            <a:ext cx="3962400" cy="838200"/>
          </a:xfrm>
          <a:prstGeom prst="wedgeRoundRectCallout">
            <a:avLst>
              <a:gd name="adj1" fmla="val 9316"/>
              <a:gd name="adj2" fmla="val 7305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66762" y="1752600"/>
          <a:ext cx="6034088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Equation" r:id="rId4" imgW="3276600" imgH="901700" progId="Equation.DSMT4">
                  <p:embed/>
                </p:oleObj>
              </mc:Choice>
              <mc:Fallback>
                <p:oleObj name="Equation" r:id="rId4" imgW="3276600" imgH="9017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" y="1752600"/>
                        <a:ext cx="6034088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" name="Object 51"/>
          <p:cNvGraphicFramePr>
            <a:graphicFrameLocks noChangeAspect="1"/>
          </p:cNvGraphicFramePr>
          <p:nvPr/>
        </p:nvGraphicFramePr>
        <p:xfrm>
          <a:off x="838200" y="3657600"/>
          <a:ext cx="3275012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9" name="Equation" r:id="rId6" imgW="1778000" imgH="927100" progId="Equation.DSMT4">
                  <p:embed/>
                </p:oleObj>
              </mc:Choice>
              <mc:Fallback>
                <p:oleObj name="Equation" r:id="rId6" imgW="1778000" imgH="9271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3275012" cy="170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9906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Washer Method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114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SQUARE BEFORE YOU SUBTRACT!!! </a:t>
            </a:r>
            <a:r>
              <a:rPr lang="en-US" b="1" dirty="0" err="1" smtClean="0"/>
              <a:t>lol</a:t>
            </a:r>
            <a:endParaRPr lang="en-US" b="1" dirty="0" smtClean="0"/>
          </a:p>
          <a:p>
            <a:r>
              <a:rPr lang="en-US" b="1" dirty="0" smtClean="0"/>
              <a:t>SUBTRACT VOLUME, NOT AREA!! </a:t>
            </a:r>
            <a:r>
              <a:rPr lang="en-US" b="1" dirty="0" err="1" smtClean="0"/>
              <a:t>lol</a:t>
            </a:r>
            <a:endParaRPr lang="en-US" b="1" dirty="0"/>
          </a:p>
        </p:txBody>
      </p:sp>
      <p:pic>
        <p:nvPicPr>
          <p:cNvPr id="44037" name="Picture 5" descr="http://t1.gstatic.com/images?q=tbn:akZtxt0AsNRrVM: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5105400"/>
            <a:ext cx="1009650" cy="1104901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6.2 Solids of Revolution-Washer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3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914400" y="609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Find the Volume of the solid of revolution formed by rotating the enclosed region about the x-axis.</a:t>
            </a:r>
            <a:endParaRPr lang="en-US" b="1" u="sng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4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1295400"/>
          <a:ext cx="2066926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5" name="Equation" r:id="rId6" imgW="990600" imgH="457200" progId="Equation.DSMT4">
                  <p:embed/>
                </p:oleObj>
              </mc:Choice>
              <mc:Fallback>
                <p:oleObj name="Equation" r:id="rId6" imgW="990600" imgH="4572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2066926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1219200"/>
            <a:ext cx="3810000" cy="271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2362200" y="1295400"/>
          <a:ext cx="180556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6" name="Equation" r:id="rId9" imgW="774364" imgH="457002" progId="Equation.DSMT4">
                  <p:embed/>
                </p:oleObj>
              </mc:Choice>
              <mc:Fallback>
                <p:oleObj name="Equation" r:id="rId9" imgW="774364" imgH="457002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95400"/>
                        <a:ext cx="1805566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838200" y="2514600"/>
          <a:ext cx="1981200" cy="180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7" name="Equation" r:id="rId11" imgW="1028700" imgH="939800" progId="Equation.DSMT4">
                  <p:embed/>
                </p:oleObj>
              </mc:Choice>
              <mc:Fallback>
                <p:oleObj name="Equation" r:id="rId11" imgW="1028700" imgH="9398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14600"/>
                        <a:ext cx="1981200" cy="180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2738438" y="4114800"/>
          <a:ext cx="39179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8" name="Equation" r:id="rId13" imgW="1854200" imgH="469900" progId="Equation.DSMT4">
                  <p:embed/>
                </p:oleObj>
              </mc:Choice>
              <mc:Fallback>
                <p:oleObj name="Equation" r:id="rId13" imgW="1854200" imgH="4699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4114800"/>
                        <a:ext cx="39179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2547938" y="5091113"/>
          <a:ext cx="427990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9" name="Equation" r:id="rId15" imgW="1828800" imgH="469900" progId="Equation.DSMT4">
                  <p:embed/>
                </p:oleObj>
              </mc:Choice>
              <mc:Fallback>
                <p:oleObj name="Equation" r:id="rId15" imgW="1828800" imgH="4699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938" y="5091113"/>
                        <a:ext cx="4279900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7086600" y="4343400"/>
          <a:ext cx="166052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0" name="Equation" r:id="rId17" imgW="583947" imgH="634725" progId="Equation.DSMT4">
                  <p:embed/>
                </p:oleObj>
              </mc:Choice>
              <mc:Fallback>
                <p:oleObj name="Equation" r:id="rId17" imgW="583947" imgH="634725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343400"/>
                        <a:ext cx="1660525" cy="180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92" name="Picture 1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3505200"/>
            <a:ext cx="70389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3" name="Picture 1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3429000"/>
            <a:ext cx="70389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609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43750" y="2786063"/>
              <a:ext cx="349250" cy="455612"/>
            </p14:xfrm>
          </p:contentPart>
        </mc:Choice>
        <mc:Fallback xmlns="">
          <p:pic>
            <p:nvPicPr>
              <p:cNvPr id="4609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7134389" y="2776706"/>
                <a:ext cx="367973" cy="474326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12954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Pg. 428 </a:t>
            </a:r>
            <a:r>
              <a:rPr lang="en-US" sz="4000" b="1" dirty="0" smtClean="0"/>
              <a:t>#</a:t>
            </a:r>
            <a:r>
              <a:rPr lang="pt-BR" sz="4000" dirty="0" smtClean="0"/>
              <a:t>'s </a:t>
            </a:r>
            <a:r>
              <a:rPr lang="pt-BR" sz="4000" dirty="0"/>
              <a:t>1-4, 5, 6, 11a, 12b, 13a, 14a </a:t>
            </a:r>
            <a:endParaRPr lang="en-US" sz="4000" b="1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1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914400" y="685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Find the Volume of the solid of revolution formed by rotating the enclosed region about the x-axis.</a:t>
            </a:r>
            <a:endParaRPr lang="en-US" b="1" u="sng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6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545338"/>
              </p:ext>
            </p:extLst>
          </p:nvPr>
        </p:nvGraphicFramePr>
        <p:xfrm>
          <a:off x="-12700" y="1143000"/>
          <a:ext cx="172085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7" name="Equation" r:id="rId6" imgW="825480" imgH="1041120" progId="Equation.DSMT4">
                  <p:embed/>
                </p:oleObj>
              </mc:Choice>
              <mc:Fallback>
                <p:oleObj name="Equation" r:id="rId6" imgW="825480" imgH="104112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" y="1143000"/>
                        <a:ext cx="172085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2514600" y="1524000"/>
          <a:ext cx="13620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8" name="Equation" r:id="rId8" imgW="583947" imgH="393529" progId="Equation.DSMT4">
                  <p:embed/>
                </p:oleObj>
              </mc:Choice>
              <mc:Fallback>
                <p:oleObj name="Equation" r:id="rId8" imgW="583947" imgH="393529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524000"/>
                        <a:ext cx="1362075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822284"/>
              </p:ext>
            </p:extLst>
          </p:nvPr>
        </p:nvGraphicFramePr>
        <p:xfrm>
          <a:off x="3640138" y="4495800"/>
          <a:ext cx="314007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9" name="Equation" r:id="rId10" imgW="1104840" imgH="495000" progId="Equation.DSMT4">
                  <p:embed/>
                </p:oleObj>
              </mc:Choice>
              <mc:Fallback>
                <p:oleObj name="Equation" r:id="rId10" imgW="1104840" imgH="4950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138" y="4495800"/>
                        <a:ext cx="3140075" cy="140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685800" y="3505200"/>
          <a:ext cx="336867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0" name="Equation" r:id="rId12" imgW="1104900" imgH="469900" progId="Equation.DSMT4">
                  <p:embed/>
                </p:oleObj>
              </mc:Choice>
              <mc:Fallback>
                <p:oleObj name="Equation" r:id="rId12" imgW="1104900" imgH="46990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336867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81600" y="1447800"/>
            <a:ext cx="3429000" cy="238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6858000" y="4648200"/>
          <a:ext cx="16240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1" name="Equation" r:id="rId15" imgW="571252" imgH="406224" progId="Equation.DSMT4">
                  <p:embed/>
                </p:oleObj>
              </mc:Choice>
              <mc:Fallback>
                <p:oleObj name="Equation" r:id="rId15" imgW="571252" imgH="406224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648200"/>
                        <a:ext cx="1624012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8163" name="Picture 3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55628"/>
            <a:ext cx="344805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813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67400" y="1828800"/>
              <a:ext cx="231775" cy="303213"/>
            </p14:xfrm>
          </p:contentPart>
        </mc:Choice>
        <mc:Fallback xmlns="">
          <p:pic>
            <p:nvPicPr>
              <p:cNvPr id="4813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5858043" y="1819448"/>
                <a:ext cx="250490" cy="321917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http://mathworld.wolfram.com/images/eps-gif/SolidOfRevolutionDisks_10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2200275" cy="2305050"/>
          </a:xfrm>
          <a:prstGeom prst="rect">
            <a:avLst/>
          </a:prstGeom>
          <a:noFill/>
        </p:spPr>
      </p:pic>
      <p:pic>
        <p:nvPicPr>
          <p:cNvPr id="56326" name="Picture 6" descr="http://www.paknsavekilbirnie.co.nz/uploaded/Bakery/blue_wedding_ca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143000"/>
            <a:ext cx="2453640" cy="2667000"/>
          </a:xfrm>
          <a:prstGeom prst="rect">
            <a:avLst/>
          </a:prstGeom>
          <a:noFill/>
        </p:spPr>
      </p:pic>
      <p:pic>
        <p:nvPicPr>
          <p:cNvPr id="56330" name="Picture 10" descr="http://t0.gstatic.com/images?q=tbn:Xv9IHaXrJPyW9M: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4267200"/>
            <a:ext cx="1447800" cy="2068287"/>
          </a:xfrm>
          <a:prstGeom prst="rect">
            <a:avLst/>
          </a:prstGeom>
          <a:noFill/>
        </p:spPr>
      </p:pic>
      <p:sp>
        <p:nvSpPr>
          <p:cNvPr id="19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16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" y="3338830"/>
            <a:ext cx="1771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" y="2938780"/>
            <a:ext cx="22955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5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" y="1838642"/>
            <a:ext cx="21240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7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" y="1524000"/>
            <a:ext cx="24098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30" name="Picture 10" descr="http://t0.gstatic.com/images?q=tbn:Xv9IHaXrJPyW9M: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840" y="2100217"/>
            <a:ext cx="1905000" cy="1738358"/>
          </a:xfrm>
          <a:prstGeom prst="rect">
            <a:avLst/>
          </a:prstGeom>
          <a:noFill/>
        </p:spPr>
      </p:pic>
      <p:sp>
        <p:nvSpPr>
          <p:cNvPr id="19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102766"/>
              </p:ext>
            </p:extLst>
          </p:nvPr>
        </p:nvGraphicFramePr>
        <p:xfrm>
          <a:off x="304800" y="838200"/>
          <a:ext cx="45418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9" name="Equation" r:id="rId10" imgW="1892160" imgH="203040" progId="Equation.DSMT4">
                  <p:embed/>
                </p:oleObj>
              </mc:Choice>
              <mc:Fallback>
                <p:oleObj name="Equation" r:id="rId10" imgW="1892160" imgH="20304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38200"/>
                        <a:ext cx="454183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1241"/>
              </p:ext>
            </p:extLst>
          </p:nvPr>
        </p:nvGraphicFramePr>
        <p:xfrm>
          <a:off x="3124200" y="2209800"/>
          <a:ext cx="246856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0" name="Equation" r:id="rId12" imgW="1028520" imgH="253800" progId="Equation.DSMT4">
                  <p:embed/>
                </p:oleObj>
              </mc:Choice>
              <mc:Fallback>
                <p:oleObj name="Equation" r:id="rId12" imgW="1028520" imgH="2538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09800"/>
                        <a:ext cx="2468563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395753"/>
              </p:ext>
            </p:extLst>
          </p:nvPr>
        </p:nvGraphicFramePr>
        <p:xfrm>
          <a:off x="417194" y="5867400"/>
          <a:ext cx="17684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1" name="Equation" r:id="rId14" imgW="736560" imgH="241200" progId="Equation.DSMT4">
                  <p:embed/>
                </p:oleObj>
              </mc:Choice>
              <mc:Fallback>
                <p:oleObj name="Equation" r:id="rId14" imgW="736560" imgH="2412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4" y="5867400"/>
                        <a:ext cx="176847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841066"/>
              </p:ext>
            </p:extLst>
          </p:nvPr>
        </p:nvGraphicFramePr>
        <p:xfrm>
          <a:off x="3132138" y="1595754"/>
          <a:ext cx="35655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2" name="Equation" r:id="rId16" imgW="1485720" imgH="203040" progId="Equation.DSMT4">
                  <p:embed/>
                </p:oleObj>
              </mc:Choice>
              <mc:Fallback>
                <p:oleObj name="Equation" r:id="rId16" imgW="1485720" imgH="20304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595754"/>
                        <a:ext cx="35655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0915" name="Picture 19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" y="4108767"/>
            <a:ext cx="18573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22" name="Picture 26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461" y="2969396"/>
            <a:ext cx="6291052" cy="3393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23" name="Picture 27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27803"/>
            <a:ext cx="3043974" cy="3441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24" name="Picture 28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14944"/>
            <a:ext cx="305752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328227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1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3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6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28800"/>
            <a:ext cx="298204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0" y="990600"/>
          <a:ext cx="79343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2" name="Equation" r:id="rId5" imgW="4152900" imgH="660400" progId="Equation.DSMT4">
                  <p:embed/>
                </p:oleObj>
              </mc:Choice>
              <mc:Fallback>
                <p:oleObj name="Equation" r:id="rId5" imgW="4152900" imgH="6604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7934325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828800"/>
            <a:ext cx="29813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124200" y="1905000"/>
          <a:ext cx="21640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3" name="Equation" r:id="rId8" imgW="901309" imgH="253890" progId="Equation.DSMT4">
                  <p:embed/>
                </p:oleObj>
              </mc:Choice>
              <mc:Fallback>
                <p:oleObj name="Equation" r:id="rId8" imgW="901309" imgH="25389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05000"/>
                        <a:ext cx="216408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3200400" y="2590800"/>
          <a:ext cx="78295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4" name="Equation" r:id="rId10" imgW="469900" imgH="457200" progId="Equation.DSMT4">
                  <p:embed/>
                </p:oleObj>
              </mc:Choice>
              <mc:Fallback>
                <p:oleObj name="Equation" r:id="rId10" imgW="469900" imgH="4572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590800"/>
                        <a:ext cx="78295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95406"/>
              </p:ext>
            </p:extLst>
          </p:nvPr>
        </p:nvGraphicFramePr>
        <p:xfrm>
          <a:off x="0" y="4267200"/>
          <a:ext cx="6324600" cy="513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5" name="Equation" r:id="rId12" imgW="4229100" imgH="342900" progId="Equation.DSMT4">
                  <p:embed/>
                </p:oleObj>
              </mc:Choice>
              <mc:Fallback>
                <p:oleObj name="Equation" r:id="rId12" imgW="4229100" imgH="3429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67200"/>
                        <a:ext cx="6324600" cy="513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55311" name="Object 15"/>
          <p:cNvGraphicFramePr>
            <a:graphicFrameLocks noChangeAspect="1"/>
          </p:cNvGraphicFramePr>
          <p:nvPr/>
        </p:nvGraphicFramePr>
        <p:xfrm>
          <a:off x="0" y="4800600"/>
          <a:ext cx="27924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6" name="Equation" r:id="rId14" imgW="1675673" imgH="406224" progId="Equation.DSMT4">
                  <p:embed/>
                </p:oleObj>
              </mc:Choice>
              <mc:Fallback>
                <p:oleObj name="Equation" r:id="rId14" imgW="1675673" imgH="406224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00600"/>
                        <a:ext cx="2792413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1828800"/>
            <a:ext cx="29813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1828800"/>
            <a:ext cx="29813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0" name="Picture 24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9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7" name="Picture 21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1828800"/>
            <a:ext cx="29908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8" name="Picture 22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838200"/>
            <a:ext cx="3733800" cy="2489200"/>
          </a:xfrm>
          <a:prstGeom prst="rect">
            <a:avLst/>
          </a:prstGeom>
          <a:noFill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3429000"/>
            <a:ext cx="3352800" cy="2819400"/>
            <a:chOff x="500" y="2049"/>
            <a:chExt cx="2332" cy="207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5125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1219200" y="990600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0" name="Equation" r:id="rId4" imgW="482400" imgH="241200" progId="Equation.DSMT4">
                  <p:embed/>
                </p:oleObj>
              </mc:Choice>
              <mc:Fallback>
                <p:oleObj name="Equation" r:id="rId4" imgW="4824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90600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1" name="Equation" r:id="rId6" imgW="190440" imgH="139680" progId="Equation.DSMT4">
                  <p:embed/>
                </p:oleObj>
              </mc:Choice>
              <mc:Fallback>
                <p:oleObj name="Equation" r:id="rId6" imgW="19044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  <p:sp>
        <p:nvSpPr>
          <p:cNvPr id="1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0"/>
            <a:ext cx="3657600" cy="2438400"/>
          </a:xfrm>
          <a:prstGeom prst="rect">
            <a:avLst/>
          </a:prstGeom>
          <a:noFill/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62000" y="3505200"/>
            <a:ext cx="3505200" cy="3148012"/>
            <a:chOff x="500" y="2049"/>
            <a:chExt cx="2332" cy="2079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362200" y="3886200"/>
            <a:ext cx="514350" cy="2459038"/>
            <a:chOff x="1488" y="2326"/>
            <a:chExt cx="324" cy="1549"/>
          </a:xfrm>
        </p:grpSpPr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1536" y="2326"/>
              <a:ext cx="276" cy="154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2667000" y="1524000"/>
            <a:ext cx="55563" cy="1149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1371600" y="838200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6" name="Equation" r:id="rId4" imgW="482400" imgH="241200" progId="Equation.DSMT4">
                  <p:embed/>
                </p:oleObj>
              </mc:Choice>
              <mc:Fallback>
                <p:oleObj name="Equation" r:id="rId4" imgW="4824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38200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746815"/>
              </p:ext>
            </p:extLst>
          </p:nvPr>
        </p:nvGraphicFramePr>
        <p:xfrm>
          <a:off x="5375275" y="1371603"/>
          <a:ext cx="26670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7" name="Equation" r:id="rId6" imgW="1180800" imgH="203040" progId="Equation.DSMT4">
                  <p:embed/>
                </p:oleObj>
              </mc:Choice>
              <mc:Fallback>
                <p:oleObj name="Equation" r:id="rId6" imgW="11808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1371603"/>
                        <a:ext cx="26670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768850" y="3227790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 this case: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784725" y="3635778"/>
            <a:ext cx="412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r=</a:t>
            </a:r>
            <a:r>
              <a:rPr lang="en-US"/>
              <a:t> the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/>
              <a:t> value of the function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692650" y="4218390"/>
            <a:ext cx="413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thickness </a:t>
            </a:r>
            <a:r>
              <a:rPr lang="en-US" sz="2800" i="1">
                <a:latin typeface="Times New Roman" pitchFamily="18" charset="0"/>
              </a:rPr>
              <a:t>=</a:t>
            </a:r>
            <a:r>
              <a:rPr lang="en-US"/>
              <a:t> a small change in </a:t>
            </a:r>
            <a:r>
              <a:rPr lang="en-US" sz="2800" i="1">
                <a:latin typeface="Times New Roman" pitchFamily="18" charset="0"/>
              </a:rPr>
              <a:t>x =</a:t>
            </a:r>
            <a:r>
              <a:rPr lang="en-US"/>
              <a:t> </a:t>
            </a:r>
            <a:r>
              <a:rPr lang="en-US" sz="2800" i="1">
                <a:latin typeface="Times New Roman" pitchFamily="18" charset="0"/>
              </a:rPr>
              <a:t>dx</a:t>
            </a:r>
          </a:p>
        </p:txBody>
      </p:sp>
      <p:graphicFrame>
        <p:nvGraphicFramePr>
          <p:cNvPr id="412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140890"/>
              </p:ext>
            </p:extLst>
          </p:nvPr>
        </p:nvGraphicFramePr>
        <p:xfrm>
          <a:off x="5146675" y="22098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8" name="Equation" r:id="rId8" imgW="139680" imgH="139680" progId="Equation.DSMT4">
                  <p:embed/>
                </p:oleObj>
              </mc:Choice>
              <mc:Fallback>
                <p:oleObj name="Equation" r:id="rId8" imgW="13968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5" y="220980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206747"/>
              </p:ext>
            </p:extLst>
          </p:nvPr>
        </p:nvGraphicFramePr>
        <p:xfrm>
          <a:off x="5486400" y="1828800"/>
          <a:ext cx="11080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9" name="Equation" r:id="rId10" imgW="406080" imgH="342720" progId="Equation.DSMT4">
                  <p:embed/>
                </p:oleObj>
              </mc:Choice>
              <mc:Fallback>
                <p:oleObj name="Equation" r:id="rId10" imgW="40608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828800"/>
                        <a:ext cx="1108075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656913"/>
              </p:ext>
            </p:extLst>
          </p:nvPr>
        </p:nvGraphicFramePr>
        <p:xfrm>
          <a:off x="6678613" y="2106613"/>
          <a:ext cx="51911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0" name="Equation" r:id="rId12" imgW="190440" imgH="177480" progId="Equation.DSMT4">
                  <p:embed/>
                </p:oleObj>
              </mc:Choice>
              <mc:Fallback>
                <p:oleObj name="Equation" r:id="rId12" imgW="19044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13" y="2106613"/>
                        <a:ext cx="519112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5756275" y="1752600"/>
            <a:ext cx="1524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6975475" y="18288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H="1">
            <a:off x="5375275" y="1828800"/>
            <a:ext cx="152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1" name="Equation" r:id="rId14" imgW="190440" imgH="139680" progId="Equation.DSMT4">
                  <p:embed/>
                </p:oleObj>
              </mc:Choice>
              <mc:Fallback>
                <p:oleObj name="Equation" r:id="rId14" imgW="19044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  <p:sp>
        <p:nvSpPr>
          <p:cNvPr id="3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  <p:bldP spid="4124" grpId="0" autoUpdateAnimBg="0"/>
      <p:bldP spid="4125" grpId="0" autoUpdateAnimBg="0"/>
      <p:bldP spid="4126" grpId="0" autoUpdateAnimBg="0"/>
      <p:bldP spid="4131" grpId="0" animBg="1"/>
      <p:bldP spid="4132" grpId="0" animBg="1"/>
      <p:bldP spid="41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3733800" cy="2489200"/>
          </a:xfrm>
          <a:prstGeom prst="rect">
            <a:avLst/>
          </a:prstGeom>
          <a:noFill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3505200"/>
            <a:ext cx="3429000" cy="3048000"/>
            <a:chOff x="500" y="2049"/>
            <a:chExt cx="2332" cy="207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6149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" name="Freeform 6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362200" y="3810000"/>
            <a:ext cx="514350" cy="2459038"/>
            <a:chOff x="1488" y="2326"/>
            <a:chExt cx="324" cy="1549"/>
          </a:xfrm>
        </p:grpSpPr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1536" y="2326"/>
              <a:ext cx="276" cy="154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2438400" y="1752600"/>
            <a:ext cx="55563" cy="1149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1219200" y="1066800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2" name="Equation" r:id="rId4" imgW="482400" imgH="241200" progId="Equation.DSMT4">
                  <p:embed/>
                </p:oleObj>
              </mc:Choice>
              <mc:Fallback>
                <p:oleObj name="Equation" r:id="rId4" imgW="4824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3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4843462" y="3048000"/>
            <a:ext cx="430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 we add the volumes, we get:</a:t>
            </a:r>
          </a:p>
        </p:txBody>
      </p:sp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5562600" y="3657600"/>
          <a:ext cx="1828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4" name="Equation" r:id="rId8" imgW="850680" imgH="342720" progId="Equation.DSMT4">
                  <p:embed/>
                </p:oleObj>
              </mc:Choice>
              <mc:Fallback>
                <p:oleObj name="Equation" r:id="rId8" imgW="85068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657600"/>
                        <a:ext cx="1828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5715000" y="4495800"/>
          <a:ext cx="144621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5" name="Equation" r:id="rId10" imgW="672840" imgH="330120" progId="Equation.DSMT4">
                  <p:embed/>
                </p:oleObj>
              </mc:Choice>
              <mc:Fallback>
                <p:oleObj name="Equation" r:id="rId10" imgW="67284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95800"/>
                        <a:ext cx="1446213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5791200" y="5334000"/>
          <a:ext cx="111918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6" name="Equation" r:id="rId12" imgW="520560" imgH="482400" progId="Equation.DSMT4">
                  <p:embed/>
                </p:oleObj>
              </mc:Choice>
              <mc:Fallback>
                <p:oleObj name="Equation" r:id="rId12" imgW="52056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34000"/>
                        <a:ext cx="1119187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7086600" y="5649913"/>
          <a:ext cx="7096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7" name="Equation" r:id="rId14" imgW="330120" imgH="177480" progId="Equation.DSMT4">
                  <p:embed/>
                </p:oleObj>
              </mc:Choice>
              <mc:Fallback>
                <p:oleObj name="Equation" r:id="rId14" imgW="3301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649913"/>
                        <a:ext cx="7096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8" name="Equation" r:id="rId16" imgW="190440" imgH="139680" progId="Equation.DSMT4">
                  <p:embed/>
                </p:oleObj>
              </mc:Choice>
              <mc:Fallback>
                <p:oleObj name="Equation" r:id="rId16" imgW="190440" imgH="139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  <p:sp>
        <p:nvSpPr>
          <p:cNvPr id="31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28800"/>
            <a:ext cx="298204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0" y="990600"/>
          <a:ext cx="79343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6" name="Equation" r:id="rId5" imgW="4152900" imgH="660400" progId="Equation.DSMT4">
                  <p:embed/>
                </p:oleObj>
              </mc:Choice>
              <mc:Fallback>
                <p:oleObj name="Equation" r:id="rId5" imgW="41529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7934325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828800"/>
            <a:ext cx="29813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124200" y="1905000"/>
          <a:ext cx="21640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7" name="Equation" r:id="rId8" imgW="901309" imgH="253890" progId="Equation.DSMT4">
                  <p:embed/>
                </p:oleObj>
              </mc:Choice>
              <mc:Fallback>
                <p:oleObj name="Equation" r:id="rId8" imgW="901309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05000"/>
                        <a:ext cx="216408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3200400" y="2590800"/>
          <a:ext cx="78295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8" name="Equation" r:id="rId10" imgW="469900" imgH="457200" progId="Equation.DSMT4">
                  <p:embed/>
                </p:oleObj>
              </mc:Choice>
              <mc:Fallback>
                <p:oleObj name="Equation" r:id="rId10" imgW="4699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590800"/>
                        <a:ext cx="78295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95406"/>
              </p:ext>
            </p:extLst>
          </p:nvPr>
        </p:nvGraphicFramePr>
        <p:xfrm>
          <a:off x="0" y="4267200"/>
          <a:ext cx="6324600" cy="513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9" name="Equation" r:id="rId12" imgW="4229100" imgH="342900" progId="Equation.DSMT4">
                  <p:embed/>
                </p:oleObj>
              </mc:Choice>
              <mc:Fallback>
                <p:oleObj name="Equation" r:id="rId12" imgW="42291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67200"/>
                        <a:ext cx="6324600" cy="513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2" name="Object 16"/>
          <p:cNvGraphicFramePr>
            <a:graphicFrameLocks noChangeAspect="1"/>
          </p:cNvGraphicFramePr>
          <p:nvPr/>
        </p:nvGraphicFramePr>
        <p:xfrm>
          <a:off x="6705600" y="1981200"/>
          <a:ext cx="162698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0" name="Equation" r:id="rId14" imgW="774364" imgH="469696" progId="Equation.DSMT4">
                  <p:embed/>
                </p:oleObj>
              </mc:Choice>
              <mc:Fallback>
                <p:oleObj name="Equation" r:id="rId14" imgW="774364" imgH="46969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981200"/>
                        <a:ext cx="162698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886911"/>
              </p:ext>
            </p:extLst>
          </p:nvPr>
        </p:nvGraphicFramePr>
        <p:xfrm>
          <a:off x="6532563" y="2895600"/>
          <a:ext cx="22415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1" name="Equation" r:id="rId16" imgW="1066680" imgH="469800" progId="Equation.DSMT4">
                  <p:embed/>
                </p:oleObj>
              </mc:Choice>
              <mc:Fallback>
                <p:oleObj name="Equation" r:id="rId16" imgW="1066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2895600"/>
                        <a:ext cx="22415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6781800" y="3886200"/>
          <a:ext cx="1447800" cy="942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2" name="Equation" r:id="rId18" imgW="723586" imgH="469696" progId="Equation.DSMT4">
                  <p:embed/>
                </p:oleObj>
              </mc:Choice>
              <mc:Fallback>
                <p:oleObj name="Equation" r:id="rId18" imgW="723586" imgH="46969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886200"/>
                        <a:ext cx="1447800" cy="942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43295"/>
              </p:ext>
            </p:extLst>
          </p:nvPr>
        </p:nvGraphicFramePr>
        <p:xfrm>
          <a:off x="6686550" y="4800600"/>
          <a:ext cx="16383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3" name="Equation" r:id="rId20" imgW="876240" imgH="482400" progId="Equation.DSMT4">
                  <p:embed/>
                </p:oleObj>
              </mc:Choice>
              <mc:Fallback>
                <p:oleObj name="Equation" r:id="rId20" imgW="8762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4800600"/>
                        <a:ext cx="1638300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339692"/>
              </p:ext>
            </p:extLst>
          </p:nvPr>
        </p:nvGraphicFramePr>
        <p:xfrm>
          <a:off x="6400801" y="5718489"/>
          <a:ext cx="2286000" cy="80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4" name="Equation" r:id="rId22" imgW="1117115" imgH="393529" progId="Equation.DSMT4">
                  <p:embed/>
                </p:oleObj>
              </mc:Choice>
              <mc:Fallback>
                <p:oleObj name="Equation" r:id="rId22" imgW="111711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1" y="5718489"/>
                        <a:ext cx="2286000" cy="806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55311" name="Object 15"/>
          <p:cNvGraphicFramePr>
            <a:graphicFrameLocks noChangeAspect="1"/>
          </p:cNvGraphicFramePr>
          <p:nvPr/>
        </p:nvGraphicFramePr>
        <p:xfrm>
          <a:off x="0" y="4800600"/>
          <a:ext cx="27924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5" name="Equation" r:id="rId24" imgW="1675673" imgH="406224" progId="Equation.DSMT4">
                  <p:embed/>
                </p:oleObj>
              </mc:Choice>
              <mc:Fallback>
                <p:oleObj name="Equation" r:id="rId24" imgW="1675673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00600"/>
                        <a:ext cx="2792413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0" y="1828800"/>
            <a:ext cx="29813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0" y="1828800"/>
            <a:ext cx="29813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0" name="Picture 24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9" name="Picture 2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7" name="Picture 21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0" y="1828800"/>
            <a:ext cx="29908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8" name="Picture 2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447540" y="2819400"/>
            <a:ext cx="15443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Infinite number of cylinders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91860" y="2590800"/>
            <a:ext cx="1323340" cy="3476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264228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848427"/>
              </p:ext>
            </p:extLst>
          </p:nvPr>
        </p:nvGraphicFramePr>
        <p:xfrm>
          <a:off x="0" y="762000"/>
          <a:ext cx="592824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4" imgW="2908300" imgH="711200" progId="Equation.DSMT4">
                  <p:embed/>
                </p:oleObj>
              </mc:Choice>
              <mc:Fallback>
                <p:oleObj name="Equation" r:id="rId4" imgW="2908300" imgH="7112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5928249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424371"/>
              </p:ext>
            </p:extLst>
          </p:nvPr>
        </p:nvGraphicFramePr>
        <p:xfrm>
          <a:off x="0" y="2057400"/>
          <a:ext cx="6524626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6" imgW="3543300" imgH="927100" progId="Equation.DSMT4">
                  <p:embed/>
                </p:oleObj>
              </mc:Choice>
              <mc:Fallback>
                <p:oleObj name="Equation" r:id="rId6" imgW="3543300" imgH="9271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57400"/>
                        <a:ext cx="6524626" cy="170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291522"/>
              </p:ext>
            </p:extLst>
          </p:nvPr>
        </p:nvGraphicFramePr>
        <p:xfrm>
          <a:off x="152401" y="5109356"/>
          <a:ext cx="3276600" cy="1275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tion" r:id="rId8" imgW="1206500" imgH="469900" progId="Equation.DSMT4">
                  <p:embed/>
                </p:oleObj>
              </mc:Choice>
              <mc:Fallback>
                <p:oleObj name="Equation" r:id="rId8" imgW="1206500" imgH="46990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5109356"/>
                        <a:ext cx="3276600" cy="12755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3/4/2016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15012"/>
              </p:ext>
            </p:extLst>
          </p:nvPr>
        </p:nvGraphicFramePr>
        <p:xfrm>
          <a:off x="1492885" y="4038600"/>
          <a:ext cx="766127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10" imgW="3759120" imgH="431640" progId="Equation.DSMT4">
                  <p:embed/>
                </p:oleObj>
              </mc:Choice>
              <mc:Fallback>
                <p:oleObj name="Equation" r:id="rId10" imgW="3759120" imgH="43164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885" y="4038600"/>
                        <a:ext cx="7661275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62D3F2F-6BD4-4DF2-AC6F-27C9EF2F0F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A3899B-EA40-41F0-AD23-C5C26AB69816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A711944-E44C-4167-9A40-27995DFA23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3844</TotalTime>
  <Words>213</Words>
  <Application>Microsoft Office PowerPoint</Application>
  <PresentationFormat>On-screen Show (4:3)</PresentationFormat>
  <Paragraphs>52</Paragraphs>
  <Slides>14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Equation</vt:lpstr>
      <vt:lpstr>Warm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Qayumi, Enayat</cp:lastModifiedBy>
  <cp:revision>236</cp:revision>
  <dcterms:created xsi:type="dcterms:W3CDTF">2006-08-16T00:00:00Z</dcterms:created>
  <dcterms:modified xsi:type="dcterms:W3CDTF">2016-03-04T16:18:18Z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