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7" r:id="rId4"/>
    <p:sldId id="260" r:id="rId5"/>
    <p:sldId id="262" r:id="rId6"/>
    <p:sldId id="263" r:id="rId7"/>
    <p:sldId id="259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6.wmf"/><Relationship Id="rId7" Type="http://schemas.openxmlformats.org/officeDocument/2006/relationships/image" Target="../media/image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8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9.wmf"/><Relationship Id="rId7" Type="http://schemas.openxmlformats.org/officeDocument/2006/relationships/image" Target="../media/image22.wmf"/><Relationship Id="rId2" Type="http://schemas.openxmlformats.org/officeDocument/2006/relationships/image" Target="../media/image8.wmf"/><Relationship Id="rId1" Type="http://schemas.openxmlformats.org/officeDocument/2006/relationships/image" Target="../media/image19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6.wmf"/><Relationship Id="rId7" Type="http://schemas.openxmlformats.org/officeDocument/2006/relationships/image" Target="../media/image9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FE70-3E41-4BDC-AAFC-1F2197AE90E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E4B59-99CC-4B11-973B-8E134ADD8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10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smtClean="0"/>
              <a:t>Warm-up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57200" y="2667000"/>
          <a:ext cx="26654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3" imgW="1079280" imgH="393480" progId="Equation.DSMT4">
                  <p:embed/>
                </p:oleObj>
              </mc:Choice>
              <mc:Fallback>
                <p:oleObj name="Equation" r:id="rId3" imgW="1079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266541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352800" y="2743200"/>
          <a:ext cx="35750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5" imgW="1447560" imgH="431640" progId="Equation.DSMT4">
                  <p:embed/>
                </p:oleObj>
              </mc:Choice>
              <mc:Fallback>
                <p:oleObj name="Equation" r:id="rId5" imgW="14475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43200"/>
                        <a:ext cx="35750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57200" y="1524000"/>
          <a:ext cx="616743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7" imgW="2260440" imgH="393480" progId="Equation.DSMT4">
                  <p:embed/>
                </p:oleObj>
              </mc:Choice>
              <mc:Fallback>
                <p:oleObj name="Equation" r:id="rId7" imgW="22604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616743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42379"/>
              </p:ext>
            </p:extLst>
          </p:nvPr>
        </p:nvGraphicFramePr>
        <p:xfrm>
          <a:off x="471488" y="4083050"/>
          <a:ext cx="279082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9" imgW="1130040" imgH="419040" progId="Equation.DSMT4">
                  <p:embed/>
                </p:oleObj>
              </mc:Choice>
              <mc:Fallback>
                <p:oleObj name="Equation" r:id="rId9" imgW="113004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4083050"/>
                        <a:ext cx="2790825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200400" y="4114800"/>
          <a:ext cx="22590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14800"/>
                        <a:ext cx="225901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275113"/>
              </p:ext>
            </p:extLst>
          </p:nvPr>
        </p:nvGraphicFramePr>
        <p:xfrm>
          <a:off x="1066800" y="5334000"/>
          <a:ext cx="3482975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13" imgW="1409400" imgH="533160" progId="Equation.DSMT4">
                  <p:embed/>
                </p:oleObj>
              </mc:Choice>
              <mc:Fallback>
                <p:oleObj name="Equation" r:id="rId13" imgW="140940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0"/>
                        <a:ext cx="3482975" cy="131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676400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00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403350" y="1714500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1346200" imgH="469900" progId="Equation.DSMT4">
                  <p:embed/>
                </p:oleObj>
              </mc:Choice>
              <mc:Fallback>
                <p:oleObj name="Equation" r:id="rId5" imgW="1346200" imgH="4699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14500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</a:t>
            </a:r>
            <a:r>
              <a:rPr kumimoji="0" lang="en-US" sz="5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Trig:  Integration</a:t>
            </a:r>
            <a:endParaRPr lang="en-US" sz="52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5.9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On the agenda: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4800" y="3276600"/>
            <a:ext cx="88392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Integrals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involving Trig Functions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0" y="5534561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393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1-27</a:t>
            </a: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odd, 31-41 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Integrals involving Inverse Trig Functions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133600"/>
          <a:ext cx="4876800" cy="132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587500" imgH="431800" progId="Equation.DSMT4">
                  <p:embed/>
                </p:oleObj>
              </mc:Choice>
              <mc:Fallback>
                <p:oleObj name="Equation" r:id="rId3" imgW="1587500" imgH="431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4876800" cy="1326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95400" y="3657600"/>
          <a:ext cx="4876799" cy="119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600200" imgH="393700" progId="Equation.DSMT4">
                  <p:embed/>
                </p:oleObj>
              </mc:Choice>
              <mc:Fallback>
                <p:oleObj name="Equation" r:id="rId5" imgW="1600200" imgH="393700" progId="Equation.DSMT4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4876799" cy="1199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95400" y="5105400"/>
          <a:ext cx="528865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866900" imgH="457200" progId="Equation.DSMT4">
                  <p:embed/>
                </p:oleObj>
              </mc:Choice>
              <mc:Fallback>
                <p:oleObj name="Equation" r:id="rId7" imgW="18669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528865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990600"/>
            <a:ext cx="8686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When listing the Antiderivative that corresponds to each of the inverse trigonometric functions, only use one member from each pair.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2362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a</a:t>
            </a:r>
            <a:r>
              <a:rPr lang="en-US" sz="2400" b="1" dirty="0" smtClean="0"/>
              <a:t> is the number.</a:t>
            </a:r>
          </a:p>
          <a:p>
            <a:r>
              <a:rPr lang="en-US" sz="2400" b="1" i="1" dirty="0" smtClean="0"/>
              <a:t>u</a:t>
            </a:r>
            <a:r>
              <a:rPr lang="en-US" sz="2400" b="1" dirty="0" smtClean="0"/>
              <a:t> is the variable.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form does it look like?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791200" y="16002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3" imgW="1587500" imgH="431800" progId="Equation.DSMT4">
                  <p:embed/>
                </p:oleObj>
              </mc:Choice>
              <mc:Fallback>
                <p:oleObj name="Equation" r:id="rId3" imgW="1587500" imgH="431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791200" y="25146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5" imgW="1600200" imgH="393700" progId="Equation.DSMT4">
                  <p:embed/>
                </p:oleObj>
              </mc:Choice>
              <mc:Fallback>
                <p:oleObj name="Equation" r:id="rId5" imgW="1600200" imgH="3937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784850" y="33321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7" imgW="1866900" imgH="457200" progId="Equation.DSMT4">
                  <p:embed/>
                </p:oleObj>
              </mc:Choice>
              <mc:Fallback>
                <p:oleObj name="Equation" r:id="rId7" imgW="1866900" imgH="457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33321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57200" y="990600"/>
          <a:ext cx="153834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9" imgW="622030" imgH="431613" progId="Equation.DSMT4">
                  <p:embed/>
                </p:oleObj>
              </mc:Choice>
              <mc:Fallback>
                <p:oleObj name="Equation" r:id="rId9" imgW="622030" imgH="431613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153834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819400" y="2895600"/>
          <a:ext cx="26812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11" imgW="990170" imgH="393529" progId="Equation.DSMT4">
                  <p:embed/>
                </p:oleObj>
              </mc:Choice>
              <mc:Fallback>
                <p:oleObj name="Equation" r:id="rId11" imgW="990170" imgH="393529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268128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28600" y="2895600"/>
          <a:ext cx="26384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13" imgW="1002865" imgH="507780" progId="Equation.DSMT4">
                  <p:embed/>
                </p:oleObj>
              </mc:Choice>
              <mc:Fallback>
                <p:oleObj name="Equation" r:id="rId13" imgW="1002865" imgH="5077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95600"/>
                        <a:ext cx="263842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form does it look like?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33401" y="1066800"/>
          <a:ext cx="1600199" cy="1078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" imgW="583947" imgH="393529" progId="Equation.DSMT4">
                  <p:embed/>
                </p:oleObj>
              </mc:Choice>
              <mc:Fallback>
                <p:oleObj name="Equation" r:id="rId3" imgW="583947" imgH="393529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1066800"/>
                        <a:ext cx="1600199" cy="1078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57201" y="2819401"/>
          <a:ext cx="255451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5" imgW="1117115" imgH="533169" progId="Equation.DSMT4">
                  <p:embed/>
                </p:oleObj>
              </mc:Choice>
              <mc:Fallback>
                <p:oleObj name="Equation" r:id="rId5" imgW="1117115" imgH="53316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2819401"/>
                        <a:ext cx="2554514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81000" y="4191000"/>
          <a:ext cx="2667000" cy="1154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7" imgW="1231366" imgH="533169" progId="Equation.DSMT4">
                  <p:embed/>
                </p:oleObj>
              </mc:Choice>
              <mc:Fallback>
                <p:oleObj name="Equation" r:id="rId7" imgW="1231366" imgH="53316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2667000" cy="1154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2895600"/>
          <a:ext cx="147917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9" imgW="761669" imgH="431613" progId="Equation.DSMT4">
                  <p:embed/>
                </p:oleObj>
              </mc:Choice>
              <mc:Fallback>
                <p:oleObj name="Equation" r:id="rId9" imgW="761669" imgH="431613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147917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81000" y="5562600"/>
          <a:ext cx="312245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tion" r:id="rId11" imgW="1320227" imgH="418918" progId="Equation.DSMT4">
                  <p:embed/>
                </p:oleObj>
              </mc:Choice>
              <mc:Fallback>
                <p:oleObj name="Equation" r:id="rId11" imgW="1320227" imgH="418918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312245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791200" y="16002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13" imgW="1587500" imgH="431800" progId="Equation.DSMT4">
                  <p:embed/>
                </p:oleObj>
              </mc:Choice>
              <mc:Fallback>
                <p:oleObj name="Equation" r:id="rId13" imgW="1587500" imgH="431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791200" y="25146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15" imgW="1600200" imgH="393700" progId="Equation.DSMT4">
                  <p:embed/>
                </p:oleObj>
              </mc:Choice>
              <mc:Fallback>
                <p:oleObj name="Equation" r:id="rId15" imgW="1600200" imgH="3937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784850" y="33321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17" imgW="1866900" imgH="457200" progId="Equation.DSMT4">
                  <p:embed/>
                </p:oleObj>
              </mc:Choice>
              <mc:Fallback>
                <p:oleObj name="Equation" r:id="rId17" imgW="18669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33321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1606950" y="4096491"/>
            <a:ext cx="397017" cy="555777"/>
          </a:xfrm>
          <a:custGeom>
            <a:avLst/>
            <a:gdLst>
              <a:gd name="connsiteX0" fmla="*/ 384082 w 397017"/>
              <a:gd name="connsiteY0" fmla="*/ 210038 h 555777"/>
              <a:gd name="connsiteX1" fmla="*/ 339837 w 397017"/>
              <a:gd name="connsiteY1" fmla="*/ 121548 h 555777"/>
              <a:gd name="connsiteX2" fmla="*/ 325089 w 397017"/>
              <a:gd name="connsiteY2" fmla="*/ 77303 h 555777"/>
              <a:gd name="connsiteX3" fmla="*/ 192353 w 397017"/>
              <a:gd name="connsiteY3" fmla="*/ 3561 h 555777"/>
              <a:gd name="connsiteX4" fmla="*/ 30121 w 397017"/>
              <a:gd name="connsiteY4" fmla="*/ 47806 h 555777"/>
              <a:gd name="connsiteX5" fmla="*/ 624 w 397017"/>
              <a:gd name="connsiteY5" fmla="*/ 92051 h 555777"/>
              <a:gd name="connsiteX6" fmla="*/ 30121 w 397017"/>
              <a:gd name="connsiteY6" fmla="*/ 313277 h 555777"/>
              <a:gd name="connsiteX7" fmla="*/ 59618 w 397017"/>
              <a:gd name="connsiteY7" fmla="*/ 357522 h 555777"/>
              <a:gd name="connsiteX8" fmla="*/ 103863 w 397017"/>
              <a:gd name="connsiteY8" fmla="*/ 446012 h 555777"/>
              <a:gd name="connsiteX9" fmla="*/ 192353 w 397017"/>
              <a:gd name="connsiteY9" fmla="*/ 475509 h 555777"/>
              <a:gd name="connsiteX10" fmla="*/ 221850 w 397017"/>
              <a:gd name="connsiteY10" fmla="*/ 519754 h 555777"/>
              <a:gd name="connsiteX11" fmla="*/ 325089 w 397017"/>
              <a:gd name="connsiteY11" fmla="*/ 357522 h 555777"/>
              <a:gd name="connsiteX12" fmla="*/ 369334 w 397017"/>
              <a:gd name="connsiteY12" fmla="*/ 342774 h 555777"/>
              <a:gd name="connsiteX13" fmla="*/ 384082 w 397017"/>
              <a:gd name="connsiteY13" fmla="*/ 210038 h 555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017" h="555777">
                <a:moveTo>
                  <a:pt x="384082" y="210038"/>
                </a:moveTo>
                <a:cubicBezTo>
                  <a:pt x="379166" y="173167"/>
                  <a:pt x="397017" y="235908"/>
                  <a:pt x="339837" y="121548"/>
                </a:cubicBezTo>
                <a:cubicBezTo>
                  <a:pt x="332885" y="107643"/>
                  <a:pt x="336082" y="88296"/>
                  <a:pt x="325089" y="77303"/>
                </a:cubicBezTo>
                <a:cubicBezTo>
                  <a:pt x="274375" y="26589"/>
                  <a:pt x="247991" y="22107"/>
                  <a:pt x="192353" y="3561"/>
                </a:cubicBezTo>
                <a:cubicBezTo>
                  <a:pt x="122557" y="12285"/>
                  <a:pt x="77927" y="0"/>
                  <a:pt x="30121" y="47806"/>
                </a:cubicBezTo>
                <a:cubicBezTo>
                  <a:pt x="17587" y="60340"/>
                  <a:pt x="10456" y="77303"/>
                  <a:pt x="624" y="92051"/>
                </a:cubicBezTo>
                <a:cubicBezTo>
                  <a:pt x="3918" y="131582"/>
                  <a:pt x="0" y="253036"/>
                  <a:pt x="30121" y="313277"/>
                </a:cubicBezTo>
                <a:cubicBezTo>
                  <a:pt x="38048" y="329131"/>
                  <a:pt x="49786" y="342774"/>
                  <a:pt x="59618" y="357522"/>
                </a:cubicBezTo>
                <a:cubicBezTo>
                  <a:pt x="67654" y="381631"/>
                  <a:pt x="79786" y="430964"/>
                  <a:pt x="103863" y="446012"/>
                </a:cubicBezTo>
                <a:cubicBezTo>
                  <a:pt x="130229" y="462491"/>
                  <a:pt x="192353" y="475509"/>
                  <a:pt x="192353" y="475509"/>
                </a:cubicBezTo>
                <a:cubicBezTo>
                  <a:pt x="202185" y="490257"/>
                  <a:pt x="204654" y="515455"/>
                  <a:pt x="221850" y="519754"/>
                </a:cubicBezTo>
                <a:cubicBezTo>
                  <a:pt x="365940" y="555777"/>
                  <a:pt x="296021" y="437458"/>
                  <a:pt x="325089" y="357522"/>
                </a:cubicBezTo>
                <a:cubicBezTo>
                  <a:pt x="330402" y="342912"/>
                  <a:pt x="354586" y="347690"/>
                  <a:pt x="369334" y="342774"/>
                </a:cubicBezTo>
                <a:cubicBezTo>
                  <a:pt x="390300" y="279873"/>
                  <a:pt x="388998" y="246909"/>
                  <a:pt x="384082" y="2100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4684" y="4144297"/>
            <a:ext cx="326922" cy="1019824"/>
          </a:xfrm>
          <a:custGeom>
            <a:avLst/>
            <a:gdLst>
              <a:gd name="connsiteX0" fmla="*/ 324464 w 326922"/>
              <a:gd name="connsiteY0" fmla="*/ 250722 h 1019824"/>
              <a:gd name="connsiteX1" fmla="*/ 294968 w 326922"/>
              <a:gd name="connsiteY1" fmla="*/ 162232 h 1019824"/>
              <a:gd name="connsiteX2" fmla="*/ 265471 w 326922"/>
              <a:gd name="connsiteY2" fmla="*/ 58993 h 1019824"/>
              <a:gd name="connsiteX3" fmla="*/ 235974 w 326922"/>
              <a:gd name="connsiteY3" fmla="*/ 14748 h 1019824"/>
              <a:gd name="connsiteX4" fmla="*/ 191729 w 326922"/>
              <a:gd name="connsiteY4" fmla="*/ 0 h 1019824"/>
              <a:gd name="connsiteX5" fmla="*/ 88490 w 326922"/>
              <a:gd name="connsiteY5" fmla="*/ 29497 h 1019824"/>
              <a:gd name="connsiteX6" fmla="*/ 58993 w 326922"/>
              <a:gd name="connsiteY6" fmla="*/ 73742 h 1019824"/>
              <a:gd name="connsiteX7" fmla="*/ 58993 w 326922"/>
              <a:gd name="connsiteY7" fmla="*/ 176980 h 1019824"/>
              <a:gd name="connsiteX8" fmla="*/ 73742 w 326922"/>
              <a:gd name="connsiteY8" fmla="*/ 412955 h 1019824"/>
              <a:gd name="connsiteX9" fmla="*/ 58993 w 326922"/>
              <a:gd name="connsiteY9" fmla="*/ 619432 h 1019824"/>
              <a:gd name="connsiteX10" fmla="*/ 0 w 326922"/>
              <a:gd name="connsiteY10" fmla="*/ 707922 h 1019824"/>
              <a:gd name="connsiteX11" fmla="*/ 44245 w 326922"/>
              <a:gd name="connsiteY11" fmla="*/ 884903 h 1019824"/>
              <a:gd name="connsiteX12" fmla="*/ 58993 w 326922"/>
              <a:gd name="connsiteY12" fmla="*/ 958645 h 1019824"/>
              <a:gd name="connsiteX13" fmla="*/ 73742 w 326922"/>
              <a:gd name="connsiteY13" fmla="*/ 1002890 h 1019824"/>
              <a:gd name="connsiteX14" fmla="*/ 117987 w 326922"/>
              <a:gd name="connsiteY14" fmla="*/ 1017638 h 1019824"/>
              <a:gd name="connsiteX15" fmla="*/ 265471 w 326922"/>
              <a:gd name="connsiteY15" fmla="*/ 958645 h 1019824"/>
              <a:gd name="connsiteX16" fmla="*/ 280219 w 326922"/>
              <a:gd name="connsiteY16" fmla="*/ 766916 h 1019824"/>
              <a:gd name="connsiteX17" fmla="*/ 309716 w 326922"/>
              <a:gd name="connsiteY17" fmla="*/ 678426 h 1019824"/>
              <a:gd name="connsiteX18" fmla="*/ 324464 w 326922"/>
              <a:gd name="connsiteY18" fmla="*/ 250722 h 101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6922" h="1019824">
                <a:moveTo>
                  <a:pt x="324464" y="250722"/>
                </a:moveTo>
                <a:cubicBezTo>
                  <a:pt x="322006" y="164690"/>
                  <a:pt x="302509" y="192396"/>
                  <a:pt x="294968" y="162232"/>
                </a:cubicBezTo>
                <a:cubicBezTo>
                  <a:pt x="290244" y="143335"/>
                  <a:pt x="276048" y="80148"/>
                  <a:pt x="265471" y="58993"/>
                </a:cubicBezTo>
                <a:cubicBezTo>
                  <a:pt x="257544" y="43139"/>
                  <a:pt x="249815" y="25821"/>
                  <a:pt x="235974" y="14748"/>
                </a:cubicBezTo>
                <a:cubicBezTo>
                  <a:pt x="223835" y="5037"/>
                  <a:pt x="206477" y="4916"/>
                  <a:pt x="191729" y="0"/>
                </a:cubicBezTo>
                <a:cubicBezTo>
                  <a:pt x="187871" y="964"/>
                  <a:pt x="98110" y="21801"/>
                  <a:pt x="88490" y="29497"/>
                </a:cubicBezTo>
                <a:cubicBezTo>
                  <a:pt x="74649" y="40570"/>
                  <a:pt x="68825" y="58994"/>
                  <a:pt x="58993" y="73742"/>
                </a:cubicBezTo>
                <a:cubicBezTo>
                  <a:pt x="31280" y="156882"/>
                  <a:pt x="49021" y="77264"/>
                  <a:pt x="58993" y="176980"/>
                </a:cubicBezTo>
                <a:cubicBezTo>
                  <a:pt x="66835" y="255401"/>
                  <a:pt x="68826" y="334297"/>
                  <a:pt x="73742" y="412955"/>
                </a:cubicBezTo>
                <a:cubicBezTo>
                  <a:pt x="68826" y="481781"/>
                  <a:pt x="75728" y="552491"/>
                  <a:pt x="58993" y="619432"/>
                </a:cubicBezTo>
                <a:cubicBezTo>
                  <a:pt x="50395" y="653824"/>
                  <a:pt x="0" y="707922"/>
                  <a:pt x="0" y="707922"/>
                </a:cubicBezTo>
                <a:cubicBezTo>
                  <a:pt x="43083" y="837171"/>
                  <a:pt x="20414" y="753828"/>
                  <a:pt x="44245" y="884903"/>
                </a:cubicBezTo>
                <a:cubicBezTo>
                  <a:pt x="48729" y="909566"/>
                  <a:pt x="52913" y="934326"/>
                  <a:pt x="58993" y="958645"/>
                </a:cubicBezTo>
                <a:cubicBezTo>
                  <a:pt x="62764" y="973727"/>
                  <a:pt x="62749" y="991897"/>
                  <a:pt x="73742" y="1002890"/>
                </a:cubicBezTo>
                <a:cubicBezTo>
                  <a:pt x="84735" y="1013883"/>
                  <a:pt x="103239" y="1012722"/>
                  <a:pt x="117987" y="1017638"/>
                </a:cubicBezTo>
                <a:cubicBezTo>
                  <a:pt x="152655" y="1012686"/>
                  <a:pt x="250176" y="1019824"/>
                  <a:pt x="265471" y="958645"/>
                </a:cubicBezTo>
                <a:cubicBezTo>
                  <a:pt x="281017" y="896460"/>
                  <a:pt x="270222" y="830230"/>
                  <a:pt x="280219" y="766916"/>
                </a:cubicBezTo>
                <a:cubicBezTo>
                  <a:pt x="285068" y="736204"/>
                  <a:pt x="309716" y="678426"/>
                  <a:pt x="309716" y="678426"/>
                </a:cubicBezTo>
                <a:cubicBezTo>
                  <a:pt x="325580" y="329406"/>
                  <a:pt x="326922" y="336754"/>
                  <a:pt x="324464" y="2507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form does it look like?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97300" y="2895600"/>
          <a:ext cx="1504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3" imgW="774364" imgH="431613" progId="Equation.DSMT4">
                  <p:embed/>
                </p:oleObj>
              </mc:Choice>
              <mc:Fallback>
                <p:oleObj name="Equation" r:id="rId3" imgW="774364" imgH="431613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2895600"/>
                        <a:ext cx="15049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791200" y="16002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5" imgW="1587500" imgH="431800" progId="Equation.DSMT4">
                  <p:embed/>
                </p:oleObj>
              </mc:Choice>
              <mc:Fallback>
                <p:oleObj name="Equation" r:id="rId5" imgW="1587500" imgH="431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791200" y="25146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7" imgW="1600200" imgH="393700" progId="Equation.DSMT4">
                  <p:embed/>
                </p:oleObj>
              </mc:Choice>
              <mc:Fallback>
                <p:oleObj name="Equation" r:id="rId7" imgW="1600200" imgH="3937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784850" y="33321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9" imgW="1866900" imgH="457200" progId="Equation.DSMT4">
                  <p:embed/>
                </p:oleObj>
              </mc:Choice>
              <mc:Fallback>
                <p:oleObj name="Equation" r:id="rId9" imgW="1866900" imgH="457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33321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1295400" y="4191000"/>
            <a:ext cx="397017" cy="537468"/>
          </a:xfrm>
          <a:custGeom>
            <a:avLst/>
            <a:gdLst>
              <a:gd name="connsiteX0" fmla="*/ 384082 w 397017"/>
              <a:gd name="connsiteY0" fmla="*/ 210038 h 555777"/>
              <a:gd name="connsiteX1" fmla="*/ 339837 w 397017"/>
              <a:gd name="connsiteY1" fmla="*/ 121548 h 555777"/>
              <a:gd name="connsiteX2" fmla="*/ 325089 w 397017"/>
              <a:gd name="connsiteY2" fmla="*/ 77303 h 555777"/>
              <a:gd name="connsiteX3" fmla="*/ 192353 w 397017"/>
              <a:gd name="connsiteY3" fmla="*/ 3561 h 555777"/>
              <a:gd name="connsiteX4" fmla="*/ 30121 w 397017"/>
              <a:gd name="connsiteY4" fmla="*/ 47806 h 555777"/>
              <a:gd name="connsiteX5" fmla="*/ 624 w 397017"/>
              <a:gd name="connsiteY5" fmla="*/ 92051 h 555777"/>
              <a:gd name="connsiteX6" fmla="*/ 30121 w 397017"/>
              <a:gd name="connsiteY6" fmla="*/ 313277 h 555777"/>
              <a:gd name="connsiteX7" fmla="*/ 59618 w 397017"/>
              <a:gd name="connsiteY7" fmla="*/ 357522 h 555777"/>
              <a:gd name="connsiteX8" fmla="*/ 103863 w 397017"/>
              <a:gd name="connsiteY8" fmla="*/ 446012 h 555777"/>
              <a:gd name="connsiteX9" fmla="*/ 192353 w 397017"/>
              <a:gd name="connsiteY9" fmla="*/ 475509 h 555777"/>
              <a:gd name="connsiteX10" fmla="*/ 221850 w 397017"/>
              <a:gd name="connsiteY10" fmla="*/ 519754 h 555777"/>
              <a:gd name="connsiteX11" fmla="*/ 325089 w 397017"/>
              <a:gd name="connsiteY11" fmla="*/ 357522 h 555777"/>
              <a:gd name="connsiteX12" fmla="*/ 369334 w 397017"/>
              <a:gd name="connsiteY12" fmla="*/ 342774 h 555777"/>
              <a:gd name="connsiteX13" fmla="*/ 384082 w 397017"/>
              <a:gd name="connsiteY13" fmla="*/ 210038 h 555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017" h="555777">
                <a:moveTo>
                  <a:pt x="384082" y="210038"/>
                </a:moveTo>
                <a:cubicBezTo>
                  <a:pt x="379166" y="173167"/>
                  <a:pt x="397017" y="235908"/>
                  <a:pt x="339837" y="121548"/>
                </a:cubicBezTo>
                <a:cubicBezTo>
                  <a:pt x="332885" y="107643"/>
                  <a:pt x="336082" y="88296"/>
                  <a:pt x="325089" y="77303"/>
                </a:cubicBezTo>
                <a:cubicBezTo>
                  <a:pt x="274375" y="26589"/>
                  <a:pt x="247991" y="22107"/>
                  <a:pt x="192353" y="3561"/>
                </a:cubicBezTo>
                <a:cubicBezTo>
                  <a:pt x="122557" y="12285"/>
                  <a:pt x="77927" y="0"/>
                  <a:pt x="30121" y="47806"/>
                </a:cubicBezTo>
                <a:cubicBezTo>
                  <a:pt x="17587" y="60340"/>
                  <a:pt x="10456" y="77303"/>
                  <a:pt x="624" y="92051"/>
                </a:cubicBezTo>
                <a:cubicBezTo>
                  <a:pt x="3918" y="131582"/>
                  <a:pt x="0" y="253036"/>
                  <a:pt x="30121" y="313277"/>
                </a:cubicBezTo>
                <a:cubicBezTo>
                  <a:pt x="38048" y="329131"/>
                  <a:pt x="49786" y="342774"/>
                  <a:pt x="59618" y="357522"/>
                </a:cubicBezTo>
                <a:cubicBezTo>
                  <a:pt x="67654" y="381631"/>
                  <a:pt x="79786" y="430964"/>
                  <a:pt x="103863" y="446012"/>
                </a:cubicBezTo>
                <a:cubicBezTo>
                  <a:pt x="130229" y="462491"/>
                  <a:pt x="192353" y="475509"/>
                  <a:pt x="192353" y="475509"/>
                </a:cubicBezTo>
                <a:cubicBezTo>
                  <a:pt x="202185" y="490257"/>
                  <a:pt x="204654" y="515455"/>
                  <a:pt x="221850" y="519754"/>
                </a:cubicBezTo>
                <a:cubicBezTo>
                  <a:pt x="365940" y="555777"/>
                  <a:pt x="296021" y="437458"/>
                  <a:pt x="325089" y="357522"/>
                </a:cubicBezTo>
                <a:cubicBezTo>
                  <a:pt x="330402" y="342912"/>
                  <a:pt x="354586" y="347690"/>
                  <a:pt x="369334" y="342774"/>
                </a:cubicBezTo>
                <a:cubicBezTo>
                  <a:pt x="390300" y="279873"/>
                  <a:pt x="388998" y="246909"/>
                  <a:pt x="384082" y="2100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533400" y="990600"/>
          <a:ext cx="194451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11" imgW="787400" imgH="431800" progId="Equation.DSMT4">
                  <p:embed/>
                </p:oleObj>
              </mc:Choice>
              <mc:Fallback>
                <p:oleObj name="Equation" r:id="rId11" imgW="787400" imgH="431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194451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549275" y="2819400"/>
          <a:ext cx="23304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13" imgW="965200" imgH="508000" progId="Equation.DSMT4">
                  <p:embed/>
                </p:oleObj>
              </mc:Choice>
              <mc:Fallback>
                <p:oleObj name="Equation" r:id="rId13" imgW="965200" imgH="5080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819400"/>
                        <a:ext cx="233045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81000" y="4191000"/>
          <a:ext cx="25146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15" imgW="1041400" imgH="508000" progId="Equation.DSMT4">
                  <p:embed/>
                </p:oleObj>
              </mc:Choice>
              <mc:Fallback>
                <p:oleObj name="Equation" r:id="rId15" imgW="1041400" imgH="5080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251460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533400" y="4800600"/>
            <a:ext cx="397017" cy="537468"/>
          </a:xfrm>
          <a:custGeom>
            <a:avLst/>
            <a:gdLst>
              <a:gd name="connsiteX0" fmla="*/ 384082 w 397017"/>
              <a:gd name="connsiteY0" fmla="*/ 210038 h 555777"/>
              <a:gd name="connsiteX1" fmla="*/ 339837 w 397017"/>
              <a:gd name="connsiteY1" fmla="*/ 121548 h 555777"/>
              <a:gd name="connsiteX2" fmla="*/ 325089 w 397017"/>
              <a:gd name="connsiteY2" fmla="*/ 77303 h 555777"/>
              <a:gd name="connsiteX3" fmla="*/ 192353 w 397017"/>
              <a:gd name="connsiteY3" fmla="*/ 3561 h 555777"/>
              <a:gd name="connsiteX4" fmla="*/ 30121 w 397017"/>
              <a:gd name="connsiteY4" fmla="*/ 47806 h 555777"/>
              <a:gd name="connsiteX5" fmla="*/ 624 w 397017"/>
              <a:gd name="connsiteY5" fmla="*/ 92051 h 555777"/>
              <a:gd name="connsiteX6" fmla="*/ 30121 w 397017"/>
              <a:gd name="connsiteY6" fmla="*/ 313277 h 555777"/>
              <a:gd name="connsiteX7" fmla="*/ 59618 w 397017"/>
              <a:gd name="connsiteY7" fmla="*/ 357522 h 555777"/>
              <a:gd name="connsiteX8" fmla="*/ 103863 w 397017"/>
              <a:gd name="connsiteY8" fmla="*/ 446012 h 555777"/>
              <a:gd name="connsiteX9" fmla="*/ 192353 w 397017"/>
              <a:gd name="connsiteY9" fmla="*/ 475509 h 555777"/>
              <a:gd name="connsiteX10" fmla="*/ 221850 w 397017"/>
              <a:gd name="connsiteY10" fmla="*/ 519754 h 555777"/>
              <a:gd name="connsiteX11" fmla="*/ 325089 w 397017"/>
              <a:gd name="connsiteY11" fmla="*/ 357522 h 555777"/>
              <a:gd name="connsiteX12" fmla="*/ 369334 w 397017"/>
              <a:gd name="connsiteY12" fmla="*/ 342774 h 555777"/>
              <a:gd name="connsiteX13" fmla="*/ 384082 w 397017"/>
              <a:gd name="connsiteY13" fmla="*/ 210038 h 555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017" h="555777">
                <a:moveTo>
                  <a:pt x="384082" y="210038"/>
                </a:moveTo>
                <a:cubicBezTo>
                  <a:pt x="379166" y="173167"/>
                  <a:pt x="397017" y="235908"/>
                  <a:pt x="339837" y="121548"/>
                </a:cubicBezTo>
                <a:cubicBezTo>
                  <a:pt x="332885" y="107643"/>
                  <a:pt x="336082" y="88296"/>
                  <a:pt x="325089" y="77303"/>
                </a:cubicBezTo>
                <a:cubicBezTo>
                  <a:pt x="274375" y="26589"/>
                  <a:pt x="247991" y="22107"/>
                  <a:pt x="192353" y="3561"/>
                </a:cubicBezTo>
                <a:cubicBezTo>
                  <a:pt x="122557" y="12285"/>
                  <a:pt x="77927" y="0"/>
                  <a:pt x="30121" y="47806"/>
                </a:cubicBezTo>
                <a:cubicBezTo>
                  <a:pt x="17587" y="60340"/>
                  <a:pt x="10456" y="77303"/>
                  <a:pt x="624" y="92051"/>
                </a:cubicBezTo>
                <a:cubicBezTo>
                  <a:pt x="3918" y="131582"/>
                  <a:pt x="0" y="253036"/>
                  <a:pt x="30121" y="313277"/>
                </a:cubicBezTo>
                <a:cubicBezTo>
                  <a:pt x="38048" y="329131"/>
                  <a:pt x="49786" y="342774"/>
                  <a:pt x="59618" y="357522"/>
                </a:cubicBezTo>
                <a:cubicBezTo>
                  <a:pt x="67654" y="381631"/>
                  <a:pt x="79786" y="430964"/>
                  <a:pt x="103863" y="446012"/>
                </a:cubicBezTo>
                <a:cubicBezTo>
                  <a:pt x="130229" y="462491"/>
                  <a:pt x="192353" y="475509"/>
                  <a:pt x="192353" y="475509"/>
                </a:cubicBezTo>
                <a:cubicBezTo>
                  <a:pt x="202185" y="490257"/>
                  <a:pt x="204654" y="515455"/>
                  <a:pt x="221850" y="519754"/>
                </a:cubicBezTo>
                <a:cubicBezTo>
                  <a:pt x="365940" y="555777"/>
                  <a:pt x="296021" y="437458"/>
                  <a:pt x="325089" y="357522"/>
                </a:cubicBezTo>
                <a:cubicBezTo>
                  <a:pt x="330402" y="342912"/>
                  <a:pt x="354586" y="347690"/>
                  <a:pt x="369334" y="342774"/>
                </a:cubicBezTo>
                <a:cubicBezTo>
                  <a:pt x="390300" y="279873"/>
                  <a:pt x="388998" y="246909"/>
                  <a:pt x="384082" y="2100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380999" y="5638800"/>
          <a:ext cx="252152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17" imgW="1155700" imgH="419100" progId="Equation.DSMT4">
                  <p:embed/>
                </p:oleObj>
              </mc:Choice>
              <mc:Fallback>
                <p:oleObj name="Equation" r:id="rId17" imgW="1155700" imgH="4191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5638800"/>
                        <a:ext cx="252152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2" grpId="1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Using U-Substitution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1219200"/>
          <a:ext cx="134470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3" imgW="634725" imgH="431613" progId="Equation.DSMT4">
                  <p:embed/>
                </p:oleObj>
              </mc:Choice>
              <mc:Fallback>
                <p:oleObj name="Equation" r:id="rId3" imgW="634725" imgH="431613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1344706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952750" y="1219200"/>
          <a:ext cx="1947863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5" imgW="1002865" imgH="901309" progId="Equation.DSMT4">
                  <p:embed/>
                </p:oleObj>
              </mc:Choice>
              <mc:Fallback>
                <p:oleObj name="Equation" r:id="rId5" imgW="1002865" imgH="90130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1219200"/>
                        <a:ext cx="1947863" cy="175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62000" y="2362200"/>
          <a:ext cx="126365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7" imgW="596900" imgH="609600" progId="Equation.DSMT4">
                  <p:embed/>
                </p:oleObj>
              </mc:Choice>
              <mc:Fallback>
                <p:oleObj name="Equation" r:id="rId7" imgW="596900" imgH="609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1263650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762000" y="4038600"/>
          <a:ext cx="1450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9" imgW="685800" imgH="431800" progId="Equation.DSMT4">
                  <p:embed/>
                </p:oleObj>
              </mc:Choice>
              <mc:Fallback>
                <p:oleObj name="Equation" r:id="rId9" imgW="685800" imgH="431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8600"/>
                        <a:ext cx="14509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85472"/>
              </p:ext>
            </p:extLst>
          </p:nvPr>
        </p:nvGraphicFramePr>
        <p:xfrm>
          <a:off x="2286000" y="3962400"/>
          <a:ext cx="6483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11" imgW="2743200" imgH="419040" progId="Equation.DSMT4">
                  <p:embed/>
                </p:oleObj>
              </mc:Choice>
              <mc:Fallback>
                <p:oleObj name="Equation" r:id="rId11" imgW="2743200" imgH="419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962400"/>
                        <a:ext cx="64833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746159"/>
              </p:ext>
            </p:extLst>
          </p:nvPr>
        </p:nvGraphicFramePr>
        <p:xfrm>
          <a:off x="5791200" y="9906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13" imgW="1587500" imgH="431800" progId="Equation.DSMT4">
                  <p:embed/>
                </p:oleObj>
              </mc:Choice>
              <mc:Fallback>
                <p:oleObj name="Equation" r:id="rId13" imgW="1587500" imgH="431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9906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156260"/>
              </p:ext>
            </p:extLst>
          </p:nvPr>
        </p:nvGraphicFramePr>
        <p:xfrm>
          <a:off x="5791200" y="19050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15" imgW="1600200" imgH="393700" progId="Equation.DSMT4">
                  <p:embed/>
                </p:oleObj>
              </mc:Choice>
              <mc:Fallback>
                <p:oleObj name="Equation" r:id="rId15" imgW="1600200" imgH="3937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452027"/>
              </p:ext>
            </p:extLst>
          </p:nvPr>
        </p:nvGraphicFramePr>
        <p:xfrm>
          <a:off x="5784850" y="27225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17" imgW="1866900" imgH="457200" progId="Equation.DSMT4">
                  <p:embed/>
                </p:oleObj>
              </mc:Choice>
              <mc:Fallback>
                <p:oleObj name="Equation" r:id="rId17" imgW="18669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27225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Rewriting as Sum of Two Quotients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84200" y="1219200"/>
          <a:ext cx="825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3" imgW="825500" imgH="431800" progId="Equation.DSMT4">
                  <p:embed/>
                </p:oleObj>
              </mc:Choice>
              <mc:Fallback>
                <p:oleObj name="Equation" r:id="rId3" imgW="825500" imgH="431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19200"/>
                        <a:ext cx="825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536700" y="1219200"/>
          <a:ext cx="182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5" imgW="1828800" imgH="431800" progId="Equation.DSMT4">
                  <p:embed/>
                </p:oleObj>
              </mc:Choice>
              <mc:Fallback>
                <p:oleObj name="Equation" r:id="rId5" imgW="1828800" imgH="431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219200"/>
                        <a:ext cx="1828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2209800"/>
          <a:ext cx="96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7" imgW="965200" imgH="457200" progId="Equation.DSMT4">
                  <p:embed/>
                </p:oleObj>
              </mc:Choice>
              <mc:Fallback>
                <p:oleObj name="Equation" r:id="rId7" imgW="965200" imgH="457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965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09600" y="2895600"/>
          <a:ext cx="114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9" imgW="1143000" imgH="431800" progId="Equation.DSMT4">
                  <p:embed/>
                </p:oleObj>
              </mc:Choice>
              <mc:Fallback>
                <p:oleObj name="Equation" r:id="rId9" imgW="1143000" imgH="431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1143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36600" y="3587750"/>
          <a:ext cx="889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11" imgW="889000" imgH="419100" progId="Equation.DSMT4">
                  <p:embed/>
                </p:oleObj>
              </mc:Choice>
              <mc:Fallback>
                <p:oleObj name="Equation" r:id="rId11" imgW="889000" imgH="4191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587750"/>
                        <a:ext cx="889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85800" y="4114800"/>
          <a:ext cx="2578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13" imgW="2578100" imgH="711200" progId="Equation.DSMT4">
                  <p:embed/>
                </p:oleObj>
              </mc:Choice>
              <mc:Fallback>
                <p:oleObj name="Equation" r:id="rId13" imgW="2578100" imgH="71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25781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632200" y="1981200"/>
          <a:ext cx="96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Equation" r:id="rId15" imgW="965200" imgH="431800" progId="Equation.DSMT4">
                  <p:embed/>
                </p:oleObj>
              </mc:Choice>
              <mc:Fallback>
                <p:oleObj name="Equation" r:id="rId15" imgW="965200" imgH="431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1981200"/>
                        <a:ext cx="965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3657600" y="2590800"/>
          <a:ext cx="66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17" imgW="660113" imgH="393529" progId="Equation.DSMT4">
                  <p:embed/>
                </p:oleObj>
              </mc:Choice>
              <mc:Fallback>
                <p:oleObj name="Equation" r:id="rId17" imgW="660113" imgH="393529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90800"/>
                        <a:ext cx="660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270000" y="5187950"/>
          <a:ext cx="156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19" imgW="1562100" imgH="393700" progId="Equation.DSMT4">
                  <p:embed/>
                </p:oleObj>
              </mc:Choice>
              <mc:Fallback>
                <p:oleObj name="Equation" r:id="rId19" imgW="1562100" imgH="3937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5187950"/>
                        <a:ext cx="1562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100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 2</vt:lpstr>
      <vt:lpstr>Office Theme</vt:lpstr>
      <vt:lpstr>Equation</vt:lpstr>
      <vt:lpstr>Warm-up</vt:lpstr>
      <vt:lpstr>PowerPoint Presentation</vt:lpstr>
      <vt:lpstr>Integrals involving Inverse Trig Functions</vt:lpstr>
      <vt:lpstr>Example 1</vt:lpstr>
      <vt:lpstr>Example 2</vt:lpstr>
      <vt:lpstr>Example 3</vt:lpstr>
      <vt:lpstr>Using U-Substitution</vt:lpstr>
      <vt:lpstr>PowerPoint Presentation</vt:lpstr>
      <vt:lpstr>Rewriting as Sum of Two Quotients</vt:lpstr>
      <vt:lpstr>Completing the Square</vt:lpstr>
    </vt:vector>
  </TitlesOfParts>
  <Company>Tracy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29</cp:revision>
  <dcterms:created xsi:type="dcterms:W3CDTF">2012-05-11T19:29:04Z</dcterms:created>
  <dcterms:modified xsi:type="dcterms:W3CDTF">2015-02-18T21:19:23Z</dcterms:modified>
</cp:coreProperties>
</file>