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57" r:id="rId3"/>
    <p:sldId id="259" r:id="rId4"/>
    <p:sldId id="260" r:id="rId5"/>
    <p:sldId id="276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5338-0C12-4E30-A213-F1BC10DA7C47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574A-65B0-405F-BD55-C18FDE8F8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3574A-65B0-405F-BD55-C18FDE8F80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F0ED-F563-4AFE-B3A1-3F566A41BE8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28B1-19C1-4E53-9C9D-290EED4D2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13.wmf"/><Relationship Id="rId21" Type="http://schemas.openxmlformats.org/officeDocument/2006/relationships/image" Target="../media/image11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4.wmf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4.4 Day 2</a:t>
            </a:r>
          </a:p>
          <a:p>
            <a:endParaRPr lang="en-US" sz="4400" dirty="0"/>
          </a:p>
          <a:p>
            <a:r>
              <a:rPr lang="en-US" sz="4400" dirty="0"/>
              <a:t>HW: p. 292 #</a:t>
            </a:r>
            <a:r>
              <a:rPr lang="en-US" sz="4400"/>
              <a:t>’s 47-57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199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Fundamental Theorem of Calculus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We know how to find the area under a given curve by using the fundamental theorem of calculus which is:</a:t>
            </a:r>
          </a:p>
          <a:p>
            <a:endParaRPr lang="en-US" dirty="0"/>
          </a:p>
          <a:p>
            <a:r>
              <a:rPr lang="en-US" dirty="0"/>
              <a:t>But sometimes we are asked to find the average value of a function on a given interval.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0" y="2667000"/>
          <a:ext cx="4152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1663700" imgH="469900" progId="Equation.DSMT4">
                  <p:embed/>
                </p:oleObj>
              </mc:Choice>
              <mc:Fallback>
                <p:oleObj name="Equation" r:id="rId3" imgW="1663700" imgH="469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41529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95250" y="5135563"/>
            <a:ext cx="5791200" cy="990600"/>
            <a:chOff x="1968" y="3168"/>
            <a:chExt cx="3648" cy="62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1968" y="3168"/>
              <a:ext cx="3648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" name="Object 12"/>
            <p:cNvGraphicFramePr>
              <a:graphicFrameLocks noChangeAspect="1"/>
            </p:cNvGraphicFramePr>
            <p:nvPr/>
          </p:nvGraphicFramePr>
          <p:xfrm>
            <a:off x="2016" y="3216"/>
            <a:ext cx="3518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5" imgW="2679700" imgH="393700" progId="Equation.DSMT4">
                    <p:embed/>
                  </p:oleObj>
                </mc:Choice>
                <mc:Fallback>
                  <p:oleObj name="Equation" r:id="rId5" imgW="2679700" imgH="393700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3518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B40E138F-F9C1-4FC2-B1BC-BF32A4890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779240"/>
              </p:ext>
            </p:extLst>
          </p:nvPr>
        </p:nvGraphicFramePr>
        <p:xfrm>
          <a:off x="6035675" y="5087938"/>
          <a:ext cx="24415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" imgW="977760" imgH="419040" progId="Equation.DSMT4">
                  <p:embed/>
                </p:oleObj>
              </mc:Choice>
              <mc:Fallback>
                <p:oleObj name="Equation" r:id="rId7" imgW="977760" imgH="41904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5087938"/>
                        <a:ext cx="24415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21" descr="Wide downward diagonal"/>
          <p:cNvSpPr>
            <a:spLocks noChangeArrowheads="1"/>
          </p:cNvSpPr>
          <p:nvPr/>
        </p:nvSpPr>
        <p:spPr bwMode="auto">
          <a:xfrm>
            <a:off x="1143000" y="3962400"/>
            <a:ext cx="1828800" cy="877888"/>
          </a:xfrm>
          <a:prstGeom prst="rect">
            <a:avLst/>
          </a:prstGeom>
          <a:pattFill prst="wdDnDiag">
            <a:fgClr>
              <a:srgbClr val="FF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185863" y="2092325"/>
            <a:ext cx="1785937" cy="2770188"/>
          </a:xfrm>
          <a:custGeom>
            <a:avLst/>
            <a:gdLst>
              <a:gd name="T0" fmla="*/ 1125 w 1125"/>
              <a:gd name="T1" fmla="*/ 0 h 1750"/>
              <a:gd name="T2" fmla="*/ 1063 w 1125"/>
              <a:gd name="T3" fmla="*/ 189 h 1750"/>
              <a:gd name="T4" fmla="*/ 1032 w 1125"/>
              <a:gd name="T5" fmla="*/ 271 h 1750"/>
              <a:gd name="T6" fmla="*/ 1008 w 1125"/>
              <a:gd name="T7" fmla="*/ 333 h 1750"/>
              <a:gd name="T8" fmla="*/ 978 w 1125"/>
              <a:gd name="T9" fmla="*/ 415 h 1750"/>
              <a:gd name="T10" fmla="*/ 950 w 1125"/>
              <a:gd name="T11" fmla="*/ 480 h 1750"/>
              <a:gd name="T12" fmla="*/ 909 w 1125"/>
              <a:gd name="T13" fmla="*/ 583 h 1750"/>
              <a:gd name="T14" fmla="*/ 888 w 1125"/>
              <a:gd name="T15" fmla="*/ 638 h 1750"/>
              <a:gd name="T16" fmla="*/ 871 w 1125"/>
              <a:gd name="T17" fmla="*/ 682 h 1750"/>
              <a:gd name="T18" fmla="*/ 837 w 1125"/>
              <a:gd name="T19" fmla="*/ 754 h 1750"/>
              <a:gd name="T20" fmla="*/ 823 w 1125"/>
              <a:gd name="T21" fmla="*/ 785 h 1750"/>
              <a:gd name="T22" fmla="*/ 796 w 1125"/>
              <a:gd name="T23" fmla="*/ 847 h 1750"/>
              <a:gd name="T24" fmla="*/ 786 w 1125"/>
              <a:gd name="T25" fmla="*/ 878 h 1750"/>
              <a:gd name="T26" fmla="*/ 772 w 1125"/>
              <a:gd name="T27" fmla="*/ 898 h 1750"/>
              <a:gd name="T28" fmla="*/ 765 w 1125"/>
              <a:gd name="T29" fmla="*/ 909 h 1750"/>
              <a:gd name="T30" fmla="*/ 741 w 1125"/>
              <a:gd name="T31" fmla="*/ 963 h 1750"/>
              <a:gd name="T32" fmla="*/ 727 w 1125"/>
              <a:gd name="T33" fmla="*/ 994 h 1750"/>
              <a:gd name="T34" fmla="*/ 710 w 1125"/>
              <a:gd name="T35" fmla="*/ 1025 h 1750"/>
              <a:gd name="T36" fmla="*/ 696 w 1125"/>
              <a:gd name="T37" fmla="*/ 1056 h 1750"/>
              <a:gd name="T38" fmla="*/ 669 w 1125"/>
              <a:gd name="T39" fmla="*/ 1097 h 1750"/>
              <a:gd name="T40" fmla="*/ 662 w 1125"/>
              <a:gd name="T41" fmla="*/ 1107 h 1750"/>
              <a:gd name="T42" fmla="*/ 648 w 1125"/>
              <a:gd name="T43" fmla="*/ 1138 h 1750"/>
              <a:gd name="T44" fmla="*/ 624 w 1125"/>
              <a:gd name="T45" fmla="*/ 1179 h 1750"/>
              <a:gd name="T46" fmla="*/ 573 w 1125"/>
              <a:gd name="T47" fmla="*/ 1258 h 1750"/>
              <a:gd name="T48" fmla="*/ 532 w 1125"/>
              <a:gd name="T49" fmla="*/ 1320 h 1750"/>
              <a:gd name="T50" fmla="*/ 498 w 1125"/>
              <a:gd name="T51" fmla="*/ 1368 h 1750"/>
              <a:gd name="T52" fmla="*/ 477 w 1125"/>
              <a:gd name="T53" fmla="*/ 1395 h 1750"/>
              <a:gd name="T54" fmla="*/ 453 w 1125"/>
              <a:gd name="T55" fmla="*/ 1423 h 1750"/>
              <a:gd name="T56" fmla="*/ 426 w 1125"/>
              <a:gd name="T57" fmla="*/ 1461 h 1750"/>
              <a:gd name="T58" fmla="*/ 408 w 1125"/>
              <a:gd name="T59" fmla="*/ 1478 h 1750"/>
              <a:gd name="T60" fmla="*/ 374 w 1125"/>
              <a:gd name="T61" fmla="*/ 1515 h 1750"/>
              <a:gd name="T62" fmla="*/ 354 w 1125"/>
              <a:gd name="T63" fmla="*/ 1546 h 1750"/>
              <a:gd name="T64" fmla="*/ 333 w 1125"/>
              <a:gd name="T65" fmla="*/ 1557 h 1750"/>
              <a:gd name="T66" fmla="*/ 268 w 1125"/>
              <a:gd name="T67" fmla="*/ 1611 h 1750"/>
              <a:gd name="T68" fmla="*/ 172 w 1125"/>
              <a:gd name="T69" fmla="*/ 1673 h 1750"/>
              <a:gd name="T70" fmla="*/ 162 w 1125"/>
              <a:gd name="T71" fmla="*/ 1680 h 1750"/>
              <a:gd name="T72" fmla="*/ 155 w 1125"/>
              <a:gd name="T73" fmla="*/ 1690 h 1750"/>
              <a:gd name="T74" fmla="*/ 117 w 1125"/>
              <a:gd name="T75" fmla="*/ 1701 h 1750"/>
              <a:gd name="T76" fmla="*/ 0 w 1125"/>
              <a:gd name="T77" fmla="*/ 1735 h 1750"/>
              <a:gd name="T78" fmla="*/ 59 w 1125"/>
              <a:gd name="T79" fmla="*/ 1731 h 1750"/>
              <a:gd name="T80" fmla="*/ 264 w 1125"/>
              <a:gd name="T81" fmla="*/ 1735 h 1750"/>
              <a:gd name="T82" fmla="*/ 412 w 1125"/>
              <a:gd name="T83" fmla="*/ 1738 h 1750"/>
              <a:gd name="T84" fmla="*/ 573 w 1125"/>
              <a:gd name="T85" fmla="*/ 1738 h 1750"/>
              <a:gd name="T86" fmla="*/ 878 w 1125"/>
              <a:gd name="T87" fmla="*/ 1735 h 1750"/>
              <a:gd name="T88" fmla="*/ 995 w 1125"/>
              <a:gd name="T89" fmla="*/ 1738 h 1750"/>
              <a:gd name="T90" fmla="*/ 1125 w 1125"/>
              <a:gd name="T91" fmla="*/ 1731 h 1750"/>
              <a:gd name="T92" fmla="*/ 1125 w 1125"/>
              <a:gd name="T93" fmla="*/ 24 h 175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25"/>
              <a:gd name="T142" fmla="*/ 0 h 1750"/>
              <a:gd name="T143" fmla="*/ 1125 w 1125"/>
              <a:gd name="T144" fmla="*/ 1750 h 175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25" h="1750">
                <a:moveTo>
                  <a:pt x="1125" y="0"/>
                </a:moveTo>
                <a:cubicBezTo>
                  <a:pt x="1106" y="63"/>
                  <a:pt x="1084" y="126"/>
                  <a:pt x="1063" y="189"/>
                </a:cubicBezTo>
                <a:cubicBezTo>
                  <a:pt x="1054" y="216"/>
                  <a:pt x="1048" y="248"/>
                  <a:pt x="1032" y="271"/>
                </a:cubicBezTo>
                <a:cubicBezTo>
                  <a:pt x="1025" y="293"/>
                  <a:pt x="1015" y="312"/>
                  <a:pt x="1008" y="333"/>
                </a:cubicBezTo>
                <a:cubicBezTo>
                  <a:pt x="999" y="361"/>
                  <a:pt x="991" y="389"/>
                  <a:pt x="978" y="415"/>
                </a:cubicBezTo>
                <a:cubicBezTo>
                  <a:pt x="968" y="436"/>
                  <a:pt x="963" y="461"/>
                  <a:pt x="950" y="480"/>
                </a:cubicBezTo>
                <a:cubicBezTo>
                  <a:pt x="940" y="514"/>
                  <a:pt x="929" y="554"/>
                  <a:pt x="909" y="583"/>
                </a:cubicBezTo>
                <a:cubicBezTo>
                  <a:pt x="903" y="602"/>
                  <a:pt x="899" y="621"/>
                  <a:pt x="888" y="638"/>
                </a:cubicBezTo>
                <a:cubicBezTo>
                  <a:pt x="884" y="655"/>
                  <a:pt x="881" y="668"/>
                  <a:pt x="871" y="682"/>
                </a:cubicBezTo>
                <a:cubicBezTo>
                  <a:pt x="866" y="702"/>
                  <a:pt x="848" y="738"/>
                  <a:pt x="837" y="754"/>
                </a:cubicBezTo>
                <a:cubicBezTo>
                  <a:pt x="834" y="766"/>
                  <a:pt x="830" y="775"/>
                  <a:pt x="823" y="785"/>
                </a:cubicBezTo>
                <a:cubicBezTo>
                  <a:pt x="817" y="806"/>
                  <a:pt x="807" y="828"/>
                  <a:pt x="796" y="847"/>
                </a:cubicBezTo>
                <a:cubicBezTo>
                  <a:pt x="791" y="857"/>
                  <a:pt x="792" y="869"/>
                  <a:pt x="786" y="878"/>
                </a:cubicBezTo>
                <a:cubicBezTo>
                  <a:pt x="781" y="885"/>
                  <a:pt x="777" y="891"/>
                  <a:pt x="772" y="898"/>
                </a:cubicBezTo>
                <a:cubicBezTo>
                  <a:pt x="770" y="902"/>
                  <a:pt x="765" y="909"/>
                  <a:pt x="765" y="909"/>
                </a:cubicBezTo>
                <a:cubicBezTo>
                  <a:pt x="760" y="926"/>
                  <a:pt x="751" y="949"/>
                  <a:pt x="741" y="963"/>
                </a:cubicBezTo>
                <a:cubicBezTo>
                  <a:pt x="738" y="975"/>
                  <a:pt x="734" y="984"/>
                  <a:pt x="727" y="994"/>
                </a:cubicBezTo>
                <a:cubicBezTo>
                  <a:pt x="724" y="1005"/>
                  <a:pt x="710" y="1025"/>
                  <a:pt x="710" y="1025"/>
                </a:cubicBezTo>
                <a:cubicBezTo>
                  <a:pt x="706" y="1037"/>
                  <a:pt x="703" y="1046"/>
                  <a:pt x="696" y="1056"/>
                </a:cubicBezTo>
                <a:cubicBezTo>
                  <a:pt x="691" y="1071"/>
                  <a:pt x="678" y="1084"/>
                  <a:pt x="669" y="1097"/>
                </a:cubicBezTo>
                <a:cubicBezTo>
                  <a:pt x="667" y="1100"/>
                  <a:pt x="662" y="1107"/>
                  <a:pt x="662" y="1107"/>
                </a:cubicBezTo>
                <a:cubicBezTo>
                  <a:pt x="659" y="1119"/>
                  <a:pt x="655" y="1128"/>
                  <a:pt x="648" y="1138"/>
                </a:cubicBezTo>
                <a:cubicBezTo>
                  <a:pt x="642" y="1159"/>
                  <a:pt x="640" y="1164"/>
                  <a:pt x="624" y="1179"/>
                </a:cubicBezTo>
                <a:cubicBezTo>
                  <a:pt x="611" y="1203"/>
                  <a:pt x="596" y="1242"/>
                  <a:pt x="573" y="1258"/>
                </a:cubicBezTo>
                <a:cubicBezTo>
                  <a:pt x="561" y="1276"/>
                  <a:pt x="540" y="1300"/>
                  <a:pt x="532" y="1320"/>
                </a:cubicBezTo>
                <a:cubicBezTo>
                  <a:pt x="524" y="1340"/>
                  <a:pt x="516" y="1355"/>
                  <a:pt x="498" y="1368"/>
                </a:cubicBezTo>
                <a:cubicBezTo>
                  <a:pt x="490" y="1380"/>
                  <a:pt x="489" y="1388"/>
                  <a:pt x="477" y="1395"/>
                </a:cubicBezTo>
                <a:cubicBezTo>
                  <a:pt x="461" y="1419"/>
                  <a:pt x="470" y="1411"/>
                  <a:pt x="453" y="1423"/>
                </a:cubicBezTo>
                <a:cubicBezTo>
                  <a:pt x="443" y="1437"/>
                  <a:pt x="441" y="1450"/>
                  <a:pt x="426" y="1461"/>
                </a:cubicBezTo>
                <a:cubicBezTo>
                  <a:pt x="405" y="1491"/>
                  <a:pt x="435" y="1451"/>
                  <a:pt x="408" y="1478"/>
                </a:cubicBezTo>
                <a:cubicBezTo>
                  <a:pt x="395" y="1491"/>
                  <a:pt x="391" y="1505"/>
                  <a:pt x="374" y="1515"/>
                </a:cubicBezTo>
                <a:cubicBezTo>
                  <a:pt x="367" y="1525"/>
                  <a:pt x="363" y="1538"/>
                  <a:pt x="354" y="1546"/>
                </a:cubicBezTo>
                <a:cubicBezTo>
                  <a:pt x="348" y="1551"/>
                  <a:pt x="339" y="1552"/>
                  <a:pt x="333" y="1557"/>
                </a:cubicBezTo>
                <a:cubicBezTo>
                  <a:pt x="329" y="1571"/>
                  <a:pt x="282" y="1602"/>
                  <a:pt x="268" y="1611"/>
                </a:cubicBezTo>
                <a:cubicBezTo>
                  <a:pt x="259" y="1636"/>
                  <a:pt x="199" y="1665"/>
                  <a:pt x="172" y="1673"/>
                </a:cubicBezTo>
                <a:cubicBezTo>
                  <a:pt x="169" y="1675"/>
                  <a:pt x="165" y="1677"/>
                  <a:pt x="162" y="1680"/>
                </a:cubicBezTo>
                <a:cubicBezTo>
                  <a:pt x="159" y="1683"/>
                  <a:pt x="158" y="1688"/>
                  <a:pt x="155" y="1690"/>
                </a:cubicBezTo>
                <a:cubicBezTo>
                  <a:pt x="147" y="1696"/>
                  <a:pt x="126" y="1699"/>
                  <a:pt x="117" y="1701"/>
                </a:cubicBezTo>
                <a:cubicBezTo>
                  <a:pt x="77" y="1711"/>
                  <a:pt x="41" y="1729"/>
                  <a:pt x="0" y="1735"/>
                </a:cubicBezTo>
                <a:cubicBezTo>
                  <a:pt x="24" y="1737"/>
                  <a:pt x="52" y="1750"/>
                  <a:pt x="59" y="1731"/>
                </a:cubicBezTo>
                <a:cubicBezTo>
                  <a:pt x="128" y="1738"/>
                  <a:pt x="194" y="1737"/>
                  <a:pt x="264" y="1735"/>
                </a:cubicBezTo>
                <a:cubicBezTo>
                  <a:pt x="311" y="1736"/>
                  <a:pt x="364" y="1744"/>
                  <a:pt x="412" y="1738"/>
                </a:cubicBezTo>
                <a:cubicBezTo>
                  <a:pt x="471" y="1720"/>
                  <a:pt x="408" y="1738"/>
                  <a:pt x="573" y="1738"/>
                </a:cubicBezTo>
                <a:cubicBezTo>
                  <a:pt x="675" y="1738"/>
                  <a:pt x="776" y="1736"/>
                  <a:pt x="878" y="1735"/>
                </a:cubicBezTo>
                <a:cubicBezTo>
                  <a:pt x="918" y="1738"/>
                  <a:pt x="955" y="1742"/>
                  <a:pt x="995" y="1738"/>
                </a:cubicBezTo>
                <a:cubicBezTo>
                  <a:pt x="1035" y="1726"/>
                  <a:pt x="1084" y="1731"/>
                  <a:pt x="1125" y="1731"/>
                </a:cubicBezTo>
                <a:lnTo>
                  <a:pt x="1125" y="24"/>
                </a:lnTo>
              </a:path>
            </a:pathLst>
          </a:custGeom>
          <a:solidFill>
            <a:srgbClr val="FFFF99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169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The </a:t>
            </a:r>
            <a:r>
              <a:rPr lang="en-US" sz="2800" u="sng" dirty="0"/>
              <a:t>average value</a:t>
            </a:r>
            <a:r>
              <a:rPr lang="en-US" sz="2800" dirty="0"/>
              <a:t> of a function is the value that would give the same area if the function was a constant: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838200" y="1371600"/>
            <a:ext cx="5791200" cy="4675188"/>
            <a:chOff x="-528" y="864"/>
            <a:chExt cx="3648" cy="2945"/>
          </a:xfrm>
        </p:grpSpPr>
        <p:pic>
          <p:nvPicPr>
            <p:cNvPr id="4116" name="Picture 3" descr="H55Y7J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528" y="864"/>
              <a:ext cx="3648" cy="2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7" name="Object 4"/>
            <p:cNvGraphicFramePr>
              <a:graphicFrameLocks noChangeAspect="1"/>
            </p:cNvGraphicFramePr>
            <p:nvPr/>
          </p:nvGraphicFramePr>
          <p:xfrm>
            <a:off x="864" y="3312"/>
            <a:ext cx="672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0" name="Equation" r:id="rId4" imgW="533169" imgH="393529" progId="Equation.DSMT4">
                    <p:embed/>
                  </p:oleObj>
                </mc:Choice>
                <mc:Fallback>
                  <p:oleObj name="Equation" r:id="rId4" imgW="533169" imgH="393529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312"/>
                          <a:ext cx="672" cy="4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181600" y="1524000"/>
          <a:ext cx="17526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6" imgW="837836" imgH="393529" progId="Equation.DSMT4">
                  <p:embed/>
                </p:oleObj>
              </mc:Choice>
              <mc:Fallback>
                <p:oleObj name="Equation" r:id="rId6" imgW="837836" imgH="393529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17526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495800" y="2590800"/>
          <a:ext cx="10350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8" imgW="495085" imgH="482391" progId="Equation.DSMT4">
                  <p:embed/>
                </p:oleObj>
              </mc:Choice>
              <mc:Fallback>
                <p:oleObj name="Equation" r:id="rId8" imgW="495085" imgH="482391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103505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721350" y="2682875"/>
          <a:ext cx="7159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10" imgW="342751" imgH="393529" progId="Equation.DSMT4">
                  <p:embed/>
                </p:oleObj>
              </mc:Choice>
              <mc:Fallback>
                <p:oleObj name="Equation" r:id="rId10" imgW="342751" imgH="393529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2682875"/>
                        <a:ext cx="71596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632575" y="2667000"/>
          <a:ext cx="5556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12" imgW="266469" imgH="393359" progId="Equation.DSMT4">
                  <p:embed/>
                </p:oleObj>
              </mc:Choice>
              <mc:Fallback>
                <p:oleObj name="Equation" r:id="rId12" imgW="266469" imgH="393359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2667000"/>
                        <a:ext cx="5556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302500" y="28924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14" imgW="355138" imgH="177569" progId="Equation.DSMT4">
                  <p:embed/>
                </p:oleObj>
              </mc:Choice>
              <mc:Fallback>
                <p:oleObj name="Equation" r:id="rId14" imgW="355138" imgH="177569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892425"/>
                        <a:ext cx="7413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495800" y="3886200"/>
          <a:ext cx="34147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16" imgW="1637589" imgH="393529" progId="Equation.DSMT4">
                  <p:embed/>
                </p:oleObj>
              </mc:Choice>
              <mc:Fallback>
                <p:oleObj name="Equation" r:id="rId16" imgW="1637589" imgH="393529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341471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24200" y="5029200"/>
            <a:ext cx="5791200" cy="990600"/>
            <a:chOff x="1968" y="3168"/>
            <a:chExt cx="3648" cy="624"/>
          </a:xfrm>
        </p:grpSpPr>
        <p:sp>
          <p:nvSpPr>
            <p:cNvPr id="4115" name="Rectangle 13"/>
            <p:cNvSpPr>
              <a:spLocks noChangeArrowheads="1"/>
            </p:cNvSpPr>
            <p:nvPr/>
          </p:nvSpPr>
          <p:spPr bwMode="auto">
            <a:xfrm>
              <a:off x="1968" y="3168"/>
              <a:ext cx="3648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6" name="Object 12"/>
            <p:cNvGraphicFramePr>
              <a:graphicFrameLocks noChangeAspect="1"/>
            </p:cNvGraphicFramePr>
            <p:nvPr/>
          </p:nvGraphicFramePr>
          <p:xfrm>
            <a:off x="2016" y="3216"/>
            <a:ext cx="3518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7" name="Equation" r:id="rId18" imgW="2679700" imgH="393700" progId="Equation.DSMT4">
                    <p:embed/>
                  </p:oleObj>
                </mc:Choice>
                <mc:Fallback>
                  <p:oleObj name="Equation" r:id="rId18" imgW="2679700" imgH="393700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3518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9718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143000" y="39624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609600" y="3810000"/>
          <a:ext cx="3810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20" imgW="215619" imgH="177569" progId="Equation.DSMT4">
                  <p:embed/>
                </p:oleObj>
              </mc:Choice>
              <mc:Fallback>
                <p:oleObj name="Equation" r:id="rId20" imgW="215619" imgH="177569" progId="Equation.DSMT4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3810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Equation" r:id="rId22" imgW="190417" imgH="139639" progId="Equation.DSMT4">
                  <p:embed/>
                </p:oleObj>
              </mc:Choice>
              <mc:Fallback>
                <p:oleObj name="Equation" r:id="rId22" imgW="190417" imgH="139639" progId="Equation.DSMT4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88" grpId="0" animBg="1"/>
      <p:bldP spid="7182" grpId="0" animBg="1"/>
      <p:bldP spid="71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The mean value theorem for definite integrals says that for a continuous function, at some point on the interval the actual value will equal to the average value.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4637" y="1246909"/>
            <a:ext cx="8534399" cy="2438400"/>
            <a:chOff x="384" y="1728"/>
            <a:chExt cx="5376" cy="1536"/>
          </a:xfrm>
        </p:grpSpPr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384" y="1728"/>
              <a:ext cx="5376" cy="15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5129" name="Text Box 3"/>
            <p:cNvSpPr txBox="1">
              <a:spLocks noChangeArrowheads="1"/>
            </p:cNvSpPr>
            <p:nvPr/>
          </p:nvSpPr>
          <p:spPr bwMode="auto">
            <a:xfrm>
              <a:off x="960" y="1872"/>
              <a:ext cx="41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3300"/>
                  </a:solidFill>
                </a:rPr>
                <a:t>Mean Value Theorem (for definite integrals)</a:t>
              </a:r>
            </a:p>
          </p:txBody>
        </p:sp>
        <p:sp>
          <p:nvSpPr>
            <p:cNvPr id="5130" name="Text Box 4"/>
            <p:cNvSpPr txBox="1">
              <a:spLocks noChangeArrowheads="1"/>
            </p:cNvSpPr>
            <p:nvPr/>
          </p:nvSpPr>
          <p:spPr bwMode="auto">
            <a:xfrm>
              <a:off x="470" y="2093"/>
              <a:ext cx="521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/>
                <a:t>If </a:t>
              </a:r>
              <a:r>
                <a:rPr lang="en-US" sz="2800" i="1">
                  <a:latin typeface="Times New Roman" pitchFamily="18" charset="0"/>
                </a:rPr>
                <a:t>f</a:t>
              </a:r>
              <a:r>
                <a:rPr lang="en-US" sz="2800"/>
                <a:t>  is continuous on          then at some point c in          , </a:t>
              </a:r>
            </a:p>
          </p:txBody>
        </p:sp>
        <p:graphicFrame>
          <p:nvGraphicFramePr>
            <p:cNvPr id="5122" name="Object 0"/>
            <p:cNvGraphicFramePr>
              <a:graphicFrameLocks noChangeAspect="1"/>
            </p:cNvGraphicFramePr>
            <p:nvPr/>
          </p:nvGraphicFramePr>
          <p:xfrm>
            <a:off x="2400" y="2208"/>
            <a:ext cx="48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" name="Equation" r:id="rId3" imgW="355292" imgH="253780" progId="Equation.DSMT4">
                    <p:embed/>
                  </p:oleObj>
                </mc:Choice>
                <mc:Fallback>
                  <p:oleObj name="Equation" r:id="rId3" imgW="355292" imgH="253780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208"/>
                          <a:ext cx="480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1"/>
            <p:cNvGraphicFramePr>
              <a:graphicFrameLocks noChangeAspect="1"/>
            </p:cNvGraphicFramePr>
            <p:nvPr/>
          </p:nvGraphicFramePr>
          <p:xfrm>
            <a:off x="4992" y="2208"/>
            <a:ext cx="48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" name="Equation" r:id="rId5" imgW="355292" imgH="253780" progId="Equation.DSMT4">
                    <p:embed/>
                  </p:oleObj>
                </mc:Choice>
                <mc:Fallback>
                  <p:oleObj name="Equation" r:id="rId5" imgW="355292" imgH="253780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2208"/>
                          <a:ext cx="480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2"/>
            <p:cNvGraphicFramePr>
              <a:graphicFrameLocks noChangeAspect="1"/>
            </p:cNvGraphicFramePr>
            <p:nvPr/>
          </p:nvGraphicFramePr>
          <p:xfrm>
            <a:off x="1872" y="2640"/>
            <a:ext cx="1984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" name="Equation" r:id="rId6" imgW="1511300" imgH="393700" progId="Equation.DSMT4">
                    <p:embed/>
                  </p:oleObj>
                </mc:Choice>
                <mc:Fallback>
                  <p:oleObj name="Equation" r:id="rId6" imgW="1511300" imgH="393700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640"/>
                          <a:ext cx="1984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686800" y="62785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Symbol" pitchFamily="18" charset="2"/>
              </a:rPr>
              <a:t>p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096962" y="3786909"/>
            <a:ext cx="6827838" cy="2967182"/>
            <a:chOff x="624" y="528"/>
            <a:chExt cx="4608" cy="2016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624" y="528"/>
              <a:ext cx="4560" cy="201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58" y="1081"/>
              <a:ext cx="447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If  </a:t>
              </a:r>
              <a:r>
                <a:rPr lang="en-US" sz="2400" i="1" dirty="0">
                  <a:latin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>
                  <a:latin typeface="Times New Roman" pitchFamily="18" charset="0"/>
                </a:rPr>
                <a:t>)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en-US" sz="2400" dirty="0"/>
                <a:t> is continuous over [</a:t>
              </a:r>
              <a:r>
                <a:rPr lang="en-US" sz="2400" i="1" dirty="0">
                  <a:latin typeface="Times New Roman" pitchFamily="18" charset="0"/>
                </a:rPr>
                <a:t>a</a:t>
              </a:r>
              <a:r>
                <a:rPr lang="en-US" sz="2400" dirty="0"/>
                <a:t>, </a:t>
              </a:r>
              <a:r>
                <a:rPr lang="en-US" sz="2400" i="1" dirty="0">
                  <a:latin typeface="Times New Roman" pitchFamily="18" charset="0"/>
                </a:rPr>
                <a:t>b</a:t>
              </a:r>
              <a:r>
                <a:rPr lang="en-US" sz="2400" dirty="0"/>
                <a:t>] and differentiable over (</a:t>
              </a:r>
              <a:r>
                <a:rPr lang="en-US" sz="2400" i="1" dirty="0"/>
                <a:t>a</a:t>
              </a:r>
              <a:r>
                <a:rPr lang="en-US" sz="2400" dirty="0"/>
                <a:t>, </a:t>
              </a:r>
              <a:r>
                <a:rPr lang="en-US" sz="2400" i="1" dirty="0"/>
                <a:t>b</a:t>
              </a:r>
              <a:r>
                <a:rPr lang="en-US" sz="2400" dirty="0"/>
                <a:t>), then at some point </a:t>
              </a:r>
              <a:r>
                <a:rPr lang="en-US" sz="2400" i="1" dirty="0"/>
                <a:t>c</a:t>
              </a:r>
              <a:r>
                <a:rPr lang="en-US" sz="2400" dirty="0"/>
                <a:t> between </a:t>
              </a:r>
              <a:r>
                <a:rPr lang="en-US" sz="2400" i="1" dirty="0">
                  <a:latin typeface="Times New Roman" pitchFamily="18" charset="0"/>
                </a:rPr>
                <a:t>a</a:t>
              </a:r>
              <a:r>
                <a:rPr lang="en-US" sz="2400" dirty="0"/>
                <a:t> and </a:t>
              </a:r>
              <a:r>
                <a:rPr lang="en-US" sz="2400" i="1" dirty="0">
                  <a:latin typeface="Times New Roman" pitchFamily="18" charset="0"/>
                </a:rPr>
                <a:t>b</a:t>
              </a:r>
              <a:r>
                <a:rPr lang="en-US" sz="2400" dirty="0"/>
                <a:t>:</a:t>
              </a:r>
            </a:p>
          </p:txBody>
        </p:sp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1968" y="1776"/>
            <a:ext cx="1872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" name="Equation" r:id="rId8" imgW="1346200" imgH="419100" progId="Equation.DSMT4">
                    <p:embed/>
                  </p:oleObj>
                </mc:Choice>
                <mc:Fallback>
                  <p:oleObj name="Equation" r:id="rId8" imgW="1346200" imgH="419100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776"/>
                          <a:ext cx="1872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239962" y="3805382"/>
            <a:ext cx="4862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Mean Value Theorem for 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1591010"/>
            <a:ext cx="8229600" cy="22951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The average value gives you the y-value, while the mean value allows you to find the x-value.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28039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/>
          </a:bodyPr>
          <a:lstStyle/>
          <a:p>
            <a:r>
              <a:rPr lang="en-US" sz="2800" dirty="0"/>
              <a:t>Find the average value of</a:t>
            </a:r>
          </a:p>
          <a:p>
            <a:r>
              <a:rPr lang="en-US" sz="2800" dirty="0"/>
              <a:t>The average value is given by: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16730" y="838200"/>
          <a:ext cx="482727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3" imgW="2298700" imgH="254000" progId="Equation.DSMT4">
                  <p:embed/>
                </p:oleObj>
              </mc:Choice>
              <mc:Fallback>
                <p:oleObj name="Equation" r:id="rId3" imgW="2298700" imgH="2540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730" y="838200"/>
                        <a:ext cx="482727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105400" y="1295400"/>
          <a:ext cx="2197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5" imgW="1054100" imgH="393700" progId="Equation.DSMT4">
                  <p:embed/>
                </p:oleObj>
              </mc:Choice>
              <mc:Fallback>
                <p:oleObj name="Equation" r:id="rId5" imgW="1054100" imgH="3937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95400"/>
                        <a:ext cx="21971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5029200" y="2362200"/>
          <a:ext cx="29908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7" imgW="1435100" imgH="393700" progId="Equation.DSMT4">
                  <p:embed/>
                </p:oleObj>
              </mc:Choice>
              <mc:Fallback>
                <p:oleObj name="Equation" r:id="rId7" imgW="1435100" imgH="3937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62200"/>
                        <a:ext cx="299085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2"/>
          <p:cNvGraphicFramePr>
            <a:graphicFrameLocks noChangeAspect="1"/>
          </p:cNvGraphicFramePr>
          <p:nvPr/>
        </p:nvGraphicFramePr>
        <p:xfrm>
          <a:off x="5105400" y="3505200"/>
          <a:ext cx="19843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9" imgW="952500" imgH="457200" progId="Equation.DSMT4">
                  <p:embed/>
                </p:oleObj>
              </mc:Choice>
              <mc:Fallback>
                <p:oleObj name="Equation" r:id="rId9" imgW="952500" imgH="4572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1984375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5334000" y="4572000"/>
          <a:ext cx="129698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11" imgW="622030" imgH="393529" progId="Equation.DSMT4">
                  <p:embed/>
                </p:oleObj>
              </mc:Choice>
              <mc:Fallback>
                <p:oleObj name="Equation" r:id="rId11" imgW="622030" imgH="393529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1296988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Example 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r>
              <a:rPr lang="en-US" dirty="0"/>
              <a:t>Now use the mean value theorem for integrals to find the value of c in the previous slide.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how do we find the value of c given: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85800" y="2057400"/>
          <a:ext cx="2197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4" imgW="1054100" imgH="393700" progId="Equation.DSMT4">
                  <p:embed/>
                </p:oleObj>
              </mc:Choice>
              <mc:Fallback>
                <p:oleObj name="Equation" r:id="rId4" imgW="1054100" imgH="3937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21971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2971800" y="2209800"/>
          <a:ext cx="10064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6" imgW="482391" imgH="253890" progId="Equation.DSMT4">
                  <p:embed/>
                </p:oleObj>
              </mc:Choice>
              <mc:Fallback>
                <p:oleObj name="Equation" r:id="rId6" imgW="482391" imgH="25389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100647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1092200" y="3124200"/>
          <a:ext cx="371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8" imgW="177492" imgH="177492" progId="Equation.DSMT4">
                  <p:embed/>
                </p:oleObj>
              </mc:Choice>
              <mc:Fallback>
                <p:oleObj name="Equation" r:id="rId8" imgW="177492" imgH="177492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3124200"/>
                        <a:ext cx="3714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1524000" y="3048000"/>
          <a:ext cx="10064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10" imgW="482391" imgH="253890" progId="Equation.DSMT4">
                  <p:embed/>
                </p:oleObj>
              </mc:Choice>
              <mc:Fallback>
                <p:oleObj name="Equation" r:id="rId10" imgW="482391" imgH="25389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00647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010400" y="3733800"/>
          <a:ext cx="2133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tion" r:id="rId11" imgW="1016000" imgH="228600" progId="Equation.DSMT4">
                  <p:embed/>
                </p:oleObj>
              </mc:Choice>
              <mc:Fallback>
                <p:oleObj name="Equation" r:id="rId11" imgW="1016000" imgH="228600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733800"/>
                        <a:ext cx="21336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26034"/>
              </p:ext>
            </p:extLst>
          </p:nvPr>
        </p:nvGraphicFramePr>
        <p:xfrm>
          <a:off x="838200" y="4343400"/>
          <a:ext cx="18129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18129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24836"/>
              </p:ext>
            </p:extLst>
          </p:nvPr>
        </p:nvGraphicFramePr>
        <p:xfrm>
          <a:off x="3505200" y="4343400"/>
          <a:ext cx="22669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Equation" r:id="rId15" imgW="1079280" imgH="203040" progId="Equation.DSMT4">
                  <p:embed/>
                </p:oleObj>
              </mc:Choice>
              <mc:Fallback>
                <p:oleObj name="Equation" r:id="rId15" imgW="1079280" imgH="20304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2669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258744"/>
              </p:ext>
            </p:extLst>
          </p:nvPr>
        </p:nvGraphicFramePr>
        <p:xfrm>
          <a:off x="3581400" y="5029200"/>
          <a:ext cx="2452688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17" imgW="1168200" imgH="660240" progId="Equation.DSMT4">
                  <p:embed/>
                </p:oleObj>
              </mc:Choice>
              <mc:Fallback>
                <p:oleObj name="Equation" r:id="rId17" imgW="1168200" imgH="66024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2452688" cy="138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234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Equation</vt:lpstr>
      <vt:lpstr>MathType 6.0 Equation</vt:lpstr>
      <vt:lpstr>PowerPoint Presentation</vt:lpstr>
      <vt:lpstr>The Fundamental Theorem of Calculus Part 1</vt:lpstr>
      <vt:lpstr>PowerPoint Presentation</vt:lpstr>
      <vt:lpstr>PowerPoint Presentation</vt:lpstr>
      <vt:lpstr>PowerPoint Presentation</vt:lpstr>
      <vt:lpstr>Example</vt:lpstr>
      <vt:lpstr>Example cont…</vt:lpstr>
    </vt:vector>
  </TitlesOfParts>
  <Company>Tracy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41</cp:revision>
  <dcterms:created xsi:type="dcterms:W3CDTF">2011-11-30T20:21:48Z</dcterms:created>
  <dcterms:modified xsi:type="dcterms:W3CDTF">2021-01-20T18:50:38Z</dcterms:modified>
</cp:coreProperties>
</file>