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62" r:id="rId3"/>
    <p:sldId id="257" r:id="rId4"/>
    <p:sldId id="258" r:id="rId5"/>
    <p:sldId id="259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CC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9" autoAdjust="0"/>
    <p:restoredTop sz="90929"/>
  </p:normalViewPr>
  <p:slideViewPr>
    <p:cSldViewPr>
      <p:cViewPr varScale="1">
        <p:scale>
          <a:sx n="62" d="100"/>
          <a:sy n="62" d="100"/>
        </p:scale>
        <p:origin x="148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4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14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CF204-943D-4D3A-A3A5-EDDA6BBAFA0F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7C9CC-BE54-415C-BD8E-FAC6142844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31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7C9CC-BE54-415C-BD8E-FAC6142844A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9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5378F-E067-4E10-968F-E2A985DD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71F50-632E-48A1-91E0-AFB0DED93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4E3A3-60C7-4313-A51E-5C2E16B0E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07238-95D8-4E06-BFA6-320853225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81288-DAE7-48CF-8AF8-B48F73AC9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1B946-9E2A-4434-A2E3-B9C37BAC8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26E5E-7405-488A-8914-5AC18AEE8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26576-F2EF-42B8-A631-0755D9FE9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147F3-0C68-42E1-9C08-51E6524F7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568B9-0C95-444A-B6B7-30126E36F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2688D-3BA6-4269-89FE-2F8FB288D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>
                <a:alpha val="80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78705048-B7F9-4058-929F-42133BD34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9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5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2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838200"/>
          </a:xfrm>
        </p:spPr>
        <p:txBody>
          <a:bodyPr/>
          <a:lstStyle/>
          <a:p>
            <a:r>
              <a:rPr lang="en-US" dirty="0" smtClean="0"/>
              <a:t>Find the value for the following definite integrals: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504498"/>
              </p:ext>
            </p:extLst>
          </p:nvPr>
        </p:nvGraphicFramePr>
        <p:xfrm>
          <a:off x="658813" y="1447800"/>
          <a:ext cx="2112962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6" name="Equation" r:id="rId4" imgW="901440" imgH="457200" progId="Equation.DSMT4">
                  <p:embed/>
                </p:oleObj>
              </mc:Choice>
              <mc:Fallback>
                <p:oleObj name="Equation" r:id="rId4" imgW="901440" imgH="45720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1447800"/>
                        <a:ext cx="2112962" cy="1071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973092"/>
              </p:ext>
            </p:extLst>
          </p:nvPr>
        </p:nvGraphicFramePr>
        <p:xfrm>
          <a:off x="609600" y="4191000"/>
          <a:ext cx="2198687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7" name="Equation" r:id="rId6" imgW="977760" imgH="457200" progId="Equation.DSMT4">
                  <p:embed/>
                </p:oleObj>
              </mc:Choice>
              <mc:Fallback>
                <p:oleObj name="Equation" r:id="rId6" imgW="977760" imgH="45720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91000"/>
                        <a:ext cx="2198687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778798"/>
              </p:ext>
            </p:extLst>
          </p:nvPr>
        </p:nvGraphicFramePr>
        <p:xfrm>
          <a:off x="592138" y="2590800"/>
          <a:ext cx="184785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8" name="Equation" r:id="rId8" imgW="876240" imgH="685800" progId="Equation.DSMT4">
                  <p:embed/>
                </p:oleObj>
              </mc:Choice>
              <mc:Fallback>
                <p:oleObj name="Equation" r:id="rId8" imgW="876240" imgH="68580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2590800"/>
                        <a:ext cx="184785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068000"/>
              </p:ext>
            </p:extLst>
          </p:nvPr>
        </p:nvGraphicFramePr>
        <p:xfrm>
          <a:off x="609600" y="5486400"/>
          <a:ext cx="3201987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9" name="Equation" r:id="rId10" imgW="1295280" imgH="457200" progId="Equation.DSMT4">
                  <p:embed/>
                </p:oleObj>
              </mc:Choice>
              <mc:Fallback>
                <p:oleObj name="Equation" r:id="rId10" imgW="1295280" imgH="45720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486400"/>
                        <a:ext cx="3201987" cy="1131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44402"/>
              </p:ext>
            </p:extLst>
          </p:nvPr>
        </p:nvGraphicFramePr>
        <p:xfrm>
          <a:off x="2895600" y="1752600"/>
          <a:ext cx="5651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0" name="Equation" r:id="rId12" imgW="241200" imgH="164880" progId="Equation.DSMT4">
                  <p:embed/>
                </p:oleObj>
              </mc:Choice>
              <mc:Fallback>
                <p:oleObj name="Equation" r:id="rId12" imgW="241200" imgH="16488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752600"/>
                        <a:ext cx="565150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604866"/>
              </p:ext>
            </p:extLst>
          </p:nvPr>
        </p:nvGraphicFramePr>
        <p:xfrm>
          <a:off x="2709863" y="2743200"/>
          <a:ext cx="178435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1" name="Equation" r:id="rId14" imgW="761760" imgH="507960" progId="Equation.DSMT4">
                  <p:embed/>
                </p:oleObj>
              </mc:Choice>
              <mc:Fallback>
                <p:oleObj name="Equation" r:id="rId14" imgW="761760" imgH="50796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863" y="2743200"/>
                        <a:ext cx="178435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542676"/>
              </p:ext>
            </p:extLst>
          </p:nvPr>
        </p:nvGraphicFramePr>
        <p:xfrm>
          <a:off x="2819400" y="4267200"/>
          <a:ext cx="8032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2" name="Equation" r:id="rId16" imgW="342720" imgH="393480" progId="Equation.DSMT4">
                  <p:embed/>
                </p:oleObj>
              </mc:Choice>
              <mc:Fallback>
                <p:oleObj name="Equation" r:id="rId16" imgW="342720" imgH="39348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267200"/>
                        <a:ext cx="8032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148558"/>
              </p:ext>
            </p:extLst>
          </p:nvPr>
        </p:nvGraphicFramePr>
        <p:xfrm>
          <a:off x="3843338" y="5522913"/>
          <a:ext cx="8032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3" name="Equation" r:id="rId18" imgW="342720" imgH="393480" progId="Equation.DSMT4">
                  <p:embed/>
                </p:oleObj>
              </mc:Choice>
              <mc:Fallback>
                <p:oleObj name="Equation" r:id="rId18" imgW="342720" imgH="39348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338" y="5522913"/>
                        <a:ext cx="8032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957809"/>
              </p:ext>
            </p:extLst>
          </p:nvPr>
        </p:nvGraphicFramePr>
        <p:xfrm>
          <a:off x="4648200" y="2819400"/>
          <a:ext cx="1308100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4" name="Equation" r:id="rId20" imgW="558720" imgH="431640" progId="Equation.DSMT4">
                  <p:embed/>
                </p:oleObj>
              </mc:Choice>
              <mc:Fallback>
                <p:oleObj name="Equation" r:id="rId20" imgW="558720" imgH="43164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819400"/>
                        <a:ext cx="1308100" cy="1011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466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Riemann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Sums and Definite Integrals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4.3 Day 2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On the agenda: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2743200"/>
            <a:ext cx="9144000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Properties of Definite Integrals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0" y="5257800"/>
            <a:ext cx="9144000" cy="1323439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R="45720" lvl="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</a:rPr>
              <a:t>HW:  </a:t>
            </a:r>
            <a:r>
              <a:rPr lang="en-US" sz="4000" dirty="0">
                <a:solidFill>
                  <a:srgbClr val="FF3300"/>
                </a:solidFill>
              </a:rPr>
              <a:t> p. 278 #'s 33-43, 47 odd; p. 292 #'s 29-33 odd, 69 - 85 </a:t>
            </a:r>
            <a:r>
              <a:rPr lang="en-US" sz="4000" dirty="0" smtClean="0">
                <a:solidFill>
                  <a:srgbClr val="FF3300"/>
                </a:solidFill>
              </a:rPr>
              <a:t>odd</a:t>
            </a:r>
            <a:endParaRPr kumimoji="0" lang="en-US" sz="4000" b="1" i="0" u="none" strike="noStrike" kern="1200" cap="none" spc="0" normalizeH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533400" y="3733800"/>
            <a:ext cx="8077200" cy="990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609600" y="2438400"/>
            <a:ext cx="8077200" cy="990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609600" y="2438400"/>
            <a:ext cx="80772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609600" y="1371600"/>
            <a:ext cx="8077200" cy="9144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609600" y="1371600"/>
            <a:ext cx="80772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Text Box 2"/>
          <p:cNvSpPr txBox="1">
            <a:spLocks noChangeArrowheads="1"/>
          </p:cNvSpPr>
          <p:nvPr/>
        </p:nvSpPr>
        <p:spPr bwMode="auto">
          <a:xfrm>
            <a:off x="609600" y="0"/>
            <a:ext cx="78644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dirty="0" smtClean="0"/>
              <a:t>Properties of Definite Integrals</a:t>
            </a:r>
            <a:endParaRPr lang="en-US" sz="4400" dirty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09600" y="2514600"/>
            <a:ext cx="8077200" cy="822325"/>
            <a:chOff x="394" y="912"/>
            <a:chExt cx="5088" cy="518"/>
          </a:xfrm>
        </p:grpSpPr>
        <p:sp>
          <p:nvSpPr>
            <p:cNvPr id="1043" name="Text Box 3"/>
            <p:cNvSpPr txBox="1">
              <a:spLocks noChangeArrowheads="1"/>
            </p:cNvSpPr>
            <p:nvPr/>
          </p:nvSpPr>
          <p:spPr bwMode="auto">
            <a:xfrm>
              <a:off x="394" y="1031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2.</a:t>
              </a:r>
            </a:p>
          </p:txBody>
        </p:sp>
        <p:graphicFrame>
          <p:nvGraphicFramePr>
            <p:cNvPr id="1029" name="Object 4"/>
            <p:cNvGraphicFramePr>
              <a:graphicFrameLocks noChangeAspect="1"/>
            </p:cNvGraphicFramePr>
            <p:nvPr/>
          </p:nvGraphicFramePr>
          <p:xfrm>
            <a:off x="672" y="912"/>
            <a:ext cx="1230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" name="Equation" r:id="rId3" imgW="914400" imgH="330200" progId="Equation.DSMT4">
                    <p:embed/>
                  </p:oleObj>
                </mc:Choice>
                <mc:Fallback>
                  <p:oleObj name="Equation" r:id="rId3" imgW="914400" imgH="330200" progId="Equation.DSMT4">
                    <p:embed/>
                    <p:pic>
                      <p:nvPicPr>
                        <p:cNvPr id="0" name="Picture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912"/>
                          <a:ext cx="1230" cy="4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4" name="Text Box 5"/>
            <p:cNvSpPr txBox="1">
              <a:spLocks noChangeArrowheads="1"/>
            </p:cNvSpPr>
            <p:nvPr/>
          </p:nvSpPr>
          <p:spPr bwMode="auto">
            <a:xfrm>
              <a:off x="2016" y="912"/>
              <a:ext cx="346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If the upper and lower limits are equal, then the integral is zero.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93725" y="1447800"/>
            <a:ext cx="8169275" cy="822325"/>
            <a:chOff x="384" y="1584"/>
            <a:chExt cx="5146" cy="518"/>
          </a:xfrm>
        </p:grpSpPr>
        <p:sp>
          <p:nvSpPr>
            <p:cNvPr id="1041" name="Text Box 6"/>
            <p:cNvSpPr txBox="1">
              <a:spLocks noChangeArrowheads="1"/>
            </p:cNvSpPr>
            <p:nvPr/>
          </p:nvSpPr>
          <p:spPr bwMode="auto">
            <a:xfrm>
              <a:off x="384" y="1680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1.</a:t>
              </a:r>
            </a:p>
          </p:txBody>
        </p:sp>
        <p:graphicFrame>
          <p:nvGraphicFramePr>
            <p:cNvPr id="1028" name="Object 7"/>
            <p:cNvGraphicFramePr>
              <a:graphicFrameLocks noChangeAspect="1"/>
            </p:cNvGraphicFramePr>
            <p:nvPr/>
          </p:nvGraphicFramePr>
          <p:xfrm>
            <a:off x="760" y="1584"/>
            <a:ext cx="2101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" name="Equation" r:id="rId5" imgW="1562100" imgH="330200" progId="Equation.DSMT4">
                    <p:embed/>
                  </p:oleObj>
                </mc:Choice>
                <mc:Fallback>
                  <p:oleObj name="Equation" r:id="rId5" imgW="1562100" imgH="330200" progId="Equation.DSMT4">
                    <p:embed/>
                    <p:pic>
                      <p:nvPicPr>
                        <p:cNvPr id="0" name="Picture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0" y="1584"/>
                          <a:ext cx="2101" cy="4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2" name="Text Box 8"/>
            <p:cNvSpPr txBox="1">
              <a:spLocks noChangeArrowheads="1"/>
            </p:cNvSpPr>
            <p:nvPr/>
          </p:nvSpPr>
          <p:spPr bwMode="auto">
            <a:xfrm>
              <a:off x="3072" y="1584"/>
              <a:ext cx="245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Reversing the limits changes the sign.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09600" y="3733800"/>
            <a:ext cx="8169275" cy="898525"/>
            <a:chOff x="384" y="2352"/>
            <a:chExt cx="5146" cy="566"/>
          </a:xfrm>
        </p:grpSpPr>
        <p:graphicFrame>
          <p:nvGraphicFramePr>
            <p:cNvPr id="1027" name="Object 9"/>
            <p:cNvGraphicFramePr>
              <a:graphicFrameLocks noChangeAspect="1"/>
            </p:cNvGraphicFramePr>
            <p:nvPr/>
          </p:nvGraphicFramePr>
          <p:xfrm>
            <a:off x="666" y="2352"/>
            <a:ext cx="2289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6" name="Equation" r:id="rId7" imgW="1701800" imgH="330200" progId="Equation.DSMT4">
                    <p:embed/>
                  </p:oleObj>
                </mc:Choice>
                <mc:Fallback>
                  <p:oleObj name="Equation" r:id="rId7" imgW="1701800" imgH="330200" progId="Equation.DSMT4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6" y="2352"/>
                          <a:ext cx="2289" cy="4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9" name="Text Box 10"/>
            <p:cNvSpPr txBox="1">
              <a:spLocks noChangeArrowheads="1"/>
            </p:cNvSpPr>
            <p:nvPr/>
          </p:nvSpPr>
          <p:spPr bwMode="auto">
            <a:xfrm>
              <a:off x="384" y="2448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3.</a:t>
              </a:r>
            </a:p>
          </p:txBody>
        </p:sp>
        <p:sp>
          <p:nvSpPr>
            <p:cNvPr id="1040" name="Text Box 11"/>
            <p:cNvSpPr txBox="1">
              <a:spLocks noChangeArrowheads="1"/>
            </p:cNvSpPr>
            <p:nvPr/>
          </p:nvSpPr>
          <p:spPr bwMode="auto">
            <a:xfrm>
              <a:off x="3072" y="2400"/>
              <a:ext cx="245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Constant multiples can be moved outside.</a:t>
              </a:r>
            </a:p>
          </p:txBody>
        </p:sp>
      </p:grpSp>
      <p:graphicFrame>
        <p:nvGraphicFramePr>
          <p:cNvPr id="4117" name="Object 21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9" imgW="190417" imgH="139639" progId="Equation.DSMT4">
                  <p:embed/>
                </p:oleObj>
              </mc:Choice>
              <mc:Fallback>
                <p:oleObj name="Equation" r:id="rId9" imgW="190417" imgH="139639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 animBg="1"/>
      <p:bldP spid="4109" grpId="0" animBg="1"/>
      <p:bldP spid="4113" grpId="0" animBg="1"/>
      <p:bldP spid="4108" grpId="0" animBg="1"/>
      <p:bldP spid="41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457200" y="3886200"/>
            <a:ext cx="8229600" cy="1981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15"/>
          <p:cNvSpPr>
            <a:spLocks noChangeArrowheads="1"/>
          </p:cNvSpPr>
          <p:nvPr/>
        </p:nvSpPr>
        <p:spPr bwMode="auto">
          <a:xfrm>
            <a:off x="457200" y="2514600"/>
            <a:ext cx="81534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457200" y="2514600"/>
            <a:ext cx="81534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Text Box 3"/>
          <p:cNvSpPr txBox="1">
            <a:spLocks noChangeArrowheads="1"/>
          </p:cNvSpPr>
          <p:nvPr/>
        </p:nvSpPr>
        <p:spPr bwMode="auto">
          <a:xfrm>
            <a:off x="549275" y="569913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990600" y="1524000"/>
          <a:ext cx="195262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3" imgW="914400" imgH="330200" progId="Equation.DSMT4">
                  <p:embed/>
                </p:oleObj>
              </mc:Choice>
              <mc:Fallback>
                <p:oleObj name="Equation" r:id="rId3" imgW="914400" imgH="3302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1952625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Text Box 5"/>
          <p:cNvSpPr txBox="1">
            <a:spLocks noChangeArrowheads="1"/>
          </p:cNvSpPr>
          <p:nvPr/>
        </p:nvSpPr>
        <p:spPr bwMode="auto">
          <a:xfrm>
            <a:off x="3124200" y="1524000"/>
            <a:ext cx="5502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If the upper and lower limits are equal, then the integral is zero.</a:t>
            </a:r>
          </a:p>
        </p:txBody>
      </p:sp>
      <p:sp>
        <p:nvSpPr>
          <p:cNvPr id="2060" name="Text Box 6"/>
          <p:cNvSpPr txBox="1">
            <a:spLocks noChangeArrowheads="1"/>
          </p:cNvSpPr>
          <p:nvPr/>
        </p:nvSpPr>
        <p:spPr bwMode="auto">
          <a:xfrm>
            <a:off x="533400" y="16002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2.</a:t>
            </a:r>
          </a:p>
        </p:txBody>
      </p:sp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1130300" y="457200"/>
          <a:ext cx="3335338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5" imgW="1562100" imgH="330200" progId="Equation.DSMT4">
                  <p:embed/>
                </p:oleObj>
              </mc:Choice>
              <mc:Fallback>
                <p:oleObj name="Equation" r:id="rId5" imgW="1562100" imgH="3302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457200"/>
                        <a:ext cx="3335338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Text Box 8"/>
          <p:cNvSpPr txBox="1">
            <a:spLocks noChangeArrowheads="1"/>
          </p:cNvSpPr>
          <p:nvPr/>
        </p:nvSpPr>
        <p:spPr bwMode="auto">
          <a:xfrm>
            <a:off x="4800600" y="457200"/>
            <a:ext cx="3902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Reversing the limits changes the sign.</a:t>
            </a:r>
          </a:p>
        </p:txBody>
      </p:sp>
      <p:graphicFrame>
        <p:nvGraphicFramePr>
          <p:cNvPr id="2052" name="Object 9"/>
          <p:cNvGraphicFramePr>
            <a:graphicFrameLocks noChangeAspect="1"/>
          </p:cNvGraphicFramePr>
          <p:nvPr/>
        </p:nvGraphicFramePr>
        <p:xfrm>
          <a:off x="981075" y="2667000"/>
          <a:ext cx="3633788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7" imgW="1701800" imgH="330200" progId="Equation.DSMT4">
                  <p:embed/>
                </p:oleObj>
              </mc:Choice>
              <mc:Fallback>
                <p:oleObj name="Equation" r:id="rId7" imgW="1701800" imgH="33020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667000"/>
                        <a:ext cx="3633788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 Box 10"/>
          <p:cNvSpPr txBox="1">
            <a:spLocks noChangeArrowheads="1"/>
          </p:cNvSpPr>
          <p:nvPr/>
        </p:nvSpPr>
        <p:spPr bwMode="auto">
          <a:xfrm>
            <a:off x="533400" y="28194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3.</a:t>
            </a:r>
          </a:p>
        </p:txBody>
      </p:sp>
      <p:sp>
        <p:nvSpPr>
          <p:cNvPr id="2063" name="Text Box 11"/>
          <p:cNvSpPr txBox="1">
            <a:spLocks noChangeArrowheads="1"/>
          </p:cNvSpPr>
          <p:nvPr/>
        </p:nvSpPr>
        <p:spPr bwMode="auto">
          <a:xfrm>
            <a:off x="4800600" y="2743200"/>
            <a:ext cx="3902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Constant multiples can be moved outside.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42925" y="3962400"/>
            <a:ext cx="8083550" cy="1812925"/>
            <a:chOff x="342" y="2496"/>
            <a:chExt cx="5092" cy="1142"/>
          </a:xfrm>
        </p:grpSpPr>
        <p:graphicFrame>
          <p:nvGraphicFramePr>
            <p:cNvPr id="2054" name="Object 12"/>
            <p:cNvGraphicFramePr>
              <a:graphicFrameLocks noChangeAspect="1"/>
            </p:cNvGraphicFramePr>
            <p:nvPr/>
          </p:nvGraphicFramePr>
          <p:xfrm>
            <a:off x="1056" y="2496"/>
            <a:ext cx="3741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8" name="Equation" r:id="rId9" imgW="2781300" imgH="330200" progId="Equation.DSMT4">
                    <p:embed/>
                  </p:oleObj>
                </mc:Choice>
                <mc:Fallback>
                  <p:oleObj name="Equation" r:id="rId9" imgW="2781300" imgH="330200" progId="Equation.DSMT4">
                    <p:embed/>
                    <p:pic>
                      <p:nvPicPr>
                        <p:cNvPr id="0" name="Picture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2496"/>
                          <a:ext cx="3741" cy="4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5" name="Text Box 13"/>
            <p:cNvSpPr txBox="1">
              <a:spLocks noChangeArrowheads="1"/>
            </p:cNvSpPr>
            <p:nvPr/>
          </p:nvSpPr>
          <p:spPr bwMode="auto">
            <a:xfrm>
              <a:off x="342" y="2592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4.</a:t>
              </a:r>
            </a:p>
          </p:txBody>
        </p:sp>
        <p:sp>
          <p:nvSpPr>
            <p:cNvPr id="2066" name="Text Box 14"/>
            <p:cNvSpPr txBox="1">
              <a:spLocks noChangeArrowheads="1"/>
            </p:cNvSpPr>
            <p:nvPr/>
          </p:nvSpPr>
          <p:spPr bwMode="auto">
            <a:xfrm>
              <a:off x="2976" y="3120"/>
              <a:ext cx="245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Integrals can be added and subtracted.</a:t>
              </a:r>
            </a:p>
          </p:txBody>
        </p:sp>
      </p:grpSp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11" imgW="190417" imgH="139639" progId="Equation.DSMT4">
                  <p:embed/>
                </p:oleObj>
              </mc:Choice>
              <mc:Fallback>
                <p:oleObj name="Equation" r:id="rId11" imgW="190417" imgH="139639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7" grpId="0" animBg="1"/>
      <p:bldP spid="51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457200" y="2514600"/>
            <a:ext cx="7696200" cy="1905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3"/>
          <p:cNvSpPr>
            <a:spLocks noChangeArrowheads="1"/>
          </p:cNvSpPr>
          <p:nvPr/>
        </p:nvSpPr>
        <p:spPr bwMode="auto">
          <a:xfrm>
            <a:off x="457200" y="228600"/>
            <a:ext cx="8229600" cy="1981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457200" y="228600"/>
            <a:ext cx="8229600" cy="1981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1676400" y="304800"/>
          <a:ext cx="5938838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3" imgW="2781300" imgH="330200" progId="Equation.DSMT4">
                  <p:embed/>
                </p:oleObj>
              </mc:Choice>
              <mc:Fallback>
                <p:oleObj name="Equation" r:id="rId3" imgW="2781300" imgH="33020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04800"/>
                        <a:ext cx="5938838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Text Box 9"/>
          <p:cNvSpPr txBox="1">
            <a:spLocks noChangeArrowheads="1"/>
          </p:cNvSpPr>
          <p:nvPr/>
        </p:nvSpPr>
        <p:spPr bwMode="auto">
          <a:xfrm>
            <a:off x="542925" y="4572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4.</a:t>
            </a:r>
          </a:p>
        </p:txBody>
      </p:sp>
      <p:sp>
        <p:nvSpPr>
          <p:cNvPr id="3085" name="Text Box 10"/>
          <p:cNvSpPr txBox="1">
            <a:spLocks noChangeArrowheads="1"/>
          </p:cNvSpPr>
          <p:nvPr/>
        </p:nvSpPr>
        <p:spPr bwMode="auto">
          <a:xfrm>
            <a:off x="4724400" y="1295400"/>
            <a:ext cx="3902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Integrals can be added and subtracted.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457200" y="2590800"/>
            <a:ext cx="8093075" cy="1736725"/>
            <a:chOff x="288" y="1632"/>
            <a:chExt cx="5098" cy="1094"/>
          </a:xfrm>
        </p:grpSpPr>
        <p:sp>
          <p:nvSpPr>
            <p:cNvPr id="3099" name="Text Box 11"/>
            <p:cNvSpPr txBox="1">
              <a:spLocks noChangeArrowheads="1"/>
            </p:cNvSpPr>
            <p:nvPr/>
          </p:nvSpPr>
          <p:spPr bwMode="auto">
            <a:xfrm>
              <a:off x="288" y="1728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5.</a:t>
              </a:r>
            </a:p>
          </p:txBody>
        </p:sp>
        <p:graphicFrame>
          <p:nvGraphicFramePr>
            <p:cNvPr id="3080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0412115"/>
                </p:ext>
              </p:extLst>
            </p:nvPr>
          </p:nvGraphicFramePr>
          <p:xfrm>
            <a:off x="628" y="1632"/>
            <a:ext cx="3687" cy="5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4" name="Equation" r:id="rId5" imgW="2209680" imgH="330120" progId="Equation.DSMT4">
                    <p:embed/>
                  </p:oleObj>
                </mc:Choice>
                <mc:Fallback>
                  <p:oleObj name="Equation" r:id="rId5" imgW="2209680" imgH="330120" progId="Equation.DSMT4">
                    <p:embed/>
                    <p:pic>
                      <p:nvPicPr>
                        <p:cNvPr id="0" name="Picture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8" y="1632"/>
                          <a:ext cx="3687" cy="5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0" name="Text Box 13"/>
            <p:cNvSpPr txBox="1">
              <a:spLocks noChangeArrowheads="1"/>
            </p:cNvSpPr>
            <p:nvPr/>
          </p:nvSpPr>
          <p:spPr bwMode="auto">
            <a:xfrm>
              <a:off x="2928" y="2208"/>
              <a:ext cx="245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u="sng"/>
                <a:t>Intervals</a:t>
              </a:r>
              <a:r>
                <a:rPr lang="en-US"/>
                <a:t> can be added</a:t>
              </a:r>
            </a:p>
            <a:p>
              <a:r>
                <a:rPr lang="en-US"/>
                <a:t>(or subtracted.)</a:t>
              </a: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81000" y="3581400"/>
            <a:ext cx="4114800" cy="2895600"/>
            <a:chOff x="240" y="2256"/>
            <a:chExt cx="2592" cy="1824"/>
          </a:xfrm>
        </p:grpSpPr>
        <p:sp>
          <p:nvSpPr>
            <p:cNvPr id="3096" name="Rectangle 16"/>
            <p:cNvSpPr>
              <a:spLocks noChangeArrowheads="1"/>
            </p:cNvSpPr>
            <p:nvPr/>
          </p:nvSpPr>
          <p:spPr bwMode="auto">
            <a:xfrm>
              <a:off x="240" y="2256"/>
              <a:ext cx="2592" cy="18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Line 17"/>
            <p:cNvSpPr>
              <a:spLocks noChangeShapeType="1"/>
            </p:cNvSpPr>
            <p:nvPr/>
          </p:nvSpPr>
          <p:spPr bwMode="auto">
            <a:xfrm>
              <a:off x="528" y="2496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18"/>
            <p:cNvSpPr>
              <a:spLocks noChangeShapeType="1"/>
            </p:cNvSpPr>
            <p:nvPr/>
          </p:nvSpPr>
          <p:spPr bwMode="auto">
            <a:xfrm>
              <a:off x="384" y="369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6" name="Object 23"/>
            <p:cNvGraphicFramePr>
              <a:graphicFrameLocks noChangeAspect="1"/>
            </p:cNvGraphicFramePr>
            <p:nvPr/>
          </p:nvGraphicFramePr>
          <p:xfrm>
            <a:off x="1008" y="3792"/>
            <a:ext cx="175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5" name="Equation" r:id="rId7" imgW="126835" imgH="139518" progId="Equation.DSMT4">
                    <p:embed/>
                  </p:oleObj>
                </mc:Choice>
                <mc:Fallback>
                  <p:oleObj name="Equation" r:id="rId7" imgW="126835" imgH="139518" progId="Equation.DSMT4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3792"/>
                          <a:ext cx="175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7" name="Object 24"/>
            <p:cNvGraphicFramePr>
              <a:graphicFrameLocks noChangeAspect="1"/>
            </p:cNvGraphicFramePr>
            <p:nvPr/>
          </p:nvGraphicFramePr>
          <p:xfrm>
            <a:off x="1584" y="3766"/>
            <a:ext cx="175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6" name="Equation" r:id="rId9" imgW="126725" imgH="177415" progId="Equation.DSMT4">
                    <p:embed/>
                  </p:oleObj>
                </mc:Choice>
                <mc:Fallback>
                  <p:oleObj name="Equation" r:id="rId9" imgW="126725" imgH="177415" progId="Equation.DSMT4">
                    <p:embed/>
                    <p:pic>
                      <p:nvPicPr>
                        <p:cNvPr id="0" name="Picture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3766"/>
                          <a:ext cx="175" cy="2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" name="Object 25"/>
            <p:cNvGraphicFramePr>
              <a:graphicFrameLocks noChangeAspect="1"/>
            </p:cNvGraphicFramePr>
            <p:nvPr/>
          </p:nvGraphicFramePr>
          <p:xfrm>
            <a:off x="2121" y="3792"/>
            <a:ext cx="157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7" name="Equation" r:id="rId11" imgW="114201" imgH="139579" progId="Equation.DSMT4">
                    <p:embed/>
                  </p:oleObj>
                </mc:Choice>
                <mc:Fallback>
                  <p:oleObj name="Equation" r:id="rId11" imgW="114201" imgH="139579" progId="Equation.DSMT4">
                    <p:embed/>
                    <p:pic>
                      <p:nvPicPr>
                        <p:cNvPr id="0" name="Picture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1" y="3792"/>
                          <a:ext cx="157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9" name="Object 26"/>
            <p:cNvGraphicFramePr>
              <a:graphicFrameLocks noChangeAspect="1"/>
            </p:cNvGraphicFramePr>
            <p:nvPr/>
          </p:nvGraphicFramePr>
          <p:xfrm>
            <a:off x="624" y="2304"/>
            <a:ext cx="840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8" name="Equation" r:id="rId13" imgW="609336" imgH="253890" progId="Equation.DSMT4">
                    <p:embed/>
                  </p:oleObj>
                </mc:Choice>
                <mc:Fallback>
                  <p:oleObj name="Equation" r:id="rId13" imgW="609336" imgH="253890" progId="Equation.DSMT4">
                    <p:embed/>
                    <p:pic>
                      <p:nvPicPr>
                        <p:cNvPr id="0" name="Picture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2304"/>
                          <a:ext cx="840" cy="3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749425" y="4191000"/>
            <a:ext cx="917575" cy="1676400"/>
            <a:chOff x="1102" y="2640"/>
            <a:chExt cx="578" cy="1056"/>
          </a:xfrm>
        </p:grpSpPr>
        <p:sp>
          <p:nvSpPr>
            <p:cNvPr id="3093" name="Freeform 29" descr="Wide downward diagonal"/>
            <p:cNvSpPr>
              <a:spLocks/>
            </p:cNvSpPr>
            <p:nvPr/>
          </p:nvSpPr>
          <p:spPr bwMode="auto">
            <a:xfrm>
              <a:off x="1102" y="2640"/>
              <a:ext cx="578" cy="1056"/>
            </a:xfrm>
            <a:custGeom>
              <a:avLst/>
              <a:gdLst>
                <a:gd name="T0" fmla="*/ 2 w 578"/>
                <a:gd name="T1" fmla="*/ 1056 h 1056"/>
                <a:gd name="T2" fmla="*/ 5 w 578"/>
                <a:gd name="T3" fmla="*/ 96 h 1056"/>
                <a:gd name="T4" fmla="*/ 17 w 578"/>
                <a:gd name="T5" fmla="*/ 93 h 1056"/>
                <a:gd name="T6" fmla="*/ 86 w 578"/>
                <a:gd name="T7" fmla="*/ 75 h 1056"/>
                <a:gd name="T8" fmla="*/ 179 w 578"/>
                <a:gd name="T9" fmla="*/ 60 h 1056"/>
                <a:gd name="T10" fmla="*/ 362 w 578"/>
                <a:gd name="T11" fmla="*/ 24 h 1056"/>
                <a:gd name="T12" fmla="*/ 572 w 578"/>
                <a:gd name="T13" fmla="*/ 0 h 1056"/>
                <a:gd name="T14" fmla="*/ 578 w 578"/>
                <a:gd name="T15" fmla="*/ 1056 h 1056"/>
                <a:gd name="T16" fmla="*/ 2 w 578"/>
                <a:gd name="T17" fmla="*/ 1056 h 10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78"/>
                <a:gd name="T28" fmla="*/ 0 h 1056"/>
                <a:gd name="T29" fmla="*/ 578 w 578"/>
                <a:gd name="T30" fmla="*/ 1056 h 10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78" h="1056">
                  <a:moveTo>
                    <a:pt x="2" y="1056"/>
                  </a:moveTo>
                  <a:cubicBezTo>
                    <a:pt x="3" y="736"/>
                    <a:pt x="0" y="416"/>
                    <a:pt x="5" y="96"/>
                  </a:cubicBezTo>
                  <a:cubicBezTo>
                    <a:pt x="5" y="92"/>
                    <a:pt x="13" y="94"/>
                    <a:pt x="17" y="93"/>
                  </a:cubicBezTo>
                  <a:cubicBezTo>
                    <a:pt x="40" y="88"/>
                    <a:pt x="63" y="83"/>
                    <a:pt x="86" y="75"/>
                  </a:cubicBezTo>
                  <a:cubicBezTo>
                    <a:pt x="115" y="65"/>
                    <a:pt x="149" y="66"/>
                    <a:pt x="179" y="60"/>
                  </a:cubicBezTo>
                  <a:cubicBezTo>
                    <a:pt x="241" y="48"/>
                    <a:pt x="300" y="33"/>
                    <a:pt x="362" y="24"/>
                  </a:cubicBezTo>
                  <a:cubicBezTo>
                    <a:pt x="419" y="5"/>
                    <a:pt x="513" y="0"/>
                    <a:pt x="572" y="0"/>
                  </a:cubicBezTo>
                  <a:lnTo>
                    <a:pt x="578" y="1056"/>
                  </a:lnTo>
                  <a:lnTo>
                    <a:pt x="2" y="1056"/>
                  </a:lnTo>
                  <a:close/>
                </a:path>
              </a:pathLst>
            </a:custGeom>
            <a:pattFill prst="wdDnDiag">
              <a:fgClr>
                <a:srgbClr val="80008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20"/>
            <p:cNvSpPr>
              <a:spLocks noChangeShapeType="1"/>
            </p:cNvSpPr>
            <p:nvPr/>
          </p:nvSpPr>
          <p:spPr bwMode="auto">
            <a:xfrm>
              <a:off x="1104" y="2736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21"/>
            <p:cNvSpPr>
              <a:spLocks noChangeShapeType="1"/>
            </p:cNvSpPr>
            <p:nvPr/>
          </p:nvSpPr>
          <p:spPr bwMode="auto">
            <a:xfrm>
              <a:off x="1680" y="2640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2662238" y="4181475"/>
            <a:ext cx="842962" cy="1685925"/>
            <a:chOff x="1677" y="2634"/>
            <a:chExt cx="531" cy="1062"/>
          </a:xfrm>
        </p:grpSpPr>
        <p:sp>
          <p:nvSpPr>
            <p:cNvPr id="3091" name="Freeform 31" descr="Wide upward diagonal"/>
            <p:cNvSpPr>
              <a:spLocks/>
            </p:cNvSpPr>
            <p:nvPr/>
          </p:nvSpPr>
          <p:spPr bwMode="auto">
            <a:xfrm>
              <a:off x="1677" y="2634"/>
              <a:ext cx="531" cy="1062"/>
            </a:xfrm>
            <a:custGeom>
              <a:avLst/>
              <a:gdLst>
                <a:gd name="T0" fmla="*/ 0 w 531"/>
                <a:gd name="T1" fmla="*/ 0 h 1062"/>
                <a:gd name="T2" fmla="*/ 213 w 531"/>
                <a:gd name="T3" fmla="*/ 12 h 1062"/>
                <a:gd name="T4" fmla="*/ 381 w 531"/>
                <a:gd name="T5" fmla="*/ 27 h 1062"/>
                <a:gd name="T6" fmla="*/ 477 w 531"/>
                <a:gd name="T7" fmla="*/ 39 h 1062"/>
                <a:gd name="T8" fmla="*/ 528 w 531"/>
                <a:gd name="T9" fmla="*/ 51 h 1062"/>
                <a:gd name="T10" fmla="*/ 531 w 531"/>
                <a:gd name="T11" fmla="*/ 1062 h 1062"/>
                <a:gd name="T12" fmla="*/ 3 w 531"/>
                <a:gd name="T13" fmla="*/ 1062 h 1062"/>
                <a:gd name="T14" fmla="*/ 0 w 531"/>
                <a:gd name="T15" fmla="*/ 0 h 106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31"/>
                <a:gd name="T25" fmla="*/ 0 h 1062"/>
                <a:gd name="T26" fmla="*/ 531 w 531"/>
                <a:gd name="T27" fmla="*/ 1062 h 106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31" h="1062">
                  <a:moveTo>
                    <a:pt x="0" y="0"/>
                  </a:moveTo>
                  <a:cubicBezTo>
                    <a:pt x="75" y="3"/>
                    <a:pt x="136" y="10"/>
                    <a:pt x="213" y="12"/>
                  </a:cubicBezTo>
                  <a:cubicBezTo>
                    <a:pt x="270" y="21"/>
                    <a:pt x="324" y="25"/>
                    <a:pt x="381" y="27"/>
                  </a:cubicBezTo>
                  <a:cubicBezTo>
                    <a:pt x="422" y="37"/>
                    <a:pt x="422" y="37"/>
                    <a:pt x="477" y="39"/>
                  </a:cubicBezTo>
                  <a:cubicBezTo>
                    <a:pt x="494" y="43"/>
                    <a:pt x="510" y="51"/>
                    <a:pt x="528" y="51"/>
                  </a:cubicBezTo>
                  <a:lnTo>
                    <a:pt x="531" y="1062"/>
                  </a:lnTo>
                  <a:lnTo>
                    <a:pt x="3" y="1062"/>
                  </a:lnTo>
                  <a:lnTo>
                    <a:pt x="0" y="0"/>
                  </a:lnTo>
                  <a:close/>
                </a:path>
              </a:pathLst>
            </a:custGeom>
            <a:pattFill prst="wdUpDiag">
              <a:fgClr>
                <a:srgbClr val="80008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22"/>
            <p:cNvSpPr>
              <a:spLocks noChangeShapeType="1"/>
            </p:cNvSpPr>
            <p:nvPr/>
          </p:nvSpPr>
          <p:spPr bwMode="auto">
            <a:xfrm>
              <a:off x="2208" y="2688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3" name="Freeform 19"/>
          <p:cNvSpPr>
            <a:spLocks/>
          </p:cNvSpPr>
          <p:nvPr/>
        </p:nvSpPr>
        <p:spPr bwMode="auto">
          <a:xfrm>
            <a:off x="838200" y="4152900"/>
            <a:ext cx="3352800" cy="495300"/>
          </a:xfrm>
          <a:custGeom>
            <a:avLst/>
            <a:gdLst>
              <a:gd name="T0" fmla="*/ 0 w 2112"/>
              <a:gd name="T1" fmla="*/ 312 h 312"/>
              <a:gd name="T2" fmla="*/ 1104 w 2112"/>
              <a:gd name="T3" fmla="*/ 24 h 312"/>
              <a:gd name="T4" fmla="*/ 2112 w 2112"/>
              <a:gd name="T5" fmla="*/ 168 h 312"/>
              <a:gd name="T6" fmla="*/ 0 60000 65536"/>
              <a:gd name="T7" fmla="*/ 0 60000 65536"/>
              <a:gd name="T8" fmla="*/ 0 60000 65536"/>
              <a:gd name="T9" fmla="*/ 0 w 2112"/>
              <a:gd name="T10" fmla="*/ 0 h 312"/>
              <a:gd name="T11" fmla="*/ 2112 w 2112"/>
              <a:gd name="T12" fmla="*/ 312 h 3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" h="312">
                <a:moveTo>
                  <a:pt x="0" y="312"/>
                </a:moveTo>
                <a:cubicBezTo>
                  <a:pt x="376" y="180"/>
                  <a:pt x="752" y="48"/>
                  <a:pt x="1104" y="24"/>
                </a:cubicBezTo>
                <a:cubicBezTo>
                  <a:pt x="1456" y="0"/>
                  <a:pt x="1784" y="84"/>
                  <a:pt x="2112" y="168"/>
                </a:cubicBez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181" name="Object 37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15" imgW="190417" imgH="139639" progId="Equation.DSMT4">
                  <p:embed/>
                </p:oleObj>
              </mc:Choice>
              <mc:Fallback>
                <p:oleObj name="Equation" r:id="rId15" imgW="190417" imgH="139639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 animBg="1"/>
      <p:bldP spid="6158" grpId="0" animBg="1"/>
      <p:bldP spid="61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791200"/>
          </a:xfrm>
        </p:spPr>
        <p:txBody>
          <a:bodyPr/>
          <a:lstStyle/>
          <a:p>
            <a:r>
              <a:rPr lang="en-US" dirty="0" smtClean="0"/>
              <a:t>Use the properties of definite integrals to Evaluate:</a:t>
            </a:r>
          </a:p>
          <a:p>
            <a:pPr>
              <a:buNone/>
            </a:pPr>
            <a:r>
              <a:rPr lang="en-US" dirty="0" smtClean="0"/>
              <a:t>1.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5800" y="1524000"/>
          <a:ext cx="24003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name="Equation" r:id="rId3" imgW="799753" imgH="330057" progId="Equation.DSMT4">
                  <p:embed/>
                </p:oleObj>
              </mc:Choice>
              <mc:Fallback>
                <p:oleObj name="Equation" r:id="rId3" imgW="799753" imgH="330057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24003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0" y="2743200"/>
          <a:ext cx="253206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6" name="Equation" r:id="rId5" imgW="914400" imgH="330200" progId="Equation.DSMT4">
                  <p:embed/>
                </p:oleObj>
              </mc:Choice>
              <mc:Fallback>
                <p:oleObj name="Equation" r:id="rId5" imgW="914400" imgH="33020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743200"/>
                        <a:ext cx="2532062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62000" y="3886200"/>
          <a:ext cx="17526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7" name="Equation" r:id="rId7" imgW="660113" imgH="330057" progId="Equation.DSMT4">
                  <p:embed/>
                </p:oleObj>
              </mc:Choice>
              <mc:Fallback>
                <p:oleObj name="Equation" r:id="rId7" imgW="660113" imgH="330057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86200"/>
                        <a:ext cx="17526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0" y="1828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3200400" y="2743200"/>
          <a:ext cx="27781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8" name="Equation" r:id="rId9" imgW="1002865" imgH="330057" progId="Equation.DSMT4">
                  <p:embed/>
                </p:oleObj>
              </mc:Choice>
              <mc:Fallback>
                <p:oleObj name="Equation" r:id="rId9" imgW="1002865" imgH="330057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743200"/>
                        <a:ext cx="27781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019800" y="2743200"/>
          <a:ext cx="180012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9" name="Equation" r:id="rId11" imgW="876300" imgH="482600" progId="Equation.DSMT4">
                  <p:embed/>
                </p:oleObj>
              </mc:Choice>
              <mc:Fallback>
                <p:oleObj name="Equation" r:id="rId11" imgW="876300" imgH="4826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743200"/>
                        <a:ext cx="180012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7772400" y="2819400"/>
          <a:ext cx="91925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0" name="Equation" r:id="rId13" imgW="431613" imgH="393529" progId="Equation.DSMT4">
                  <p:embed/>
                </p:oleObj>
              </mc:Choice>
              <mc:Fallback>
                <p:oleObj name="Equation" r:id="rId13" imgW="431613" imgH="393529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2819400"/>
                        <a:ext cx="91925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2514600" y="3886200"/>
          <a:ext cx="33020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1" name="Equation" r:id="rId15" imgW="1244600" imgH="330200" progId="Equation.DSMT4">
                  <p:embed/>
                </p:oleObj>
              </mc:Choice>
              <mc:Fallback>
                <p:oleObj name="Equation" r:id="rId15" imgW="1244600" imgH="330200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886200"/>
                        <a:ext cx="33020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5867400" y="3886200"/>
          <a:ext cx="3238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2" name="Equation" r:id="rId17" imgW="152334" imgH="393529" progId="Equation.DSMT4">
                  <p:embed/>
                </p:oleObj>
              </mc:Choice>
              <mc:Fallback>
                <p:oleObj name="Equation" r:id="rId17" imgW="152334" imgH="393529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886200"/>
                        <a:ext cx="3238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dirty="0" smtClean="0"/>
              <a:t>One More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6019800"/>
          </a:xfrm>
        </p:spPr>
        <p:txBody>
          <a:bodyPr/>
          <a:lstStyle/>
          <a:p>
            <a:r>
              <a:rPr lang="en-US" dirty="0" smtClean="0"/>
              <a:t>Given</a:t>
            </a:r>
          </a:p>
          <a:p>
            <a:endParaRPr lang="en-US" dirty="0" smtClean="0"/>
          </a:p>
          <a:p>
            <a:r>
              <a:rPr lang="en-US" dirty="0" smtClean="0"/>
              <a:t>Find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1825" y="685800"/>
          <a:ext cx="55149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name="Equation" r:id="rId3" imgW="2374900" imgH="393700" progId="Equation.DSMT4">
                  <p:embed/>
                </p:oleObj>
              </mc:Choice>
              <mc:Fallback>
                <p:oleObj name="Equation" r:id="rId3" imgW="2374900" imgH="3937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685800"/>
                        <a:ext cx="55149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0" y="1905000"/>
          <a:ext cx="309489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Equation" r:id="rId5" imgW="1219200" imgH="330200" progId="Equation.DSMT4">
                  <p:embed/>
                </p:oleObj>
              </mc:Choice>
              <mc:Fallback>
                <p:oleObj name="Equation" r:id="rId5" imgW="1219200" imgH="33020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05000"/>
                        <a:ext cx="309489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147763" y="3124200"/>
          <a:ext cx="44831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name="Equation" r:id="rId7" imgW="1930400" imgH="330200" progId="Equation.DSMT4">
                  <p:embed/>
                </p:oleObj>
              </mc:Choice>
              <mc:Fallback>
                <p:oleObj name="Equation" r:id="rId7" imgW="1930400" imgH="3302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3124200"/>
                        <a:ext cx="4483100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1219200" y="4114800"/>
          <a:ext cx="2743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1" name="Equation" r:id="rId9" imgW="1180588" imgH="393529" progId="Equation.DSMT4">
                  <p:embed/>
                </p:oleObj>
              </mc:Choice>
              <mc:Fallback>
                <p:oleObj name="Equation" r:id="rId9" imgW="1180588" imgH="393529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14800"/>
                        <a:ext cx="2743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1219200" y="5181600"/>
          <a:ext cx="6191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name="Equation" r:id="rId11" imgW="266469" imgH="393359" progId="Equation.DSMT4">
                  <p:embed/>
                </p:oleObj>
              </mc:Choice>
              <mc:Fallback>
                <p:oleObj name="Equation" r:id="rId11" imgW="266469" imgH="393359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181600"/>
                        <a:ext cx="6191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152</Words>
  <Application>Microsoft Office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Wingdings 2</vt:lpstr>
      <vt:lpstr>Default Design</vt:lpstr>
      <vt:lpstr>Equation</vt:lpstr>
      <vt:lpstr>Warm-up</vt:lpstr>
      <vt:lpstr>PowerPoint Presentation</vt:lpstr>
      <vt:lpstr>PowerPoint Presentation</vt:lpstr>
      <vt:lpstr>PowerPoint Presentation</vt:lpstr>
      <vt:lpstr>PowerPoint Presentation</vt:lpstr>
      <vt:lpstr>Problems</vt:lpstr>
      <vt:lpstr>One More </vt:lpstr>
    </vt:vector>
  </TitlesOfParts>
  <Company>Hanford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5.3</dc:title>
  <dc:subject>Definite Integrals and Antiderivatives</dc:subject>
  <dc:creator>Gregory Kelly</dc:creator>
  <cp:lastModifiedBy>Qayumi, Enayat</cp:lastModifiedBy>
  <cp:revision>33</cp:revision>
  <dcterms:created xsi:type="dcterms:W3CDTF">2002-11-05T21:19:02Z</dcterms:created>
  <dcterms:modified xsi:type="dcterms:W3CDTF">2017-12-06T18:51:14Z</dcterms:modified>
</cp:coreProperties>
</file>