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62" r:id="rId6"/>
    <p:sldId id="263" r:id="rId7"/>
    <p:sldId id="265" r:id="rId8"/>
    <p:sldId id="267" r:id="rId9"/>
    <p:sldId id="268" r:id="rId10"/>
    <p:sldId id="264" r:id="rId11"/>
    <p:sldId id="266" r:id="rId12"/>
    <p:sldId id="25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44" y="-12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7" Type="http://schemas.openxmlformats.org/officeDocument/2006/relationships/image" Target="../media/image15.wmf"/><Relationship Id="rId2" Type="http://schemas.openxmlformats.org/officeDocument/2006/relationships/image" Target="../media/image10.wmf"/><Relationship Id="rId1" Type="http://schemas.openxmlformats.org/officeDocument/2006/relationships/image" Target="../media/image9.wmf"/><Relationship Id="rId6" Type="http://schemas.openxmlformats.org/officeDocument/2006/relationships/image" Target="../media/image14.wmf"/><Relationship Id="rId5" Type="http://schemas.openxmlformats.org/officeDocument/2006/relationships/image" Target="../media/image13.wmf"/><Relationship Id="rId4"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9.wmf"/><Relationship Id="rId7" Type="http://schemas.openxmlformats.org/officeDocument/2006/relationships/image" Target="../media/image12.wmf"/><Relationship Id="rId2" Type="http://schemas.openxmlformats.org/officeDocument/2006/relationships/image" Target="../media/image18.wmf"/><Relationship Id="rId1" Type="http://schemas.openxmlformats.org/officeDocument/2006/relationships/image" Target="../media/image17.wmf"/><Relationship Id="rId6" Type="http://schemas.openxmlformats.org/officeDocument/2006/relationships/image" Target="../media/image22.wmf"/><Relationship Id="rId5" Type="http://schemas.openxmlformats.org/officeDocument/2006/relationships/image" Target="../media/image21.wmf"/><Relationship Id="rId4" Type="http://schemas.openxmlformats.org/officeDocument/2006/relationships/image" Target="../media/image2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4" Type="http://schemas.openxmlformats.org/officeDocument/2006/relationships/image" Target="../media/image26.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image" Target="../media/image29.wmf"/><Relationship Id="rId7" Type="http://schemas.openxmlformats.org/officeDocument/2006/relationships/image" Target="../media/image33.wmf"/><Relationship Id="rId12" Type="http://schemas.openxmlformats.org/officeDocument/2006/relationships/image" Target="../media/image38.wmf"/><Relationship Id="rId2" Type="http://schemas.openxmlformats.org/officeDocument/2006/relationships/image" Target="../media/image28.wmf"/><Relationship Id="rId1" Type="http://schemas.openxmlformats.org/officeDocument/2006/relationships/image" Target="../media/image27.wmf"/><Relationship Id="rId6" Type="http://schemas.openxmlformats.org/officeDocument/2006/relationships/image" Target="../media/image32.wmf"/><Relationship Id="rId11" Type="http://schemas.openxmlformats.org/officeDocument/2006/relationships/image" Target="../media/image37.wmf"/><Relationship Id="rId5" Type="http://schemas.openxmlformats.org/officeDocument/2006/relationships/image" Target="../media/image31.wmf"/><Relationship Id="rId10" Type="http://schemas.openxmlformats.org/officeDocument/2006/relationships/image" Target="../media/image36.wmf"/><Relationship Id="rId4" Type="http://schemas.openxmlformats.org/officeDocument/2006/relationships/image" Target="../media/image30.wmf"/><Relationship Id="rId9" Type="http://schemas.openxmlformats.org/officeDocument/2006/relationships/image" Target="../media/image3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 Id="rId5" Type="http://schemas.openxmlformats.org/officeDocument/2006/relationships/image" Target="../media/image45.wmf"/><Relationship Id="rId4" Type="http://schemas.openxmlformats.org/officeDocument/2006/relationships/image" Target="../media/image4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6A3BE8-2718-44E4-B3A5-501A05DCB8CA}" type="datetimeFigureOut">
              <a:rPr lang="en-US" smtClean="0"/>
              <a:pPr/>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50A57C-6B0E-44BB-9242-66B7440979D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6A3BE8-2718-44E4-B3A5-501A05DCB8CA}" type="datetimeFigureOut">
              <a:rPr lang="en-US" smtClean="0"/>
              <a:pPr/>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50A57C-6B0E-44BB-9242-66B7440979D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6A3BE8-2718-44E4-B3A5-501A05DCB8CA}" type="datetimeFigureOut">
              <a:rPr lang="en-US" smtClean="0"/>
              <a:pPr/>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50A57C-6B0E-44BB-9242-66B7440979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6A3BE8-2718-44E4-B3A5-501A05DCB8CA}" type="datetimeFigureOut">
              <a:rPr lang="en-US" smtClean="0"/>
              <a:pPr/>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50A57C-6B0E-44BB-9242-66B7440979D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6A3BE8-2718-44E4-B3A5-501A05DCB8CA}" type="datetimeFigureOut">
              <a:rPr lang="en-US" smtClean="0"/>
              <a:pPr/>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50A57C-6B0E-44BB-9242-66B7440979D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6A3BE8-2718-44E4-B3A5-501A05DCB8CA}" type="datetimeFigureOut">
              <a:rPr lang="en-US" smtClean="0"/>
              <a:pPr/>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50A57C-6B0E-44BB-9242-66B7440979D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6A3BE8-2718-44E4-B3A5-501A05DCB8CA}" type="datetimeFigureOut">
              <a:rPr lang="en-US" smtClean="0"/>
              <a:pPr/>
              <a:t>11/17/2015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50A57C-6B0E-44BB-9242-66B7440979D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6A3BE8-2718-44E4-B3A5-501A05DCB8CA}" type="datetimeFigureOut">
              <a:rPr lang="en-US" smtClean="0"/>
              <a:pPr/>
              <a:t>11/17/2015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50A57C-6B0E-44BB-9242-66B7440979D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6A3BE8-2718-44E4-B3A5-501A05DCB8CA}" type="datetimeFigureOut">
              <a:rPr lang="en-US" smtClean="0"/>
              <a:pPr/>
              <a:t>11/17/2015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50A57C-6B0E-44BB-9242-66B7440979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6A3BE8-2718-44E4-B3A5-501A05DCB8CA}" type="datetimeFigureOut">
              <a:rPr lang="en-US" smtClean="0"/>
              <a:pPr/>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50A57C-6B0E-44BB-9242-66B7440979D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6A3BE8-2718-44E4-B3A5-501A05DCB8CA}" type="datetimeFigureOut">
              <a:rPr lang="en-US" smtClean="0"/>
              <a:pPr/>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50A57C-6B0E-44BB-9242-66B7440979D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A3BE8-2718-44E4-B3A5-501A05DCB8CA}" type="datetimeFigureOut">
              <a:rPr lang="en-US" smtClean="0"/>
              <a:pPr/>
              <a:t>11/17/2015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50A57C-6B0E-44BB-9242-66B7440979D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0.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43.wmf"/><Relationship Id="rId13" Type="http://schemas.openxmlformats.org/officeDocument/2006/relationships/image" Target="../media/image40.gif"/><Relationship Id="rId3" Type="http://schemas.openxmlformats.org/officeDocument/2006/relationships/oleObject" Target="../embeddings/oleObject38.bin"/><Relationship Id="rId7" Type="http://schemas.openxmlformats.org/officeDocument/2006/relationships/oleObject" Target="../embeddings/oleObject40.bin"/><Relationship Id="rId12" Type="http://schemas.openxmlformats.org/officeDocument/2006/relationships/image" Target="../media/image45.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42.wmf"/><Relationship Id="rId11" Type="http://schemas.openxmlformats.org/officeDocument/2006/relationships/oleObject" Target="../embeddings/oleObject42.bin"/><Relationship Id="rId5" Type="http://schemas.openxmlformats.org/officeDocument/2006/relationships/oleObject" Target="../embeddings/oleObject39.bin"/><Relationship Id="rId10" Type="http://schemas.openxmlformats.org/officeDocument/2006/relationships/image" Target="../media/image44.wmf"/><Relationship Id="rId4" Type="http://schemas.openxmlformats.org/officeDocument/2006/relationships/image" Target="../media/image41.wmf"/><Relationship Id="rId9" Type="http://schemas.openxmlformats.org/officeDocument/2006/relationships/oleObject" Target="../embeddings/oleObject41.bin"/></Relationships>
</file>

<file path=ppt/slides/_rels/slide12.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wmf"/><Relationship Id="rId11" Type="http://schemas.openxmlformats.org/officeDocument/2006/relationships/image" Target="../media/image8.wmf"/><Relationship Id="rId5" Type="http://schemas.openxmlformats.org/officeDocument/2006/relationships/oleObject" Target="../embeddings/oleObject4.bin"/><Relationship Id="rId10" Type="http://schemas.openxmlformats.org/officeDocument/2006/relationships/oleObject" Target="../embeddings/oleObject7.bin"/><Relationship Id="rId4" Type="http://schemas.openxmlformats.org/officeDocument/2006/relationships/image" Target="../media/image5.wmf"/><Relationship Id="rId9" Type="http://schemas.openxmlformats.org/officeDocument/2006/relationships/oleObject" Target="../embeddings/oleObject6.bin"/></Relationships>
</file>

<file path=ppt/slides/_rels/slide4.xml.rels><?xml version="1.0" encoding="UTF-8" standalone="yes"?>
<Relationships xmlns="http://schemas.openxmlformats.org/package/2006/relationships"><Relationship Id="rId8" Type="http://schemas.openxmlformats.org/officeDocument/2006/relationships/image" Target="../media/image11.wmf"/><Relationship Id="rId13" Type="http://schemas.openxmlformats.org/officeDocument/2006/relationships/oleObject" Target="../embeddings/oleObject13.bin"/><Relationship Id="rId3" Type="http://schemas.openxmlformats.org/officeDocument/2006/relationships/oleObject" Target="../embeddings/oleObject8.bin"/><Relationship Id="rId7" Type="http://schemas.openxmlformats.org/officeDocument/2006/relationships/oleObject" Target="../embeddings/oleObject10.bin"/><Relationship Id="rId12" Type="http://schemas.openxmlformats.org/officeDocument/2006/relationships/image" Target="../media/image13.wmf"/><Relationship Id="rId2" Type="http://schemas.openxmlformats.org/officeDocument/2006/relationships/slideLayout" Target="../slideLayouts/slideLayout2.xml"/><Relationship Id="rId16" Type="http://schemas.openxmlformats.org/officeDocument/2006/relationships/image" Target="../media/image15.wmf"/><Relationship Id="rId1" Type="http://schemas.openxmlformats.org/officeDocument/2006/relationships/vmlDrawing" Target="../drawings/vmlDrawing3.vml"/><Relationship Id="rId6" Type="http://schemas.openxmlformats.org/officeDocument/2006/relationships/image" Target="../media/image10.wmf"/><Relationship Id="rId11" Type="http://schemas.openxmlformats.org/officeDocument/2006/relationships/oleObject" Target="../embeddings/oleObject12.bin"/><Relationship Id="rId5" Type="http://schemas.openxmlformats.org/officeDocument/2006/relationships/oleObject" Target="../embeddings/oleObject9.bin"/><Relationship Id="rId15" Type="http://schemas.openxmlformats.org/officeDocument/2006/relationships/oleObject" Target="../embeddings/oleObject14.bin"/><Relationship Id="rId10" Type="http://schemas.openxmlformats.org/officeDocument/2006/relationships/image" Target="../media/image12.wmf"/><Relationship Id="rId4" Type="http://schemas.openxmlformats.org/officeDocument/2006/relationships/image" Target="../media/image9.wmf"/><Relationship Id="rId9" Type="http://schemas.openxmlformats.org/officeDocument/2006/relationships/oleObject" Target="../embeddings/oleObject11.bin"/><Relationship Id="rId14" Type="http://schemas.openxmlformats.org/officeDocument/2006/relationships/image" Target="../media/image14.wmf"/></Relationships>
</file>

<file path=ppt/slides/_rels/slide5.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9.wmf"/><Relationship Id="rId13" Type="http://schemas.openxmlformats.org/officeDocument/2006/relationships/oleObject" Target="../embeddings/oleObject20.bin"/><Relationship Id="rId3" Type="http://schemas.openxmlformats.org/officeDocument/2006/relationships/oleObject" Target="../embeddings/oleObject15.bin"/><Relationship Id="rId7" Type="http://schemas.openxmlformats.org/officeDocument/2006/relationships/oleObject" Target="../embeddings/oleObject17.bin"/><Relationship Id="rId12" Type="http://schemas.openxmlformats.org/officeDocument/2006/relationships/image" Target="../media/image21.wmf"/><Relationship Id="rId2" Type="http://schemas.openxmlformats.org/officeDocument/2006/relationships/slideLayout" Target="../slideLayouts/slideLayout2.xml"/><Relationship Id="rId16" Type="http://schemas.openxmlformats.org/officeDocument/2006/relationships/image" Target="../media/image12.wmf"/><Relationship Id="rId1" Type="http://schemas.openxmlformats.org/officeDocument/2006/relationships/vmlDrawing" Target="../drawings/vmlDrawing4.vml"/><Relationship Id="rId6" Type="http://schemas.openxmlformats.org/officeDocument/2006/relationships/image" Target="../media/image18.wmf"/><Relationship Id="rId11" Type="http://schemas.openxmlformats.org/officeDocument/2006/relationships/oleObject" Target="../embeddings/oleObject19.bin"/><Relationship Id="rId5" Type="http://schemas.openxmlformats.org/officeDocument/2006/relationships/oleObject" Target="../embeddings/oleObject16.bin"/><Relationship Id="rId15" Type="http://schemas.openxmlformats.org/officeDocument/2006/relationships/oleObject" Target="../embeddings/oleObject21.bin"/><Relationship Id="rId10" Type="http://schemas.openxmlformats.org/officeDocument/2006/relationships/image" Target="../media/image20.wmf"/><Relationship Id="rId4" Type="http://schemas.openxmlformats.org/officeDocument/2006/relationships/image" Target="../media/image17.wmf"/><Relationship Id="rId9" Type="http://schemas.openxmlformats.org/officeDocument/2006/relationships/oleObject" Target="../embeddings/oleObject18.bin"/><Relationship Id="rId14" Type="http://schemas.openxmlformats.org/officeDocument/2006/relationships/image" Target="../media/image22.wmf"/></Relationships>
</file>

<file path=ppt/slides/_rels/slide7.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22.bin"/><Relationship Id="rId7"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24.wmf"/><Relationship Id="rId5" Type="http://schemas.openxmlformats.org/officeDocument/2006/relationships/oleObject" Target="../embeddings/oleObject23.bin"/><Relationship Id="rId10" Type="http://schemas.openxmlformats.org/officeDocument/2006/relationships/image" Target="../media/image26.wmf"/><Relationship Id="rId4" Type="http://schemas.openxmlformats.org/officeDocument/2006/relationships/image" Target="../media/image23.wmf"/><Relationship Id="rId9" Type="http://schemas.openxmlformats.org/officeDocument/2006/relationships/oleObject" Target="../embeddings/oleObject25.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28.bin"/><Relationship Id="rId13" Type="http://schemas.openxmlformats.org/officeDocument/2006/relationships/image" Target="../media/image31.wmf"/><Relationship Id="rId18" Type="http://schemas.openxmlformats.org/officeDocument/2006/relationships/oleObject" Target="../embeddings/oleObject33.bin"/><Relationship Id="rId26" Type="http://schemas.openxmlformats.org/officeDocument/2006/relationships/oleObject" Target="../embeddings/oleObject37.bin"/><Relationship Id="rId3" Type="http://schemas.openxmlformats.org/officeDocument/2006/relationships/image" Target="../media/image39.png"/><Relationship Id="rId21" Type="http://schemas.openxmlformats.org/officeDocument/2006/relationships/image" Target="../media/image35.wmf"/><Relationship Id="rId7" Type="http://schemas.openxmlformats.org/officeDocument/2006/relationships/image" Target="../media/image28.wmf"/><Relationship Id="rId12" Type="http://schemas.openxmlformats.org/officeDocument/2006/relationships/oleObject" Target="../embeddings/oleObject30.bin"/><Relationship Id="rId17" Type="http://schemas.openxmlformats.org/officeDocument/2006/relationships/image" Target="../media/image33.wmf"/><Relationship Id="rId25" Type="http://schemas.openxmlformats.org/officeDocument/2006/relationships/image" Target="../media/image37.wmf"/><Relationship Id="rId2" Type="http://schemas.openxmlformats.org/officeDocument/2006/relationships/slideLayout" Target="../slideLayouts/slideLayout2.xml"/><Relationship Id="rId16" Type="http://schemas.openxmlformats.org/officeDocument/2006/relationships/oleObject" Target="../embeddings/oleObject32.bin"/><Relationship Id="rId20" Type="http://schemas.openxmlformats.org/officeDocument/2006/relationships/oleObject" Target="../embeddings/oleObject34.bin"/><Relationship Id="rId1" Type="http://schemas.openxmlformats.org/officeDocument/2006/relationships/vmlDrawing" Target="../drawings/vmlDrawing6.vml"/><Relationship Id="rId6" Type="http://schemas.openxmlformats.org/officeDocument/2006/relationships/oleObject" Target="../embeddings/oleObject27.bin"/><Relationship Id="rId11" Type="http://schemas.openxmlformats.org/officeDocument/2006/relationships/image" Target="../media/image30.wmf"/><Relationship Id="rId24" Type="http://schemas.openxmlformats.org/officeDocument/2006/relationships/oleObject" Target="../embeddings/oleObject36.bin"/><Relationship Id="rId5" Type="http://schemas.openxmlformats.org/officeDocument/2006/relationships/image" Target="../media/image27.wmf"/><Relationship Id="rId15" Type="http://schemas.openxmlformats.org/officeDocument/2006/relationships/image" Target="../media/image32.wmf"/><Relationship Id="rId23" Type="http://schemas.openxmlformats.org/officeDocument/2006/relationships/image" Target="../media/image36.wmf"/><Relationship Id="rId10" Type="http://schemas.openxmlformats.org/officeDocument/2006/relationships/oleObject" Target="../embeddings/oleObject29.bin"/><Relationship Id="rId19" Type="http://schemas.openxmlformats.org/officeDocument/2006/relationships/image" Target="../media/image34.wmf"/><Relationship Id="rId4" Type="http://schemas.openxmlformats.org/officeDocument/2006/relationships/oleObject" Target="../embeddings/oleObject26.bin"/><Relationship Id="rId9" Type="http://schemas.openxmlformats.org/officeDocument/2006/relationships/image" Target="../media/image29.wmf"/><Relationship Id="rId14" Type="http://schemas.openxmlformats.org/officeDocument/2006/relationships/oleObject" Target="../embeddings/oleObject31.bin"/><Relationship Id="rId22" Type="http://schemas.openxmlformats.org/officeDocument/2006/relationships/oleObject" Target="../embeddings/oleObject35.bin"/><Relationship Id="rId27" Type="http://schemas.openxmlformats.org/officeDocument/2006/relationships/image" Target="../media/image38.wmf"/></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90000"/>
            <a:lum/>
          </a:blip>
          <a:srcRect/>
          <a:stretch>
            <a:fillRect t="-3000" b="-3000"/>
          </a:stretch>
        </a:blipFill>
        <a:effectLst/>
      </p:bgPr>
    </p:bg>
    <p:spTree>
      <p:nvGrpSpPr>
        <p:cNvPr id="1" name=""/>
        <p:cNvGrpSpPr/>
        <p:nvPr/>
      </p:nvGrpSpPr>
      <p:grpSpPr>
        <a:xfrm>
          <a:off x="0" y="0"/>
          <a:ext cx="0" cy="0"/>
          <a:chOff x="0" y="0"/>
          <a:chExt cx="0" cy="0"/>
        </a:xfrm>
      </p:grpSpPr>
      <p:sp>
        <p:nvSpPr>
          <p:cNvPr id="4" name="Title 1"/>
          <p:cNvSpPr txBox="1">
            <a:spLocks/>
          </p:cNvSpPr>
          <p:nvPr/>
        </p:nvSpPr>
        <p:spPr>
          <a:xfrm>
            <a:off x="0" y="0"/>
            <a:ext cx="9144000" cy="1981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rgbClr val="FF0000"/>
                </a:solidFill>
                <a:effectLst/>
                <a:uLnTx/>
                <a:uFillTx/>
                <a:latin typeface="+mj-lt"/>
                <a:ea typeface="+mj-ea"/>
                <a:cs typeface="+mj-cs"/>
              </a:rPr>
              <a:t>Optimization Problems</a:t>
            </a:r>
            <a:endParaRPr kumimoji="0" lang="en-US" sz="4000" b="1" i="0" u="none" strike="noStrike" kern="1200" cap="none" spc="0" normalizeH="0" noProof="0" dirty="0" smtClean="0">
              <a:ln>
                <a:noFill/>
              </a:ln>
              <a:solidFill>
                <a:srgbClr val="FF0000"/>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baseline="0" dirty="0" smtClean="0">
                <a:solidFill>
                  <a:srgbClr val="FF0000"/>
                </a:solidFill>
                <a:latin typeface="+mj-lt"/>
                <a:ea typeface="+mj-ea"/>
                <a:cs typeface="+mj-cs"/>
              </a:rPr>
              <a:t>3.7</a:t>
            </a:r>
            <a:endParaRPr kumimoji="0" lang="en-US" sz="4000" b="1" i="0" u="none" strike="noStrike" kern="1200" cap="none" spc="0" normalizeH="0" baseline="0" noProof="0" dirty="0">
              <a:ln>
                <a:noFill/>
              </a:ln>
              <a:solidFill>
                <a:srgbClr val="FF0000"/>
              </a:solidFill>
              <a:effectLst/>
              <a:uLnTx/>
              <a:uFillTx/>
              <a:latin typeface="+mj-lt"/>
              <a:ea typeface="+mj-ea"/>
              <a:cs typeface="+mj-cs"/>
            </a:endParaRPr>
          </a:p>
        </p:txBody>
      </p:sp>
      <p:sp>
        <p:nvSpPr>
          <p:cNvPr id="5" name="TextBox 4"/>
          <p:cNvSpPr txBox="1"/>
          <p:nvPr/>
        </p:nvSpPr>
        <p:spPr>
          <a:xfrm>
            <a:off x="0" y="1676400"/>
            <a:ext cx="5791200" cy="769441"/>
          </a:xfrm>
          <a:prstGeom prst="rect">
            <a:avLst/>
          </a:prstGeom>
          <a:noFill/>
        </p:spPr>
        <p:txBody>
          <a:bodyPr wrap="square" rtlCol="0">
            <a:spAutoFit/>
          </a:bodyPr>
          <a:lstStyle/>
          <a:p>
            <a:r>
              <a:rPr lang="en-US" sz="4400" b="1" dirty="0" smtClean="0">
                <a:solidFill>
                  <a:srgbClr val="FF0000"/>
                </a:solidFill>
              </a:rPr>
              <a:t>On the agenda:</a:t>
            </a:r>
            <a:endParaRPr lang="en-US" sz="4400" b="1" dirty="0">
              <a:solidFill>
                <a:srgbClr val="FF0000"/>
              </a:solidFill>
            </a:endParaRPr>
          </a:p>
        </p:txBody>
      </p:sp>
      <p:sp>
        <p:nvSpPr>
          <p:cNvPr id="6" name="Subtitle 2"/>
          <p:cNvSpPr txBox="1">
            <a:spLocks/>
          </p:cNvSpPr>
          <p:nvPr/>
        </p:nvSpPr>
        <p:spPr>
          <a:xfrm>
            <a:off x="0" y="2743200"/>
            <a:ext cx="9144000" cy="2362200"/>
          </a:xfrm>
          <a:prstGeom prst="rect">
            <a:avLst/>
          </a:prstGeom>
        </p:spPr>
        <p:txBody>
          <a:bodyPr vert="horz" lIns="91440" tIns="45720" rIns="91440" bIns="45720" rtlCol="0">
            <a:noAutofit/>
          </a:bodyPr>
          <a:lstStyle/>
          <a:p>
            <a:pPr marL="514350" marR="0" lvl="0" indent="-514350" algn="l" defTabSz="914400" rtl="0" eaLnBrk="1" fontAlgn="auto" latinLnBrk="0" hangingPunct="1">
              <a:lnSpc>
                <a:spcPct val="100000"/>
              </a:lnSpc>
              <a:spcBef>
                <a:spcPct val="20000"/>
              </a:spcBef>
              <a:spcAft>
                <a:spcPts val="0"/>
              </a:spcAft>
              <a:buClrTx/>
              <a:buSzTx/>
              <a:buFont typeface="Wingdings 2"/>
              <a:buAutoNum type="arabicPeriod"/>
              <a:tabLst/>
              <a:defRPr/>
            </a:pPr>
            <a:r>
              <a:rPr kumimoji="0" lang="en-US" sz="4000" b="1" i="0" u="none" strike="noStrike" kern="1200" cap="none" spc="0" normalizeH="0" baseline="0" noProof="0" dirty="0" smtClean="0">
                <a:ln>
                  <a:noFill/>
                </a:ln>
                <a:solidFill>
                  <a:srgbClr val="FF0000"/>
                </a:solidFill>
                <a:effectLst/>
                <a:uLnTx/>
                <a:uFillTx/>
                <a:latin typeface="+mn-lt"/>
                <a:ea typeface="+mn-ea"/>
                <a:cs typeface="+mn-cs"/>
              </a:rPr>
              <a:t>Finding Maximum Volume</a:t>
            </a:r>
          </a:p>
          <a:p>
            <a:pPr marL="514350" marR="0" lvl="0" indent="-514350" algn="l" defTabSz="914400" rtl="0" eaLnBrk="1" fontAlgn="auto" latinLnBrk="0" hangingPunct="1">
              <a:lnSpc>
                <a:spcPct val="100000"/>
              </a:lnSpc>
              <a:spcBef>
                <a:spcPct val="20000"/>
              </a:spcBef>
              <a:spcAft>
                <a:spcPts val="0"/>
              </a:spcAft>
              <a:buClrTx/>
              <a:buSzTx/>
              <a:buFont typeface="Wingdings 2"/>
              <a:buAutoNum type="arabicPeriod"/>
              <a:tabLst/>
              <a:defRPr/>
            </a:pPr>
            <a:r>
              <a:rPr kumimoji="0" lang="en-US" sz="4000" b="1" i="0" u="none" strike="noStrike" kern="1200" cap="none" spc="0" normalizeH="0" baseline="0" noProof="0" dirty="0" smtClean="0">
                <a:ln>
                  <a:noFill/>
                </a:ln>
                <a:solidFill>
                  <a:srgbClr val="FF0000"/>
                </a:solidFill>
                <a:effectLst/>
                <a:uLnTx/>
                <a:uFillTx/>
                <a:latin typeface="+mn-lt"/>
                <a:ea typeface="+mn-ea"/>
                <a:cs typeface="+mn-cs"/>
              </a:rPr>
              <a:t>Finding Minimum Distance / Length</a:t>
            </a:r>
          </a:p>
          <a:p>
            <a:pPr marL="514350" marR="0" lvl="0" indent="-514350" algn="l" defTabSz="914400" rtl="0" eaLnBrk="1" fontAlgn="auto" latinLnBrk="0" hangingPunct="1">
              <a:lnSpc>
                <a:spcPct val="100000"/>
              </a:lnSpc>
              <a:spcBef>
                <a:spcPct val="20000"/>
              </a:spcBef>
              <a:spcAft>
                <a:spcPts val="0"/>
              </a:spcAft>
              <a:buClrTx/>
              <a:buSzTx/>
              <a:buFont typeface="Wingdings 2"/>
              <a:buAutoNum type="arabicPeriod"/>
              <a:tabLst/>
              <a:defRPr/>
            </a:pPr>
            <a:r>
              <a:rPr lang="en-US" sz="4000" b="1" dirty="0" smtClean="0">
                <a:solidFill>
                  <a:srgbClr val="FF0000"/>
                </a:solidFill>
              </a:rPr>
              <a:t>Finding Minimum Area</a:t>
            </a:r>
            <a:endParaRPr kumimoji="0" lang="en-US" sz="4000" b="1" i="0" u="none" strike="noStrike" kern="1200" cap="none" spc="0" normalizeH="0" baseline="0" noProof="0" dirty="0" smtClean="0">
              <a:ln>
                <a:noFill/>
              </a:ln>
              <a:solidFill>
                <a:srgbClr val="FF0000"/>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Wingdings 2"/>
              <a:buAutoNum type="arabicPeriod"/>
              <a:tabLst/>
              <a:defRPr/>
            </a:pPr>
            <a:endParaRPr kumimoji="0" lang="en-US" sz="4000" b="1" i="0" u="none" strike="noStrike" kern="1200" cap="none" spc="0" normalizeH="0" baseline="0" noProof="0" dirty="0" smtClean="0">
              <a:ln>
                <a:noFill/>
              </a:ln>
              <a:solidFill>
                <a:srgbClr val="FF0000"/>
              </a:solidFill>
              <a:effectLst/>
              <a:uLnTx/>
              <a:uFillTx/>
              <a:latin typeface="+mn-lt"/>
              <a:ea typeface="+mn-ea"/>
              <a:cs typeface="+mn-cs"/>
            </a:endParaRPr>
          </a:p>
        </p:txBody>
      </p:sp>
      <p:sp>
        <p:nvSpPr>
          <p:cNvPr id="7" name="Subtitle 5"/>
          <p:cNvSpPr txBox="1">
            <a:spLocks/>
          </p:cNvSpPr>
          <p:nvPr/>
        </p:nvSpPr>
        <p:spPr>
          <a:xfrm>
            <a:off x="0" y="5257800"/>
            <a:ext cx="9144000" cy="692497"/>
          </a:xfrm>
          <a:prstGeom prst="rect">
            <a:avLst/>
          </a:prstGeom>
          <a:noFill/>
        </p:spPr>
        <p:txBody>
          <a:bodyPr vert="horz" wrap="square" lIns="0" rIns="18288" rtlCol="0">
            <a:spAutoFit/>
          </a:bodyPr>
          <a:lstStyle/>
          <a:p>
            <a:pPr marL="0" marR="45720" lvl="0" indent="0"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3900" b="1" i="0" u="none" strike="noStrike" kern="1200" cap="none" spc="0" normalizeH="0" baseline="0" noProof="0" dirty="0" smtClean="0">
                <a:ln>
                  <a:noFill/>
                </a:ln>
                <a:solidFill>
                  <a:srgbClr val="FF0000"/>
                </a:solidFill>
                <a:effectLst/>
                <a:uLnTx/>
                <a:uFillTx/>
                <a:latin typeface="+mn-lt"/>
                <a:ea typeface="+mn-ea"/>
                <a:cs typeface="+mn-cs"/>
              </a:rPr>
              <a:t>HW:  p.</a:t>
            </a:r>
            <a:r>
              <a:rPr kumimoji="0" lang="en-US" sz="3900" b="1" i="0" u="none" strike="noStrike" kern="1200" cap="none" spc="0" normalizeH="0" noProof="0" dirty="0" smtClean="0">
                <a:ln>
                  <a:noFill/>
                </a:ln>
                <a:solidFill>
                  <a:srgbClr val="FF0000"/>
                </a:solidFill>
                <a:effectLst/>
                <a:uLnTx/>
                <a:uFillTx/>
                <a:latin typeface="+mn-lt"/>
                <a:ea typeface="+mn-ea"/>
                <a:cs typeface="+mn-cs"/>
              </a:rPr>
              <a:t> </a:t>
            </a:r>
            <a:r>
              <a:rPr kumimoji="0" lang="en-US" sz="3900" b="1" i="0" u="none" strike="noStrike" kern="1200" cap="none" spc="0" normalizeH="0" baseline="0" noProof="0" dirty="0" smtClean="0">
                <a:ln>
                  <a:noFill/>
                </a:ln>
                <a:solidFill>
                  <a:srgbClr val="FF0000"/>
                </a:solidFill>
                <a:effectLst/>
                <a:uLnTx/>
                <a:uFillTx/>
                <a:latin typeface="+mn-lt"/>
                <a:ea typeface="+mn-ea"/>
                <a:cs typeface="+mn-cs"/>
              </a:rPr>
              <a:t>216-217 # 3, 5, 7, 9,</a:t>
            </a:r>
            <a:r>
              <a:rPr kumimoji="0" lang="en-US" sz="3900" b="1" i="0" u="none" strike="noStrike" kern="1200" cap="none" spc="0" normalizeH="0" noProof="0" dirty="0" smtClean="0">
                <a:ln>
                  <a:noFill/>
                </a:ln>
                <a:solidFill>
                  <a:srgbClr val="FF0000"/>
                </a:solidFill>
                <a:effectLst/>
                <a:uLnTx/>
                <a:uFillTx/>
                <a:latin typeface="+mn-lt"/>
                <a:ea typeface="+mn-ea"/>
                <a:cs typeface="+mn-cs"/>
              </a:rPr>
              <a:t> 17, 19, 23</a:t>
            </a:r>
            <a:endParaRPr kumimoji="0" lang="en-US" sz="3900" b="1"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ppt_x"/>
                                          </p:val>
                                        </p:tav>
                                        <p:tav tm="100000">
                                          <p:val>
                                            <p:strVal val="#ppt_x"/>
                                          </p:val>
                                        </p:tav>
                                      </p:tavLst>
                                    </p:anim>
                                    <p:anim calcmode="lin" valueType="num">
                                      <p:cBhvr additive="base">
                                        <p:cTn id="8" dur="2000" fill="hold"/>
                                        <p:tgtEl>
                                          <p:spTgt spid="5"/>
                                        </p:tgtEl>
                                        <p:attrNameLst>
                                          <p:attrName>ppt_y</p:attrName>
                                        </p:attrNameLst>
                                      </p:cBhvr>
                                      <p:tavLst>
                                        <p:tav tm="0">
                                          <p:val>
                                            <p:strVal val="1+#ppt_h/2"/>
                                          </p:val>
                                        </p:tav>
                                        <p:tav tm="100000">
                                          <p:val>
                                            <p:strVal val="#ppt_y"/>
                                          </p:val>
                                        </p:tav>
                                      </p:tavLst>
                                    </p:anim>
                                  </p:childTnLst>
                                </p:cTn>
                              </p:par>
                              <p:par>
                                <p:cTn id="9" presetID="7" presetClass="entr" presetSubtype="4" fill="hold" grpId="0" nodeType="with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additive="base">
                                        <p:cTn id="11"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 calcmode="lin" valueType="num">
                                      <p:cBhvr additive="base">
                                        <p:cTn id="17"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7" presetClass="entr" presetSubtype="4" fill="hold" grpId="0"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additive="base">
                                        <p:cTn id="23" dur="2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4" dur="2000" fill="hold"/>
                                        <p:tgtEl>
                                          <p:spTgt spid="6">
                                            <p:txEl>
                                              <p:pRg st="2" end="2"/>
                                            </p:txEl>
                                          </p:spTgt>
                                        </p:tgtEl>
                                        <p:attrNameLst>
                                          <p:attrName>ppt_y</p:attrName>
                                        </p:attrNameLst>
                                      </p:cBhvr>
                                      <p:tavLst>
                                        <p:tav tm="0">
                                          <p:val>
                                            <p:strVal val="1+#ppt_h/2"/>
                                          </p:val>
                                        </p:tav>
                                        <p:tav tm="100000">
                                          <p:val>
                                            <p:strVal val="#ppt_y"/>
                                          </p:val>
                                        </p:tav>
                                      </p:tavLst>
                                    </p:anim>
                                  </p:childTnLst>
                                </p:cTn>
                              </p:par>
                              <p:par>
                                <p:cTn id="25" presetID="7" presetClass="entr" presetSubtype="4"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2000" fill="hold"/>
                                        <p:tgtEl>
                                          <p:spTgt spid="7"/>
                                        </p:tgtEl>
                                        <p:attrNameLst>
                                          <p:attrName>ppt_x</p:attrName>
                                        </p:attrNameLst>
                                      </p:cBhvr>
                                      <p:tavLst>
                                        <p:tav tm="0">
                                          <p:val>
                                            <p:strVal val="#ppt_x"/>
                                          </p:val>
                                        </p:tav>
                                        <p:tav tm="100000">
                                          <p:val>
                                            <p:strVal val="#ppt_x"/>
                                          </p:val>
                                        </p:tav>
                                      </p:tavLst>
                                    </p:anim>
                                    <p:anim calcmode="lin" valueType="num">
                                      <p:cBhvr additive="base">
                                        <p:cTn id="28" dur="2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smtClean="0"/>
              <a:t>Ex. 5 Finding Minimum Length </a:t>
            </a:r>
            <a:endParaRPr lang="en-US" dirty="0"/>
          </a:p>
        </p:txBody>
      </p:sp>
      <p:sp>
        <p:nvSpPr>
          <p:cNvPr id="3" name="Content Placeholder 2"/>
          <p:cNvSpPr>
            <a:spLocks noGrp="1"/>
          </p:cNvSpPr>
          <p:nvPr>
            <p:ph idx="1"/>
          </p:nvPr>
        </p:nvSpPr>
        <p:spPr>
          <a:xfrm>
            <a:off x="152400" y="685800"/>
            <a:ext cx="8991600" cy="6172200"/>
          </a:xfrm>
        </p:spPr>
        <p:txBody>
          <a:bodyPr/>
          <a:lstStyle/>
          <a:p>
            <a:r>
              <a:rPr lang="en-US" dirty="0" smtClean="0"/>
              <a:t>Two posts, one 12 feet high and the other 28 feet high, stand 30 feet apart.  They are to be stayed by two wires, attached to a single stake, running from ground level to the top of each post.  Where should the stake be placed to use the least wire?</a:t>
            </a:r>
          </a:p>
          <a:p>
            <a:r>
              <a:rPr lang="en-US" dirty="0" smtClean="0"/>
              <a:t>We need a visual:</a:t>
            </a:r>
          </a:p>
          <a:p>
            <a:r>
              <a:rPr lang="en-US" dirty="0" smtClean="0"/>
              <a:t>Let’s let W = y + z</a:t>
            </a:r>
          </a:p>
          <a:p>
            <a:r>
              <a:rPr lang="en-US" dirty="0" smtClean="0"/>
              <a:t>So how can we </a:t>
            </a:r>
          </a:p>
          <a:p>
            <a:pPr>
              <a:buNone/>
            </a:pPr>
            <a:r>
              <a:rPr lang="en-US" dirty="0" smtClean="0"/>
              <a:t>Relate the y and z?</a:t>
            </a:r>
          </a:p>
          <a:p>
            <a:r>
              <a:rPr lang="en-US" dirty="0" smtClean="0"/>
              <a:t>By introducing x.</a:t>
            </a:r>
            <a:endParaRPr lang="en-US" dirty="0"/>
          </a:p>
        </p:txBody>
      </p:sp>
      <p:pic>
        <p:nvPicPr>
          <p:cNvPr id="4" name="Picture 3" descr="http://hmco.tdlc.com/public/calc7esample/ch03/ch03g/03g_images/cn03g01_4.gif"/>
          <p:cNvPicPr/>
          <p:nvPr/>
        </p:nvPicPr>
        <p:blipFill>
          <a:blip r:embed="rId2" cstate="print"/>
          <a:srcRect r="70849" b="82982"/>
          <a:stretch>
            <a:fillRect/>
          </a:stretch>
        </p:blipFill>
        <p:spPr bwMode="auto">
          <a:xfrm>
            <a:off x="3657600" y="3352800"/>
            <a:ext cx="4038600" cy="3352800"/>
          </a:xfrm>
          <a:prstGeom prst="rect">
            <a:avLst/>
          </a:prstGeom>
          <a:noFill/>
          <a:ln w="9525">
            <a:noFill/>
            <a:miter lim="800000"/>
            <a:headEnd/>
            <a:tailEnd/>
          </a:ln>
        </p:spPr>
      </p:pic>
      <p:sp>
        <p:nvSpPr>
          <p:cNvPr id="5" name="Rectangle 4"/>
          <p:cNvSpPr/>
          <p:nvPr/>
        </p:nvSpPr>
        <p:spPr>
          <a:xfrm>
            <a:off x="3733800" y="6324600"/>
            <a:ext cx="3810000" cy="152400"/>
          </a:xfrm>
          <a:prstGeom prst="rect">
            <a:avLst/>
          </a:prstGeom>
          <a:solidFill>
            <a:schemeClr val="accent3"/>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648200" y="4724400"/>
            <a:ext cx="838200" cy="3048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amond(in)">
                                      <p:cBhvr>
                                        <p:cTn id="13" dur="2000"/>
                                        <p:tgtEl>
                                          <p:spTgt spid="4"/>
                                        </p:tgtEl>
                                      </p:cBhvr>
                                    </p:animEffect>
                                  </p:childTnLst>
                                </p:cTn>
                              </p:par>
                              <p:par>
                                <p:cTn id="14" presetID="2" presetClass="entr" presetSubtype="4"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ppt_x"/>
                                          </p:val>
                                        </p:tav>
                                        <p:tav tm="100000">
                                          <p:val>
                                            <p:strVal val="#ppt_x"/>
                                          </p:val>
                                        </p:tav>
                                      </p:tavLst>
                                    </p:anim>
                                    <p:anim calcmode="lin" valueType="num">
                                      <p:cBhvr additive="base">
                                        <p:cTn id="17" dur="500" fill="hold"/>
                                        <p:tgtEl>
                                          <p:spTgt spid="6"/>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ppt_x"/>
                                          </p:val>
                                        </p:tav>
                                        <p:tav tm="100000">
                                          <p:val>
                                            <p:strVal val="#ppt_x"/>
                                          </p:val>
                                        </p:tav>
                                      </p:tavLst>
                                    </p:anim>
                                    <p:anim calcmode="lin" valueType="num">
                                      <p:cBhvr additive="base">
                                        <p:cTn id="2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xit" presetSubtype="4" fill="hold" grpId="1" nodeType="clickEffect">
                                  <p:stCondLst>
                                    <p:cond delay="0"/>
                                  </p:stCondLst>
                                  <p:childTnLst>
                                    <p:anim calcmode="lin" valueType="num">
                                      <p:cBhvr additive="base">
                                        <p:cTn id="31" dur="500"/>
                                        <p:tgtEl>
                                          <p:spTgt spid="6"/>
                                        </p:tgtEl>
                                        <p:attrNameLst>
                                          <p:attrName>ppt_x</p:attrName>
                                        </p:attrNameLst>
                                      </p:cBhvr>
                                      <p:tavLst>
                                        <p:tav tm="0">
                                          <p:val>
                                            <p:strVal val="ppt_x"/>
                                          </p:val>
                                        </p:tav>
                                        <p:tav tm="100000">
                                          <p:val>
                                            <p:strVal val="ppt_x"/>
                                          </p:val>
                                        </p:tav>
                                      </p:tavLst>
                                    </p:anim>
                                    <p:anim calcmode="lin" valueType="num">
                                      <p:cBhvr additive="base">
                                        <p:cTn id="32" dur="500"/>
                                        <p:tgtEl>
                                          <p:spTgt spid="6"/>
                                        </p:tgtEl>
                                        <p:attrNameLst>
                                          <p:attrName>ppt_y</p:attrName>
                                        </p:attrNameLst>
                                      </p:cBhvr>
                                      <p:tavLst>
                                        <p:tav tm="0">
                                          <p:val>
                                            <p:strVal val="ppt_y"/>
                                          </p:val>
                                        </p:tav>
                                        <p:tav tm="100000">
                                          <p:val>
                                            <p:strVal val="1+ppt_h/2"/>
                                          </p:val>
                                        </p:tav>
                                      </p:tavLst>
                                    </p:anim>
                                    <p:set>
                                      <p:cBhvr>
                                        <p:cTn id="33" dur="1" fill="hold">
                                          <p:stCondLst>
                                            <p:cond delay="499"/>
                                          </p:stCondLst>
                                        </p:cTn>
                                        <p:tgtEl>
                                          <p:spTgt spid="6"/>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additive="base">
                                        <p:cTn id="3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3" end="3"/>
                                            </p:txEl>
                                          </p:spTgt>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additive="base">
                                        <p:cTn id="4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additive="base">
                                        <p:cTn id="4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xit" presetSubtype="4" fill="hold" grpId="1" nodeType="clickEffect">
                                  <p:stCondLst>
                                    <p:cond delay="0"/>
                                  </p:stCondLst>
                                  <p:childTnLst>
                                    <p:anim calcmode="lin" valueType="num">
                                      <p:cBhvr additive="base">
                                        <p:cTn id="53" dur="500"/>
                                        <p:tgtEl>
                                          <p:spTgt spid="5"/>
                                        </p:tgtEl>
                                        <p:attrNameLst>
                                          <p:attrName>ppt_x</p:attrName>
                                        </p:attrNameLst>
                                      </p:cBhvr>
                                      <p:tavLst>
                                        <p:tav tm="0">
                                          <p:val>
                                            <p:strVal val="ppt_x"/>
                                          </p:val>
                                        </p:tav>
                                        <p:tav tm="100000">
                                          <p:val>
                                            <p:strVal val="ppt_x"/>
                                          </p:val>
                                        </p:tav>
                                      </p:tavLst>
                                    </p:anim>
                                    <p:anim calcmode="lin" valueType="num">
                                      <p:cBhvr additive="base">
                                        <p:cTn id="54" dur="500"/>
                                        <p:tgtEl>
                                          <p:spTgt spid="5"/>
                                        </p:tgtEl>
                                        <p:attrNameLst>
                                          <p:attrName>ppt_y</p:attrName>
                                        </p:attrNameLst>
                                      </p:cBhvr>
                                      <p:tavLst>
                                        <p:tav tm="0">
                                          <p:val>
                                            <p:strVal val="ppt_y"/>
                                          </p:val>
                                        </p:tav>
                                        <p:tav tm="100000">
                                          <p:val>
                                            <p:strVal val="1+ppt_h/2"/>
                                          </p:val>
                                        </p:tav>
                                      </p:tavLst>
                                    </p:anim>
                                    <p:set>
                                      <p:cBhvr>
                                        <p:cTn id="55"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5" grpId="1" animBg="1"/>
      <p:bldP spid="6" grpId="0" animBg="1"/>
      <p:bldP spid="6"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endParaRPr lang="en-US" dirty="0"/>
          </a:p>
        </p:txBody>
      </p:sp>
      <p:sp>
        <p:nvSpPr>
          <p:cNvPr id="3" name="Content Placeholder 2"/>
          <p:cNvSpPr>
            <a:spLocks noGrp="1"/>
          </p:cNvSpPr>
          <p:nvPr>
            <p:ph idx="1"/>
          </p:nvPr>
        </p:nvSpPr>
        <p:spPr>
          <a:xfrm>
            <a:off x="76200" y="838200"/>
            <a:ext cx="9067800" cy="6019800"/>
          </a:xfrm>
        </p:spPr>
        <p:txBody>
          <a:bodyPr/>
          <a:lstStyle/>
          <a:p>
            <a:endParaRPr lang="en-US" dirty="0" smtClean="0"/>
          </a:p>
          <a:p>
            <a:endParaRPr lang="en-US" dirty="0" smtClean="0"/>
          </a:p>
          <a:p>
            <a:endParaRPr lang="en-US" dirty="0" smtClean="0"/>
          </a:p>
          <a:p>
            <a:endParaRPr lang="en-US" dirty="0" smtClean="0"/>
          </a:p>
          <a:p>
            <a:r>
              <a:rPr lang="en-US" dirty="0" smtClean="0"/>
              <a:t>Now we set this equal to 0 and solve for x!</a:t>
            </a:r>
          </a:p>
          <a:p>
            <a:r>
              <a:rPr lang="en-US" dirty="0" smtClean="0"/>
              <a:t>x = 9, - 22.5 (not in domain)</a:t>
            </a:r>
          </a:p>
          <a:p>
            <a:r>
              <a:rPr lang="en-US" dirty="0" smtClean="0"/>
              <a:t>Must check endpoints</a:t>
            </a:r>
          </a:p>
          <a:p>
            <a:r>
              <a:rPr lang="en-US" dirty="0" smtClean="0"/>
              <a:t>W(0) = 53.04              W(30) = 60.31        W(9) = 50</a:t>
            </a:r>
          </a:p>
          <a:p>
            <a:r>
              <a:rPr lang="en-US" dirty="0" smtClean="0"/>
              <a:t>The wire should be place 9 feet from the 12 foot pole.</a:t>
            </a:r>
            <a:endParaRPr lang="en-US" dirty="0"/>
          </a:p>
        </p:txBody>
      </p:sp>
      <p:graphicFrame>
        <p:nvGraphicFramePr>
          <p:cNvPr id="4" name="Object 3"/>
          <p:cNvGraphicFramePr>
            <a:graphicFrameLocks noChangeAspect="1"/>
          </p:cNvGraphicFramePr>
          <p:nvPr/>
        </p:nvGraphicFramePr>
        <p:xfrm>
          <a:off x="533400" y="838200"/>
          <a:ext cx="4527550" cy="457200"/>
        </p:xfrm>
        <a:graphic>
          <a:graphicData uri="http://schemas.openxmlformats.org/presentationml/2006/ole">
            <mc:AlternateContent xmlns:mc="http://schemas.openxmlformats.org/markup-compatibility/2006">
              <mc:Choice xmlns:v="urn:schemas-microsoft-com:vml" Requires="v">
                <p:oleObj spid="_x0000_s21563" name="Equation" r:id="rId3" imgW="2641320" imgH="266400" progId="Equation.DSMT4">
                  <p:embed/>
                </p:oleObj>
              </mc:Choice>
              <mc:Fallback>
                <p:oleObj name="Equation" r:id="rId3" imgW="2641320" imgH="2664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838200"/>
                        <a:ext cx="452755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466725" y="1371600"/>
          <a:ext cx="4791075" cy="457200"/>
        </p:xfrm>
        <a:graphic>
          <a:graphicData uri="http://schemas.openxmlformats.org/presentationml/2006/ole">
            <mc:AlternateContent xmlns:mc="http://schemas.openxmlformats.org/markup-compatibility/2006">
              <mc:Choice xmlns:v="urn:schemas-microsoft-com:vml" Requires="v">
                <p:oleObj spid="_x0000_s21564" name="Equation" r:id="rId5" imgW="3060360" imgH="291960" progId="Equation.DSMT4">
                  <p:embed/>
                </p:oleObj>
              </mc:Choice>
              <mc:Fallback>
                <p:oleObj name="Equation" r:id="rId5" imgW="3060360" imgH="29196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6725" y="1371600"/>
                        <a:ext cx="4791075"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508" name="Object 4"/>
          <p:cNvGraphicFramePr>
            <a:graphicFrameLocks noChangeAspect="1"/>
          </p:cNvGraphicFramePr>
          <p:nvPr/>
        </p:nvGraphicFramePr>
        <p:xfrm>
          <a:off x="533400" y="1828800"/>
          <a:ext cx="4483100" cy="457200"/>
        </p:xfrm>
        <a:graphic>
          <a:graphicData uri="http://schemas.openxmlformats.org/presentationml/2006/ole">
            <mc:AlternateContent xmlns:mc="http://schemas.openxmlformats.org/markup-compatibility/2006">
              <mc:Choice xmlns:v="urn:schemas-microsoft-com:vml" Requires="v">
                <p:oleObj spid="_x0000_s21565" name="Equation" r:id="rId7" imgW="2616120" imgH="266400" progId="Equation.DSMT4">
                  <p:embed/>
                </p:oleObj>
              </mc:Choice>
              <mc:Fallback>
                <p:oleObj name="Equation" r:id="rId7" imgW="2616120" imgH="26640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3400" y="1828800"/>
                        <a:ext cx="44831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5486400" y="1828800"/>
          <a:ext cx="2489200" cy="406400"/>
        </p:xfrm>
        <a:graphic>
          <a:graphicData uri="http://schemas.openxmlformats.org/presentationml/2006/ole">
            <mc:AlternateContent xmlns:mc="http://schemas.openxmlformats.org/markup-compatibility/2006">
              <mc:Choice xmlns:v="urn:schemas-microsoft-com:vml" Requires="v">
                <p:oleObj spid="_x0000_s21566" name="Equation" r:id="rId9" imgW="1244520" imgH="203040" progId="Equation.DSMT4">
                  <p:embed/>
                </p:oleObj>
              </mc:Choice>
              <mc:Fallback>
                <p:oleObj name="Equation" r:id="rId9" imgW="1244520" imgH="203040" progId="Equation.DSMT4">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86400" y="1828800"/>
                        <a:ext cx="24892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510" name="Object 6"/>
          <p:cNvGraphicFramePr>
            <a:graphicFrameLocks noChangeAspect="1"/>
          </p:cNvGraphicFramePr>
          <p:nvPr/>
        </p:nvGraphicFramePr>
        <p:xfrm>
          <a:off x="533400" y="2286000"/>
          <a:ext cx="4005263" cy="739775"/>
        </p:xfrm>
        <a:graphic>
          <a:graphicData uri="http://schemas.openxmlformats.org/presentationml/2006/ole">
            <mc:AlternateContent xmlns:mc="http://schemas.openxmlformats.org/markup-compatibility/2006">
              <mc:Choice xmlns:v="urn:schemas-microsoft-com:vml" Requires="v">
                <p:oleObj spid="_x0000_s21567" name="Equation" r:id="rId11" imgW="2336760" imgH="431640" progId="Equation.DSMT4">
                  <p:embed/>
                </p:oleObj>
              </mc:Choice>
              <mc:Fallback>
                <p:oleObj name="Equation" r:id="rId11" imgW="2336760" imgH="431640" progId="Equation.DSMT4">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33400" y="2286000"/>
                        <a:ext cx="4005263" cy="739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9" name="Picture 8" descr="http://hmco.tdlc.com/public/calc7esample/ch03/ch03g/03g_images/cn03g01_4.gif"/>
          <p:cNvPicPr/>
          <p:nvPr/>
        </p:nvPicPr>
        <p:blipFill>
          <a:blip r:embed="rId13" cstate="print"/>
          <a:srcRect r="70849" b="82982"/>
          <a:stretch>
            <a:fillRect/>
          </a:stretch>
        </p:blipFill>
        <p:spPr bwMode="auto">
          <a:xfrm>
            <a:off x="5853285" y="-35805"/>
            <a:ext cx="3290715" cy="186460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1508"/>
                                        </p:tgtEl>
                                        <p:attrNameLst>
                                          <p:attrName>style.visibility</p:attrName>
                                        </p:attrNameLst>
                                      </p:cBhvr>
                                      <p:to>
                                        <p:strVal val="visible"/>
                                      </p:to>
                                    </p:set>
                                    <p:anim calcmode="lin" valueType="num">
                                      <p:cBhvr additive="base">
                                        <p:cTn id="13" dur="500" fill="hold"/>
                                        <p:tgtEl>
                                          <p:spTgt spid="21508"/>
                                        </p:tgtEl>
                                        <p:attrNameLst>
                                          <p:attrName>ppt_x</p:attrName>
                                        </p:attrNameLst>
                                      </p:cBhvr>
                                      <p:tavLst>
                                        <p:tav tm="0">
                                          <p:val>
                                            <p:strVal val="#ppt_x"/>
                                          </p:val>
                                        </p:tav>
                                        <p:tav tm="100000">
                                          <p:val>
                                            <p:strVal val="#ppt_x"/>
                                          </p:val>
                                        </p:tav>
                                      </p:tavLst>
                                    </p:anim>
                                    <p:anim calcmode="lin" valueType="num">
                                      <p:cBhvr additive="base">
                                        <p:cTn id="14" dur="500" fill="hold"/>
                                        <p:tgtEl>
                                          <p:spTgt spid="2150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diamond(in)">
                                      <p:cBhvr>
                                        <p:cTn id="25" dur="20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21510"/>
                                        </p:tgtEl>
                                        <p:attrNameLst>
                                          <p:attrName>style.visibility</p:attrName>
                                        </p:attrNameLst>
                                      </p:cBhvr>
                                      <p:to>
                                        <p:strVal val="visible"/>
                                      </p:to>
                                    </p:set>
                                    <p:anim calcmode="lin" valueType="num">
                                      <p:cBhvr additive="base">
                                        <p:cTn id="30" dur="500" fill="hold"/>
                                        <p:tgtEl>
                                          <p:spTgt spid="21510"/>
                                        </p:tgtEl>
                                        <p:attrNameLst>
                                          <p:attrName>ppt_x</p:attrName>
                                        </p:attrNameLst>
                                      </p:cBhvr>
                                      <p:tavLst>
                                        <p:tav tm="0">
                                          <p:val>
                                            <p:strVal val="#ppt_x"/>
                                          </p:val>
                                        </p:tav>
                                        <p:tav tm="100000">
                                          <p:val>
                                            <p:strVal val="#ppt_x"/>
                                          </p:val>
                                        </p:tav>
                                      </p:tavLst>
                                    </p:anim>
                                    <p:anim calcmode="lin" valueType="num">
                                      <p:cBhvr additive="base">
                                        <p:cTn id="31" dur="500" fill="hold"/>
                                        <p:tgtEl>
                                          <p:spTgt spid="21510"/>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additive="base">
                                        <p:cTn id="5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 calcmode="lin" valueType="num">
                                      <p:cBhvr additive="base">
                                        <p:cTn id="60"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2" descr="http://hmco.tdlc.com/public/calc7esample/ch03/ch03g/03g_images/cn03g01_2.gif"/>
          <p:cNvPicPr>
            <a:picLocks noChangeAspect="1" noChangeArrowheads="1"/>
          </p:cNvPicPr>
          <p:nvPr/>
        </p:nvPicPr>
        <p:blipFill>
          <a:blip r:embed="rId2" cstate="print"/>
          <a:srcRect l="32497" t="67097" b="581"/>
          <a:stretch>
            <a:fillRect/>
          </a:stretch>
        </p:blipFill>
        <p:spPr bwMode="auto">
          <a:xfrm>
            <a:off x="1371600" y="76200"/>
            <a:ext cx="6437497" cy="381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Ex. 1 Maximum Volume</a:t>
            </a:r>
            <a:endParaRPr lang="en-US" dirty="0"/>
          </a:p>
        </p:txBody>
      </p:sp>
      <p:sp>
        <p:nvSpPr>
          <p:cNvPr id="3" name="Content Placeholder 2"/>
          <p:cNvSpPr>
            <a:spLocks noGrp="1"/>
          </p:cNvSpPr>
          <p:nvPr>
            <p:ph idx="1"/>
          </p:nvPr>
        </p:nvSpPr>
        <p:spPr>
          <a:xfrm>
            <a:off x="152400" y="838200"/>
            <a:ext cx="8991600" cy="6019800"/>
          </a:xfrm>
        </p:spPr>
        <p:txBody>
          <a:bodyPr>
            <a:normAutofit/>
          </a:bodyPr>
          <a:lstStyle/>
          <a:p>
            <a:r>
              <a:rPr lang="en-US" sz="3100" dirty="0" smtClean="0"/>
              <a:t>An open box with a square base has a Surface Area of 108 sq. inches.  What dimensions will produce a box with maximum volume?</a:t>
            </a:r>
          </a:p>
          <a:p>
            <a:r>
              <a:rPr lang="en-US" sz="3100" dirty="0" smtClean="0"/>
              <a:t>1.  Draw a sketch if possible.</a:t>
            </a:r>
          </a:p>
          <a:p>
            <a:r>
              <a:rPr lang="en-US" sz="3100" dirty="0" smtClean="0"/>
              <a:t>2.  Determine what we are trying to do </a:t>
            </a:r>
          </a:p>
          <a:p>
            <a:pPr>
              <a:buNone/>
            </a:pPr>
            <a:r>
              <a:rPr lang="en-US" sz="3100" dirty="0" smtClean="0"/>
              <a:t>     in the problem and write an equation.</a:t>
            </a:r>
          </a:p>
          <a:p>
            <a:pPr>
              <a:buNone/>
            </a:pPr>
            <a:r>
              <a:rPr lang="en-US" sz="3100" dirty="0" smtClean="0"/>
              <a:t>                        </a:t>
            </a:r>
            <a:r>
              <a:rPr lang="en-US" sz="3100" dirty="0" smtClean="0">
                <a:solidFill>
                  <a:srgbClr val="FF0000"/>
                </a:solidFill>
              </a:rPr>
              <a:t>This is your </a:t>
            </a:r>
            <a:r>
              <a:rPr lang="en-US" sz="3100" u="sng" dirty="0" smtClean="0">
                <a:solidFill>
                  <a:srgbClr val="FF0000"/>
                </a:solidFill>
              </a:rPr>
              <a:t>primary equation</a:t>
            </a:r>
            <a:r>
              <a:rPr lang="en-US" sz="3100" dirty="0" smtClean="0">
                <a:solidFill>
                  <a:srgbClr val="FF0000"/>
                </a:solidFill>
              </a:rPr>
              <a:t>.</a:t>
            </a:r>
          </a:p>
          <a:p>
            <a:r>
              <a:rPr lang="en-US" sz="3100" dirty="0" smtClean="0"/>
              <a:t>Our goal is to get everything in terms of one variable, so we need another equation that relates </a:t>
            </a:r>
            <a:r>
              <a:rPr lang="en-US" sz="3100" b="1" i="1" dirty="0" smtClean="0"/>
              <a:t>x</a:t>
            </a:r>
            <a:r>
              <a:rPr lang="en-US" sz="3100" dirty="0" smtClean="0"/>
              <a:t> and </a:t>
            </a:r>
            <a:r>
              <a:rPr lang="en-US" sz="3100" b="1" i="1" dirty="0" smtClean="0"/>
              <a:t>h</a:t>
            </a:r>
            <a:r>
              <a:rPr lang="en-US" sz="3100" dirty="0" smtClean="0"/>
              <a:t>:                                           </a:t>
            </a:r>
          </a:p>
          <a:p>
            <a:r>
              <a:rPr lang="en-US" sz="3100" dirty="0" smtClean="0"/>
              <a:t>This is the </a:t>
            </a:r>
            <a:r>
              <a:rPr lang="en-US" sz="3100" u="sng" dirty="0" smtClean="0"/>
              <a:t>secondary equation.</a:t>
            </a:r>
            <a:endParaRPr lang="en-US" sz="3100" u="sng" dirty="0"/>
          </a:p>
        </p:txBody>
      </p:sp>
      <p:pic>
        <p:nvPicPr>
          <p:cNvPr id="4" name="Picture 1" descr="http://hmco.tdlc.com/public/calc7esample/ch03/ch03g/03g_images/cn03g01.gif"/>
          <p:cNvPicPr>
            <a:picLocks noChangeAspect="1" noChangeArrowheads="1"/>
          </p:cNvPicPr>
          <p:nvPr/>
        </p:nvPicPr>
        <p:blipFill>
          <a:blip r:embed="rId3" cstate="print"/>
          <a:srcRect t="19063" r="72736" b="62591"/>
          <a:stretch>
            <a:fillRect/>
          </a:stretch>
        </p:blipFill>
        <p:spPr bwMode="auto">
          <a:xfrm>
            <a:off x="6870940" y="1828800"/>
            <a:ext cx="2273060" cy="2133600"/>
          </a:xfrm>
          <a:prstGeom prst="rect">
            <a:avLst/>
          </a:prstGeom>
          <a:noFill/>
          <a:ln w="9525">
            <a:noFill/>
            <a:miter lim="800000"/>
            <a:headEnd/>
            <a:tailEnd/>
          </a:ln>
        </p:spPr>
      </p:pic>
      <p:graphicFrame>
        <p:nvGraphicFramePr>
          <p:cNvPr id="5" name="Object 4"/>
          <p:cNvGraphicFramePr>
            <a:graphicFrameLocks noChangeAspect="1"/>
          </p:cNvGraphicFramePr>
          <p:nvPr/>
        </p:nvGraphicFramePr>
        <p:xfrm>
          <a:off x="609600" y="3962400"/>
          <a:ext cx="1600200" cy="624468"/>
        </p:xfrm>
        <a:graphic>
          <a:graphicData uri="http://schemas.openxmlformats.org/presentationml/2006/ole">
            <mc:AlternateContent xmlns:mc="http://schemas.openxmlformats.org/markup-compatibility/2006">
              <mc:Choice xmlns:v="urn:schemas-microsoft-com:vml" Requires="v">
                <p:oleObj spid="_x0000_s1048" name="Equation" r:id="rId4" imgW="520560" imgH="203040" progId="Equation.DSMT4">
                  <p:embed/>
                </p:oleObj>
              </mc:Choice>
              <mc:Fallback>
                <p:oleObj name="Equation" r:id="rId4" imgW="520560" imgH="20304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3962400"/>
                        <a:ext cx="1600200" cy="62446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332262515"/>
              </p:ext>
            </p:extLst>
          </p:nvPr>
        </p:nvGraphicFramePr>
        <p:xfrm>
          <a:off x="1981200" y="5486400"/>
          <a:ext cx="3810000" cy="662609"/>
        </p:xfrm>
        <a:graphic>
          <a:graphicData uri="http://schemas.openxmlformats.org/presentationml/2006/ole">
            <mc:AlternateContent xmlns:mc="http://schemas.openxmlformats.org/markup-compatibility/2006">
              <mc:Choice xmlns:v="urn:schemas-microsoft-com:vml" Requires="v">
                <p:oleObj spid="_x0000_s1049" name="Equation" r:id="rId6" imgW="1168200" imgH="203040" progId="Equation.DSMT4">
                  <p:embed/>
                </p:oleObj>
              </mc:Choice>
              <mc:Fallback>
                <p:oleObj name="Equation" r:id="rId6" imgW="1168200" imgH="20304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81200" y="5486400"/>
                        <a:ext cx="3810000" cy="66260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amond(in)">
                                      <p:cBhvr>
                                        <p:cTn id="13" dur="2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fill="hold"/>
                                        <p:tgtEl>
                                          <p:spTgt spid="5"/>
                                        </p:tgtEl>
                                        <p:attrNameLst>
                                          <p:attrName>ppt_x</p:attrName>
                                        </p:attrNameLst>
                                      </p:cBhvr>
                                      <p:tavLst>
                                        <p:tav tm="0">
                                          <p:val>
                                            <p:strVal val="#ppt_x"/>
                                          </p:val>
                                        </p:tav>
                                        <p:tav tm="100000">
                                          <p:val>
                                            <p:strVal val="#ppt_x"/>
                                          </p:val>
                                        </p:tav>
                                      </p:tavLst>
                                    </p:anim>
                                    <p:anim calcmode="lin" valueType="num">
                                      <p:cBhvr additive="base">
                                        <p:cTn id="2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additive="base">
                                        <p:cTn id="4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6"/>
                                        </p:tgtEl>
                                        <p:attrNameLst>
                                          <p:attrName>style.visibility</p:attrName>
                                        </p:attrNameLst>
                                      </p:cBhvr>
                                      <p:to>
                                        <p:strVal val="visible"/>
                                      </p:to>
                                    </p:set>
                                    <p:anim calcmode="lin" valueType="num">
                                      <p:cBhvr additive="base">
                                        <p:cTn id="46" dur="500" fill="hold"/>
                                        <p:tgtEl>
                                          <p:spTgt spid="6"/>
                                        </p:tgtEl>
                                        <p:attrNameLst>
                                          <p:attrName>ppt_x</p:attrName>
                                        </p:attrNameLst>
                                      </p:cBhvr>
                                      <p:tavLst>
                                        <p:tav tm="0">
                                          <p:val>
                                            <p:strVal val="#ppt_x"/>
                                          </p:val>
                                        </p:tav>
                                        <p:tav tm="100000">
                                          <p:val>
                                            <p:strVal val="#ppt_x"/>
                                          </p:val>
                                        </p:tav>
                                      </p:tavLst>
                                    </p:anim>
                                    <p:anim calcmode="lin" valueType="num">
                                      <p:cBhvr additive="base">
                                        <p:cTn id="4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 calcmode="lin" valueType="num">
                                      <p:cBhvr additive="base">
                                        <p:cTn id="5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smtClean="0"/>
              <a:t>Ex. 1 cont…</a:t>
            </a:r>
            <a:endParaRPr lang="en-US" dirty="0"/>
          </a:p>
        </p:txBody>
      </p:sp>
      <p:sp>
        <p:nvSpPr>
          <p:cNvPr id="3" name="Content Placeholder 2"/>
          <p:cNvSpPr>
            <a:spLocks noGrp="1"/>
          </p:cNvSpPr>
          <p:nvPr>
            <p:ph idx="1"/>
          </p:nvPr>
        </p:nvSpPr>
        <p:spPr>
          <a:xfrm>
            <a:off x="152400" y="838200"/>
            <a:ext cx="8991600" cy="6019800"/>
          </a:xfrm>
        </p:spPr>
        <p:txBody>
          <a:bodyPr/>
          <a:lstStyle/>
          <a:p>
            <a:r>
              <a:rPr lang="en-US" dirty="0" smtClean="0"/>
              <a:t>3.  Solve the secondary eq. for h and plug it into the primary eq.</a:t>
            </a:r>
          </a:p>
          <a:p>
            <a:r>
              <a:rPr lang="en-US" dirty="0"/>
              <a:t> </a:t>
            </a:r>
            <a:endParaRPr lang="en-US" dirty="0" smtClean="0"/>
          </a:p>
          <a:p>
            <a:endParaRPr lang="en-US" dirty="0"/>
          </a:p>
          <a:p>
            <a:r>
              <a:rPr lang="en-US" dirty="0" smtClean="0"/>
              <a:t>4.  Determine a possible domain</a:t>
            </a:r>
            <a:r>
              <a:rPr lang="en-US" dirty="0" smtClean="0"/>
              <a:t>:</a:t>
            </a:r>
          </a:p>
          <a:p>
            <a:pPr marL="0" indent="0">
              <a:buNone/>
            </a:pPr>
            <a:r>
              <a:rPr lang="en-US" dirty="0"/>
              <a:t> </a:t>
            </a:r>
            <a:r>
              <a:rPr lang="en-US" dirty="0" smtClean="0"/>
              <a:t>  (now we are trying to find extrema on a closed interval!  Must check endpoints!)</a:t>
            </a:r>
            <a:endParaRPr lang="en-US" dirty="0" smtClean="0"/>
          </a:p>
          <a:p>
            <a:r>
              <a:rPr lang="en-US" dirty="0" smtClean="0"/>
              <a:t>5.   Use Calculus to determine the </a:t>
            </a:r>
            <a:r>
              <a:rPr lang="en-US" dirty="0" smtClean="0"/>
              <a:t>rel. max </a:t>
            </a:r>
            <a:r>
              <a:rPr lang="en-US" dirty="0" smtClean="0"/>
              <a:t>or min.</a:t>
            </a:r>
          </a:p>
          <a:p>
            <a:endParaRPr lang="en-US" dirty="0" smtClean="0"/>
          </a:p>
          <a:p>
            <a:endParaRPr lang="en-US" dirty="0" smtClean="0"/>
          </a:p>
          <a:p>
            <a:endParaRPr lang="en-US" dirty="0"/>
          </a:p>
        </p:txBody>
      </p:sp>
      <p:graphicFrame>
        <p:nvGraphicFramePr>
          <p:cNvPr id="4" name="Object 3"/>
          <p:cNvGraphicFramePr>
            <a:graphicFrameLocks noChangeAspect="1"/>
          </p:cNvGraphicFramePr>
          <p:nvPr/>
        </p:nvGraphicFramePr>
        <p:xfrm>
          <a:off x="609600" y="1752600"/>
          <a:ext cx="2519362" cy="1014413"/>
        </p:xfrm>
        <a:graphic>
          <a:graphicData uri="http://schemas.openxmlformats.org/presentationml/2006/ole">
            <mc:AlternateContent xmlns:mc="http://schemas.openxmlformats.org/markup-compatibility/2006">
              <mc:Choice xmlns:v="urn:schemas-microsoft-com:vml" Requires="v">
                <p:oleObj spid="_x0000_s2105" name="Equation" r:id="rId3" imgW="1041120" imgH="419040" progId="Equation.DSMT4">
                  <p:embed/>
                </p:oleObj>
              </mc:Choice>
              <mc:Fallback>
                <p:oleObj name="Equation" r:id="rId3" imgW="1041120" imgH="41904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752600"/>
                        <a:ext cx="2519362" cy="1014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3200400" y="1828800"/>
          <a:ext cx="2286000" cy="987136"/>
        </p:xfrm>
        <a:graphic>
          <a:graphicData uri="http://schemas.openxmlformats.org/presentationml/2006/ole">
            <mc:AlternateContent xmlns:mc="http://schemas.openxmlformats.org/markup-compatibility/2006">
              <mc:Choice xmlns:v="urn:schemas-microsoft-com:vml" Requires="v">
                <p:oleObj spid="_x0000_s2106" name="Equation" r:id="rId5" imgW="1117440" imgH="482400" progId="Equation.DSMT4">
                  <p:embed/>
                </p:oleObj>
              </mc:Choice>
              <mc:Fallback>
                <p:oleObj name="Equation" r:id="rId5" imgW="1117440" imgH="48240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00400" y="1828800"/>
                        <a:ext cx="2286000" cy="98713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6096000" y="3048000"/>
          <a:ext cx="1752600" cy="566225"/>
        </p:xfrm>
        <a:graphic>
          <a:graphicData uri="http://schemas.openxmlformats.org/presentationml/2006/ole">
            <mc:AlternateContent xmlns:mc="http://schemas.openxmlformats.org/markup-compatibility/2006">
              <mc:Choice xmlns:v="urn:schemas-microsoft-com:vml" Requires="v">
                <p:oleObj spid="_x0000_s2107" name="Equation" r:id="rId7" imgW="825480" imgH="228600" progId="Equation.DSMT4">
                  <p:embed/>
                </p:oleObj>
              </mc:Choice>
              <mc:Fallback>
                <p:oleObj name="Equation" r:id="rId7" imgW="825480" imgH="22860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6000" y="3048000"/>
                        <a:ext cx="1752600" cy="566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3" name="Object 5"/>
          <p:cNvGraphicFramePr>
            <a:graphicFrameLocks noChangeAspect="1"/>
          </p:cNvGraphicFramePr>
          <p:nvPr>
            <p:extLst>
              <p:ext uri="{D42A27DB-BD31-4B8C-83A1-F6EECF244321}">
                <p14:modId xmlns:p14="http://schemas.microsoft.com/office/powerpoint/2010/main" val="2552592303"/>
              </p:ext>
            </p:extLst>
          </p:nvPr>
        </p:nvGraphicFramePr>
        <p:xfrm>
          <a:off x="457200" y="5405783"/>
          <a:ext cx="2469762" cy="1066800"/>
        </p:xfrm>
        <a:graphic>
          <a:graphicData uri="http://schemas.openxmlformats.org/presentationml/2006/ole">
            <mc:AlternateContent xmlns:mc="http://schemas.openxmlformats.org/markup-compatibility/2006">
              <mc:Choice xmlns:v="urn:schemas-microsoft-com:vml" Requires="v">
                <p:oleObj spid="_x0000_s2108" name="Equation" r:id="rId9" imgW="1117440" imgH="482400" progId="Equation.DSMT4">
                  <p:embed/>
                </p:oleObj>
              </mc:Choice>
              <mc:Fallback>
                <p:oleObj name="Equation" r:id="rId9" imgW="1117440" imgH="482400" progId="Equation.DSMT4">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5405783"/>
                        <a:ext cx="2469762"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4" name="Object 6"/>
          <p:cNvGraphicFramePr>
            <a:graphicFrameLocks noChangeAspect="1"/>
          </p:cNvGraphicFramePr>
          <p:nvPr>
            <p:extLst>
              <p:ext uri="{D42A27DB-BD31-4B8C-83A1-F6EECF244321}">
                <p14:modId xmlns:p14="http://schemas.microsoft.com/office/powerpoint/2010/main" val="3533691033"/>
              </p:ext>
            </p:extLst>
          </p:nvPr>
        </p:nvGraphicFramePr>
        <p:xfrm>
          <a:off x="3069265" y="5467288"/>
          <a:ext cx="1600200" cy="960120"/>
        </p:xfrm>
        <a:graphic>
          <a:graphicData uri="http://schemas.openxmlformats.org/presentationml/2006/ole">
            <mc:AlternateContent xmlns:mc="http://schemas.openxmlformats.org/markup-compatibility/2006">
              <mc:Choice xmlns:v="urn:schemas-microsoft-com:vml" Requires="v">
                <p:oleObj spid="_x0000_s2109" name="Equation" r:id="rId10" imgW="698400" imgH="419040" progId="Equation.DSMT4">
                  <p:embed/>
                </p:oleObj>
              </mc:Choice>
              <mc:Fallback>
                <p:oleObj name="Equation" r:id="rId10" imgW="698400" imgH="419040" progId="Equation.DSMT4">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69265" y="5467288"/>
                        <a:ext cx="1600200" cy="9601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fill="hold"/>
                                        <p:tgtEl>
                                          <p:spTgt spid="6"/>
                                        </p:tgtEl>
                                        <p:attrNameLst>
                                          <p:attrName>ppt_x</p:attrName>
                                        </p:attrNameLst>
                                      </p:cBhvr>
                                      <p:tavLst>
                                        <p:tav tm="0">
                                          <p:val>
                                            <p:strVal val="#ppt_x"/>
                                          </p:val>
                                        </p:tav>
                                        <p:tav tm="100000">
                                          <p:val>
                                            <p:strVal val="#ppt_x"/>
                                          </p:val>
                                        </p:tav>
                                      </p:tavLst>
                                    </p:anim>
                                    <p:anim calcmode="lin" valueType="num">
                                      <p:cBhvr additive="base">
                                        <p:cTn id="3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053"/>
                                        </p:tgtEl>
                                        <p:attrNameLst>
                                          <p:attrName>style.visibility</p:attrName>
                                        </p:attrNameLst>
                                      </p:cBhvr>
                                      <p:to>
                                        <p:strVal val="visible"/>
                                      </p:to>
                                    </p:set>
                                    <p:anim calcmode="lin" valueType="num">
                                      <p:cBhvr additive="base">
                                        <p:cTn id="47" dur="500" fill="hold"/>
                                        <p:tgtEl>
                                          <p:spTgt spid="2053"/>
                                        </p:tgtEl>
                                        <p:attrNameLst>
                                          <p:attrName>ppt_x</p:attrName>
                                        </p:attrNameLst>
                                      </p:cBhvr>
                                      <p:tavLst>
                                        <p:tav tm="0">
                                          <p:val>
                                            <p:strVal val="#ppt_x"/>
                                          </p:val>
                                        </p:tav>
                                        <p:tav tm="100000">
                                          <p:val>
                                            <p:strVal val="#ppt_x"/>
                                          </p:val>
                                        </p:tav>
                                      </p:tavLst>
                                    </p:anim>
                                    <p:anim calcmode="lin" valueType="num">
                                      <p:cBhvr additive="base">
                                        <p:cTn id="48" dur="500" fill="hold"/>
                                        <p:tgtEl>
                                          <p:spTgt spid="2053"/>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2054"/>
                                        </p:tgtEl>
                                        <p:attrNameLst>
                                          <p:attrName>style.visibility</p:attrName>
                                        </p:attrNameLst>
                                      </p:cBhvr>
                                      <p:to>
                                        <p:strVal val="visible"/>
                                      </p:to>
                                    </p:set>
                                    <p:anim calcmode="lin" valueType="num">
                                      <p:cBhvr additive="base">
                                        <p:cTn id="53" dur="500" fill="hold"/>
                                        <p:tgtEl>
                                          <p:spTgt spid="2054"/>
                                        </p:tgtEl>
                                        <p:attrNameLst>
                                          <p:attrName>ppt_x</p:attrName>
                                        </p:attrNameLst>
                                      </p:cBhvr>
                                      <p:tavLst>
                                        <p:tav tm="0">
                                          <p:val>
                                            <p:strVal val="#ppt_x"/>
                                          </p:val>
                                        </p:tav>
                                        <p:tav tm="100000">
                                          <p:val>
                                            <p:strVal val="#ppt_x"/>
                                          </p:val>
                                        </p:tav>
                                      </p:tavLst>
                                    </p:anim>
                                    <p:anim calcmode="lin" valueType="num">
                                      <p:cBhvr additive="base">
                                        <p:cTn id="54" dur="500" fill="hold"/>
                                        <p:tgtEl>
                                          <p:spTgt spid="20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685800"/>
          </a:xfrm>
        </p:spPr>
        <p:txBody>
          <a:bodyPr>
            <a:normAutofit/>
          </a:bodyPr>
          <a:lstStyle/>
          <a:p>
            <a:r>
              <a:rPr lang="en-US" sz="3200" dirty="0" smtClean="0"/>
              <a:t>Ex. 1 cont…</a:t>
            </a:r>
            <a:endParaRPr lang="en-US" sz="3200" dirty="0"/>
          </a:p>
        </p:txBody>
      </p:sp>
      <p:sp>
        <p:nvSpPr>
          <p:cNvPr id="3" name="Content Placeholder 2"/>
          <p:cNvSpPr>
            <a:spLocks noGrp="1"/>
          </p:cNvSpPr>
          <p:nvPr>
            <p:ph idx="1"/>
          </p:nvPr>
        </p:nvSpPr>
        <p:spPr>
          <a:xfrm>
            <a:off x="152400" y="685800"/>
            <a:ext cx="8991600" cy="6172200"/>
          </a:xfrm>
        </p:spPr>
        <p:txBody>
          <a:bodyPr>
            <a:normAutofit/>
          </a:bodyPr>
          <a:lstStyle/>
          <a:p>
            <a:r>
              <a:rPr lang="en-US" sz="2800" dirty="0" smtClean="0"/>
              <a:t>To maximize V, you find the critical numbers.</a:t>
            </a:r>
          </a:p>
          <a:p>
            <a:pPr marL="0" indent="0">
              <a:buNone/>
            </a:pPr>
            <a:endParaRPr lang="en-US" sz="2800" dirty="0" smtClean="0"/>
          </a:p>
          <a:p>
            <a:r>
              <a:rPr lang="en-US" sz="2800" dirty="0" smtClean="0"/>
              <a:t>-6 is not an option since not in the domain.</a:t>
            </a:r>
          </a:p>
          <a:p>
            <a:r>
              <a:rPr lang="en-US" sz="2800" dirty="0" smtClean="0"/>
              <a:t>Therefore x = </a:t>
            </a:r>
            <a:r>
              <a:rPr lang="en-US" sz="2800" dirty="0" smtClean="0"/>
              <a:t>6</a:t>
            </a:r>
          </a:p>
          <a:p>
            <a:r>
              <a:rPr lang="en-US" sz="2800" dirty="0" smtClean="0"/>
              <a:t>Next verify that x=6 is a relative max.  We can use the 2</a:t>
            </a:r>
            <a:r>
              <a:rPr lang="en-US" sz="2800" baseline="30000" dirty="0" smtClean="0"/>
              <a:t>nd</a:t>
            </a:r>
            <a:r>
              <a:rPr lang="en-US" sz="2800" dirty="0" smtClean="0"/>
              <a:t> Derivative Test for local extrema.</a:t>
            </a:r>
            <a:endParaRPr lang="en-US" sz="2800" dirty="0" smtClean="0"/>
          </a:p>
          <a:p>
            <a:r>
              <a:rPr lang="en-US" sz="2800" dirty="0" smtClean="0"/>
              <a:t>Since f’(x)=0 and f’’(x)&lt;0, at x=6 there is a rel. maximum.</a:t>
            </a:r>
            <a:endParaRPr lang="en-US" sz="2800" dirty="0" smtClean="0"/>
          </a:p>
          <a:p>
            <a:r>
              <a:rPr lang="en-US" sz="2800" dirty="0" smtClean="0"/>
              <a:t>ONE LAST THING: you must check the endpoint of the domain as well:</a:t>
            </a:r>
          </a:p>
          <a:p>
            <a:r>
              <a:rPr lang="en-US" sz="2800" dirty="0" smtClean="0"/>
              <a:t>V(0) = 0            V(        ) = 0        V(6) = 108</a:t>
            </a:r>
          </a:p>
          <a:p>
            <a:r>
              <a:rPr lang="en-US" sz="2800" dirty="0" smtClean="0"/>
              <a:t>V is a maximum when x = 6, therefore the dimensions of the box is 6 x 6 x 3.</a:t>
            </a:r>
          </a:p>
          <a:p>
            <a:endParaRPr lang="en-US" sz="2800" dirty="0"/>
          </a:p>
        </p:txBody>
      </p:sp>
      <p:graphicFrame>
        <p:nvGraphicFramePr>
          <p:cNvPr id="3075" name="Object 3"/>
          <p:cNvGraphicFramePr>
            <a:graphicFrameLocks noChangeAspect="1"/>
          </p:cNvGraphicFramePr>
          <p:nvPr>
            <p:extLst>
              <p:ext uri="{D42A27DB-BD31-4B8C-83A1-F6EECF244321}">
                <p14:modId xmlns:p14="http://schemas.microsoft.com/office/powerpoint/2010/main" val="905800003"/>
              </p:ext>
            </p:extLst>
          </p:nvPr>
        </p:nvGraphicFramePr>
        <p:xfrm>
          <a:off x="914400" y="1116100"/>
          <a:ext cx="1581740" cy="706350"/>
        </p:xfrm>
        <a:graphic>
          <a:graphicData uri="http://schemas.openxmlformats.org/presentationml/2006/ole">
            <mc:AlternateContent xmlns:mc="http://schemas.openxmlformats.org/markup-compatibility/2006">
              <mc:Choice xmlns:v="urn:schemas-microsoft-com:vml" Requires="v">
                <p:oleObj spid="_x0000_s3132" name="Equation" r:id="rId3" imgW="939600" imgH="419040" progId="Equation.DSMT4">
                  <p:embed/>
                </p:oleObj>
              </mc:Choice>
              <mc:Fallback>
                <p:oleObj name="Equation" r:id="rId3" imgW="939600" imgH="419040" progId="Equation.DSMT4">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1116100"/>
                        <a:ext cx="1581740" cy="706350"/>
                      </a:xfrm>
                      <a:prstGeom prst="rect">
                        <a:avLst/>
                      </a:prstGeom>
                      <a:noFill/>
                      <a:extLst/>
                    </p:spPr>
                  </p:pic>
                </p:oleObj>
              </mc:Fallback>
            </mc:AlternateContent>
          </a:graphicData>
        </a:graphic>
      </p:graphicFrame>
      <p:graphicFrame>
        <p:nvGraphicFramePr>
          <p:cNvPr id="3076" name="Object 4"/>
          <p:cNvGraphicFramePr>
            <a:graphicFrameLocks noChangeAspect="1"/>
          </p:cNvGraphicFramePr>
          <p:nvPr>
            <p:extLst>
              <p:ext uri="{D42A27DB-BD31-4B8C-83A1-F6EECF244321}">
                <p14:modId xmlns:p14="http://schemas.microsoft.com/office/powerpoint/2010/main" val="2828409689"/>
              </p:ext>
            </p:extLst>
          </p:nvPr>
        </p:nvGraphicFramePr>
        <p:xfrm>
          <a:off x="3276600" y="1143000"/>
          <a:ext cx="1295400" cy="679650"/>
        </p:xfrm>
        <a:graphic>
          <a:graphicData uri="http://schemas.openxmlformats.org/presentationml/2006/ole">
            <mc:AlternateContent xmlns:mc="http://schemas.openxmlformats.org/markup-compatibility/2006">
              <mc:Choice xmlns:v="urn:schemas-microsoft-com:vml" Requires="v">
                <p:oleObj spid="_x0000_s3133" name="Equation" r:id="rId5" imgW="799920" imgH="419040" progId="Equation.DSMT4">
                  <p:embed/>
                </p:oleObj>
              </mc:Choice>
              <mc:Fallback>
                <p:oleObj name="Equation" r:id="rId5" imgW="799920" imgH="419040" progId="Equation.DSMT4">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6600" y="1143000"/>
                        <a:ext cx="1295400" cy="679650"/>
                      </a:xfrm>
                      <a:prstGeom prst="rect">
                        <a:avLst/>
                      </a:prstGeom>
                      <a:noFill/>
                      <a:extLst/>
                    </p:spPr>
                  </p:pic>
                </p:oleObj>
              </mc:Fallback>
            </mc:AlternateContent>
          </a:graphicData>
        </a:graphic>
      </p:graphicFrame>
      <p:graphicFrame>
        <p:nvGraphicFramePr>
          <p:cNvPr id="3077" name="Object 5"/>
          <p:cNvGraphicFramePr>
            <a:graphicFrameLocks noChangeAspect="1"/>
          </p:cNvGraphicFramePr>
          <p:nvPr>
            <p:extLst>
              <p:ext uri="{D42A27DB-BD31-4B8C-83A1-F6EECF244321}">
                <p14:modId xmlns:p14="http://schemas.microsoft.com/office/powerpoint/2010/main" val="3519375406"/>
              </p:ext>
            </p:extLst>
          </p:nvPr>
        </p:nvGraphicFramePr>
        <p:xfrm>
          <a:off x="5038778" y="1219200"/>
          <a:ext cx="1163124" cy="381000"/>
        </p:xfrm>
        <a:graphic>
          <a:graphicData uri="http://schemas.openxmlformats.org/presentationml/2006/ole">
            <mc:AlternateContent xmlns:mc="http://schemas.openxmlformats.org/markup-compatibility/2006">
              <mc:Choice xmlns:v="urn:schemas-microsoft-com:vml" Requires="v">
                <p:oleObj spid="_x0000_s3134" name="Equation" r:id="rId7" imgW="622080" imgH="203040" progId="Equation.DSMT4">
                  <p:embed/>
                </p:oleObj>
              </mc:Choice>
              <mc:Fallback>
                <p:oleObj name="Equation" r:id="rId7" imgW="622080" imgH="203040" progId="Equation.DSMT4">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38778" y="1219200"/>
                        <a:ext cx="1163124" cy="381000"/>
                      </a:xfrm>
                      <a:prstGeom prst="rect">
                        <a:avLst/>
                      </a:prstGeom>
                      <a:noFill/>
                      <a:extLst/>
                    </p:spPr>
                  </p:pic>
                </p:oleObj>
              </mc:Fallback>
            </mc:AlternateContent>
          </a:graphicData>
        </a:graphic>
      </p:graphicFrame>
      <p:graphicFrame>
        <p:nvGraphicFramePr>
          <p:cNvPr id="3078" name="Object 6"/>
          <p:cNvGraphicFramePr>
            <a:graphicFrameLocks noChangeAspect="1"/>
          </p:cNvGraphicFramePr>
          <p:nvPr>
            <p:extLst>
              <p:ext uri="{D42A27DB-BD31-4B8C-83A1-F6EECF244321}">
                <p14:modId xmlns:p14="http://schemas.microsoft.com/office/powerpoint/2010/main" val="2155034958"/>
              </p:ext>
            </p:extLst>
          </p:nvPr>
        </p:nvGraphicFramePr>
        <p:xfrm>
          <a:off x="6693823" y="1219200"/>
          <a:ext cx="1011237" cy="450850"/>
        </p:xfrm>
        <a:graphic>
          <a:graphicData uri="http://schemas.openxmlformats.org/presentationml/2006/ole">
            <mc:AlternateContent xmlns:mc="http://schemas.openxmlformats.org/markup-compatibility/2006">
              <mc:Choice xmlns:v="urn:schemas-microsoft-com:vml" Requires="v">
                <p:oleObj spid="_x0000_s3135" name="Equation" r:id="rId9" imgW="457200" imgH="203040" progId="Equation.DSMT4">
                  <p:embed/>
                </p:oleObj>
              </mc:Choice>
              <mc:Fallback>
                <p:oleObj name="Equation" r:id="rId9" imgW="457200" imgH="203040" progId="Equation.DSMT4">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693823" y="1219200"/>
                        <a:ext cx="1011237" cy="450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9" name="Object 7"/>
          <p:cNvGraphicFramePr>
            <a:graphicFrameLocks noChangeAspect="1"/>
          </p:cNvGraphicFramePr>
          <p:nvPr>
            <p:extLst>
              <p:ext uri="{D42A27DB-BD31-4B8C-83A1-F6EECF244321}">
                <p14:modId xmlns:p14="http://schemas.microsoft.com/office/powerpoint/2010/main" val="1257839058"/>
              </p:ext>
            </p:extLst>
          </p:nvPr>
        </p:nvGraphicFramePr>
        <p:xfrm>
          <a:off x="2971800" y="5181600"/>
          <a:ext cx="609600" cy="441435"/>
        </p:xfrm>
        <a:graphic>
          <a:graphicData uri="http://schemas.openxmlformats.org/presentationml/2006/ole">
            <mc:AlternateContent xmlns:mc="http://schemas.openxmlformats.org/markup-compatibility/2006">
              <mc:Choice xmlns:v="urn:schemas-microsoft-com:vml" Requires="v">
                <p:oleObj spid="_x0000_s3136" name="Equation" r:id="rId11" imgW="368280" imgH="228600" progId="Equation.DSMT4">
                  <p:embed/>
                </p:oleObj>
              </mc:Choice>
              <mc:Fallback>
                <p:oleObj name="Equation" r:id="rId11" imgW="368280" imgH="228600" progId="Equation.DSMT4">
                  <p:embed/>
                  <p:pic>
                    <p:nvPicPr>
                      <p:cNvPr id="0" name="Picture 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971800" y="5181600"/>
                        <a:ext cx="609600" cy="44143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3"/>
          <p:cNvGraphicFramePr>
            <a:graphicFrameLocks noChangeAspect="1"/>
          </p:cNvGraphicFramePr>
          <p:nvPr>
            <p:extLst>
              <p:ext uri="{D42A27DB-BD31-4B8C-83A1-F6EECF244321}">
                <p14:modId xmlns:p14="http://schemas.microsoft.com/office/powerpoint/2010/main" val="553452408"/>
              </p:ext>
            </p:extLst>
          </p:nvPr>
        </p:nvGraphicFramePr>
        <p:xfrm>
          <a:off x="5571664" y="2099930"/>
          <a:ext cx="1260475" cy="706438"/>
        </p:xfrm>
        <a:graphic>
          <a:graphicData uri="http://schemas.openxmlformats.org/presentationml/2006/ole">
            <mc:AlternateContent xmlns:mc="http://schemas.openxmlformats.org/markup-compatibility/2006">
              <mc:Choice xmlns:v="urn:schemas-microsoft-com:vml" Requires="v">
                <p:oleObj spid="_x0000_s3137" name="Equation" r:id="rId13" imgW="749160" imgH="419040" progId="Equation.DSMT4">
                  <p:embed/>
                </p:oleObj>
              </mc:Choice>
              <mc:Fallback>
                <p:oleObj name="Equation" r:id="rId13" imgW="749160" imgH="419040" progId="Equation.DSMT4">
                  <p:embed/>
                  <p:pic>
                    <p:nvPicPr>
                      <p:cNvPr id="0" name=""/>
                      <p:cNvPicPr>
                        <a:picLocks noChangeAspect="1" noChangeArrowheads="1"/>
                      </p:cNvPicPr>
                      <p:nvPr/>
                    </p:nvPicPr>
                    <p:blipFill>
                      <a:blip r:embed="rId14"/>
                      <a:srcRect/>
                      <a:stretch>
                        <a:fillRect/>
                      </a:stretch>
                    </p:blipFill>
                    <p:spPr bwMode="auto">
                      <a:xfrm>
                        <a:off x="5571664" y="2099930"/>
                        <a:ext cx="1260475" cy="706438"/>
                      </a:xfrm>
                      <a:prstGeom prst="rect">
                        <a:avLst/>
                      </a:prstGeom>
                      <a:noFill/>
                      <a:extLst/>
                    </p:spPr>
                  </p:pic>
                </p:oleObj>
              </mc:Fallback>
            </mc:AlternateContent>
          </a:graphicData>
        </a:graphic>
      </p:graphicFrame>
      <p:graphicFrame>
        <p:nvGraphicFramePr>
          <p:cNvPr id="10" name="Object 3"/>
          <p:cNvGraphicFramePr>
            <a:graphicFrameLocks noChangeAspect="1"/>
          </p:cNvGraphicFramePr>
          <p:nvPr>
            <p:extLst>
              <p:ext uri="{D42A27DB-BD31-4B8C-83A1-F6EECF244321}">
                <p14:modId xmlns:p14="http://schemas.microsoft.com/office/powerpoint/2010/main" val="3850545545"/>
              </p:ext>
            </p:extLst>
          </p:nvPr>
        </p:nvGraphicFramePr>
        <p:xfrm>
          <a:off x="7116763" y="2232025"/>
          <a:ext cx="1046162" cy="342900"/>
        </p:xfrm>
        <a:graphic>
          <a:graphicData uri="http://schemas.openxmlformats.org/presentationml/2006/ole">
            <mc:AlternateContent xmlns:mc="http://schemas.openxmlformats.org/markup-compatibility/2006">
              <mc:Choice xmlns:v="urn:schemas-microsoft-com:vml" Requires="v">
                <p:oleObj spid="_x0000_s3138" name="Equation" r:id="rId15" imgW="622080" imgH="203040" progId="Equation.DSMT4">
                  <p:embed/>
                </p:oleObj>
              </mc:Choice>
              <mc:Fallback>
                <p:oleObj name="Equation" r:id="rId15" imgW="622080" imgH="203040" progId="Equation.DSMT4">
                  <p:embed/>
                  <p:pic>
                    <p:nvPicPr>
                      <p:cNvPr id="0" name=""/>
                      <p:cNvPicPr>
                        <a:picLocks noChangeAspect="1" noChangeArrowheads="1"/>
                      </p:cNvPicPr>
                      <p:nvPr/>
                    </p:nvPicPr>
                    <p:blipFill>
                      <a:blip r:embed="rId16"/>
                      <a:srcRect/>
                      <a:stretch>
                        <a:fillRect/>
                      </a:stretch>
                    </p:blipFill>
                    <p:spPr bwMode="auto">
                      <a:xfrm>
                        <a:off x="7116763" y="2232025"/>
                        <a:ext cx="1046162" cy="342900"/>
                      </a:xfrm>
                      <a:prstGeom prst="rect">
                        <a:avLst/>
                      </a:prstGeom>
                      <a:noFill/>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 calcmode="lin" valueType="num">
                                      <p:cBhvr additive="base">
                                        <p:cTn id="7" dur="500" fill="hold"/>
                                        <p:tgtEl>
                                          <p:spTgt spid="3075"/>
                                        </p:tgtEl>
                                        <p:attrNameLst>
                                          <p:attrName>ppt_x</p:attrName>
                                        </p:attrNameLst>
                                      </p:cBhvr>
                                      <p:tavLst>
                                        <p:tav tm="0">
                                          <p:val>
                                            <p:strVal val="#ppt_x"/>
                                          </p:val>
                                        </p:tav>
                                        <p:tav tm="100000">
                                          <p:val>
                                            <p:strVal val="#ppt_x"/>
                                          </p:val>
                                        </p:tav>
                                      </p:tavLst>
                                    </p:anim>
                                    <p:anim calcmode="lin" valueType="num">
                                      <p:cBhvr additive="base">
                                        <p:cTn id="8" dur="500" fill="hold"/>
                                        <p:tgtEl>
                                          <p:spTgt spid="307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6"/>
                                        </p:tgtEl>
                                        <p:attrNameLst>
                                          <p:attrName>style.visibility</p:attrName>
                                        </p:attrNameLst>
                                      </p:cBhvr>
                                      <p:to>
                                        <p:strVal val="visible"/>
                                      </p:to>
                                    </p:set>
                                    <p:anim calcmode="lin" valueType="num">
                                      <p:cBhvr additive="base">
                                        <p:cTn id="13" dur="500" fill="hold"/>
                                        <p:tgtEl>
                                          <p:spTgt spid="3076"/>
                                        </p:tgtEl>
                                        <p:attrNameLst>
                                          <p:attrName>ppt_x</p:attrName>
                                        </p:attrNameLst>
                                      </p:cBhvr>
                                      <p:tavLst>
                                        <p:tav tm="0">
                                          <p:val>
                                            <p:strVal val="#ppt_x"/>
                                          </p:val>
                                        </p:tav>
                                        <p:tav tm="100000">
                                          <p:val>
                                            <p:strVal val="#ppt_x"/>
                                          </p:val>
                                        </p:tav>
                                      </p:tavLst>
                                    </p:anim>
                                    <p:anim calcmode="lin" valueType="num">
                                      <p:cBhvr additive="base">
                                        <p:cTn id="14" dur="500" fill="hold"/>
                                        <p:tgtEl>
                                          <p:spTgt spid="307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7"/>
                                        </p:tgtEl>
                                        <p:attrNameLst>
                                          <p:attrName>style.visibility</p:attrName>
                                        </p:attrNameLst>
                                      </p:cBhvr>
                                      <p:to>
                                        <p:strVal val="visible"/>
                                      </p:to>
                                    </p:set>
                                    <p:anim calcmode="lin" valueType="num">
                                      <p:cBhvr additive="base">
                                        <p:cTn id="19" dur="500" fill="hold"/>
                                        <p:tgtEl>
                                          <p:spTgt spid="3077"/>
                                        </p:tgtEl>
                                        <p:attrNameLst>
                                          <p:attrName>ppt_x</p:attrName>
                                        </p:attrNameLst>
                                      </p:cBhvr>
                                      <p:tavLst>
                                        <p:tav tm="0">
                                          <p:val>
                                            <p:strVal val="#ppt_x"/>
                                          </p:val>
                                        </p:tav>
                                        <p:tav tm="100000">
                                          <p:val>
                                            <p:strVal val="#ppt_x"/>
                                          </p:val>
                                        </p:tav>
                                      </p:tavLst>
                                    </p:anim>
                                    <p:anim calcmode="lin" valueType="num">
                                      <p:cBhvr additive="base">
                                        <p:cTn id="20" dur="500" fill="hold"/>
                                        <p:tgtEl>
                                          <p:spTgt spid="307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8"/>
                                        </p:tgtEl>
                                        <p:attrNameLst>
                                          <p:attrName>style.visibility</p:attrName>
                                        </p:attrNameLst>
                                      </p:cBhvr>
                                      <p:to>
                                        <p:strVal val="visible"/>
                                      </p:to>
                                    </p:set>
                                    <p:anim calcmode="lin" valueType="num">
                                      <p:cBhvr additive="base">
                                        <p:cTn id="25" dur="500" fill="hold"/>
                                        <p:tgtEl>
                                          <p:spTgt spid="3078"/>
                                        </p:tgtEl>
                                        <p:attrNameLst>
                                          <p:attrName>ppt_x</p:attrName>
                                        </p:attrNameLst>
                                      </p:cBhvr>
                                      <p:tavLst>
                                        <p:tav tm="0">
                                          <p:val>
                                            <p:strVal val="#ppt_x"/>
                                          </p:val>
                                        </p:tav>
                                        <p:tav tm="100000">
                                          <p:val>
                                            <p:strVal val="#ppt_x"/>
                                          </p:val>
                                        </p:tav>
                                      </p:tavLst>
                                    </p:anim>
                                    <p:anim calcmode="lin" valueType="num">
                                      <p:cBhvr additive="base">
                                        <p:cTn id="26" dur="500" fill="hold"/>
                                        <p:tgtEl>
                                          <p:spTgt spid="307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500" fill="hold"/>
                                        <p:tgtEl>
                                          <p:spTgt spid="10"/>
                                        </p:tgtEl>
                                        <p:attrNameLst>
                                          <p:attrName>ppt_x</p:attrName>
                                        </p:attrNameLst>
                                      </p:cBhvr>
                                      <p:tavLst>
                                        <p:tav tm="0">
                                          <p:val>
                                            <p:strVal val="#ppt_x"/>
                                          </p:val>
                                        </p:tav>
                                        <p:tav tm="100000">
                                          <p:val>
                                            <p:strVal val="#ppt_x"/>
                                          </p:val>
                                        </p:tav>
                                      </p:tavLst>
                                    </p:anim>
                                    <p:anim calcmode="lin" valueType="num">
                                      <p:cBhvr additive="base">
                                        <p:cTn id="5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5" end="5"/>
                                            </p:txEl>
                                          </p:spTgt>
                                        </p:tgtEl>
                                        <p:attrNameLst>
                                          <p:attrName>style.visibility</p:attrName>
                                        </p:attrNameLst>
                                      </p:cBhvr>
                                      <p:to>
                                        <p:strVal val="visible"/>
                                      </p:to>
                                    </p:set>
                                    <p:anim calcmode="lin" valueType="num">
                                      <p:cBhvr additive="base">
                                        <p:cTn id="6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 calcmode="lin" valueType="num">
                                      <p:cBhvr additive="base">
                                        <p:cTn id="6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7" end="7"/>
                                            </p:txEl>
                                          </p:spTgt>
                                        </p:tgtEl>
                                        <p:attrNameLst>
                                          <p:attrName>style.visibility</p:attrName>
                                        </p:attrNameLst>
                                      </p:cBhvr>
                                      <p:to>
                                        <p:strVal val="visible"/>
                                      </p:to>
                                    </p:set>
                                    <p:anim calcmode="lin" valueType="num">
                                      <p:cBhvr additive="base">
                                        <p:cTn id="7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3079"/>
                                        </p:tgtEl>
                                        <p:attrNameLst>
                                          <p:attrName>style.visibility</p:attrName>
                                        </p:attrNameLst>
                                      </p:cBhvr>
                                      <p:to>
                                        <p:strVal val="visible"/>
                                      </p:to>
                                    </p:set>
                                    <p:anim calcmode="lin" valueType="num">
                                      <p:cBhvr additive="base">
                                        <p:cTn id="77" dur="500" fill="hold"/>
                                        <p:tgtEl>
                                          <p:spTgt spid="3079"/>
                                        </p:tgtEl>
                                        <p:attrNameLst>
                                          <p:attrName>ppt_x</p:attrName>
                                        </p:attrNameLst>
                                      </p:cBhvr>
                                      <p:tavLst>
                                        <p:tav tm="0">
                                          <p:val>
                                            <p:strVal val="#ppt_x"/>
                                          </p:val>
                                        </p:tav>
                                        <p:tav tm="100000">
                                          <p:val>
                                            <p:strVal val="#ppt_x"/>
                                          </p:val>
                                        </p:tav>
                                      </p:tavLst>
                                    </p:anim>
                                    <p:anim calcmode="lin" valueType="num">
                                      <p:cBhvr additive="base">
                                        <p:cTn id="78" dur="500" fill="hold"/>
                                        <p:tgtEl>
                                          <p:spTgt spid="3079"/>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3">
                                            <p:txEl>
                                              <p:pRg st="8" end="8"/>
                                            </p:txEl>
                                          </p:spTgt>
                                        </p:tgtEl>
                                        <p:attrNameLst>
                                          <p:attrName>style.visibility</p:attrName>
                                        </p:attrNameLst>
                                      </p:cBhvr>
                                      <p:to>
                                        <p:strVal val="visible"/>
                                      </p:to>
                                    </p:set>
                                    <p:anim calcmode="lin" valueType="num">
                                      <p:cBhvr additive="base">
                                        <p:cTn id="8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t>Ex. 2 Finding Minimum Area</a:t>
            </a:r>
            <a:endParaRPr lang="en-US" dirty="0"/>
          </a:p>
        </p:txBody>
      </p:sp>
      <p:sp>
        <p:nvSpPr>
          <p:cNvPr id="3" name="Content Placeholder 2"/>
          <p:cNvSpPr>
            <a:spLocks noGrp="1"/>
          </p:cNvSpPr>
          <p:nvPr>
            <p:ph idx="1"/>
          </p:nvPr>
        </p:nvSpPr>
        <p:spPr>
          <a:xfrm>
            <a:off x="152400" y="990600"/>
            <a:ext cx="8991600" cy="5867400"/>
          </a:xfrm>
        </p:spPr>
        <p:txBody>
          <a:bodyPr/>
          <a:lstStyle/>
          <a:p>
            <a:r>
              <a:rPr lang="en-US" dirty="0" smtClean="0"/>
              <a:t>A rectangular page contain 24 sq. inches of print.  The margins at the top and the bottom of the page are 1.5 inches, and the margins on the left and right are to be 1 inch.  What should the dimensions of the page be so that the least amount of paper </a:t>
            </a:r>
            <a:r>
              <a:rPr lang="en-US" smtClean="0"/>
              <a:t>is used?</a:t>
            </a:r>
            <a:endParaRPr lang="en-US" dirty="0" smtClean="0"/>
          </a:p>
          <a:p>
            <a:r>
              <a:rPr lang="en-US" dirty="0" smtClean="0"/>
              <a:t>1. Drawing:</a:t>
            </a:r>
            <a:endParaRPr lang="en-US" dirty="0"/>
          </a:p>
        </p:txBody>
      </p:sp>
      <p:pic>
        <p:nvPicPr>
          <p:cNvPr id="4" name="Picture 3" descr="http://hmco.tdlc.com/public/calc7esample/ch03/ch03g/03g_images/cn03g01_3.gif"/>
          <p:cNvPicPr/>
          <p:nvPr/>
        </p:nvPicPr>
        <p:blipFill>
          <a:blip r:embed="rId2" cstate="print"/>
          <a:srcRect t="69629" r="79827" b="14632"/>
          <a:stretch>
            <a:fillRect/>
          </a:stretch>
        </p:blipFill>
        <p:spPr bwMode="auto">
          <a:xfrm>
            <a:off x="2743200" y="3505200"/>
            <a:ext cx="2438400" cy="3352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amond(in)">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838200"/>
          </a:xfrm>
        </p:spPr>
        <p:txBody>
          <a:bodyPr/>
          <a:lstStyle/>
          <a:p>
            <a:r>
              <a:rPr lang="en-US" dirty="0" smtClean="0"/>
              <a:t>Ex. 2 cont…</a:t>
            </a:r>
            <a:endParaRPr lang="en-US" dirty="0"/>
          </a:p>
        </p:txBody>
      </p:sp>
      <p:sp>
        <p:nvSpPr>
          <p:cNvPr id="3" name="Content Placeholder 2"/>
          <p:cNvSpPr>
            <a:spLocks noGrp="1"/>
          </p:cNvSpPr>
          <p:nvPr>
            <p:ph idx="1"/>
          </p:nvPr>
        </p:nvSpPr>
        <p:spPr>
          <a:xfrm>
            <a:off x="152400" y="914400"/>
            <a:ext cx="8991600" cy="5943600"/>
          </a:xfrm>
        </p:spPr>
        <p:txBody>
          <a:bodyPr/>
          <a:lstStyle/>
          <a:p>
            <a:r>
              <a:rPr lang="en-US" dirty="0" smtClean="0"/>
              <a:t>2. Primary equation: </a:t>
            </a:r>
          </a:p>
          <a:p>
            <a:r>
              <a:rPr lang="en-US" dirty="0" smtClean="0"/>
              <a:t>3.  Secondary equation:</a:t>
            </a:r>
          </a:p>
          <a:p>
            <a:endParaRPr lang="en-US" dirty="0"/>
          </a:p>
          <a:p>
            <a:endParaRPr lang="en-US" dirty="0" smtClean="0"/>
          </a:p>
          <a:p>
            <a:r>
              <a:rPr lang="en-US" dirty="0" smtClean="0"/>
              <a:t>4. Domain: x &gt; 0</a:t>
            </a:r>
          </a:p>
          <a:p>
            <a:r>
              <a:rPr lang="en-US" dirty="0" smtClean="0"/>
              <a:t> 5.  Critical numbers:</a:t>
            </a:r>
            <a:endParaRPr lang="en-US" dirty="0"/>
          </a:p>
          <a:p>
            <a:r>
              <a:rPr lang="en-US" dirty="0" smtClean="0"/>
              <a:t>So</a:t>
            </a:r>
          </a:p>
          <a:p>
            <a:r>
              <a:rPr lang="en-US" dirty="0" smtClean="0"/>
              <a:t>We can also use </a:t>
            </a:r>
            <a:r>
              <a:rPr lang="en-US" dirty="0" smtClean="0"/>
              <a:t>the First Derivative Test to confirm 6 is the min.  </a:t>
            </a:r>
            <a:r>
              <a:rPr lang="en-US" dirty="0" smtClean="0"/>
              <a:t>2</a:t>
            </a:r>
            <a:r>
              <a:rPr lang="en-US" baseline="30000" dirty="0" smtClean="0"/>
              <a:t>nd</a:t>
            </a:r>
            <a:r>
              <a:rPr lang="en-US" dirty="0" smtClean="0"/>
              <a:t> derivative test is commonly used.</a:t>
            </a:r>
            <a:endParaRPr lang="en-US" dirty="0" smtClean="0"/>
          </a:p>
          <a:p>
            <a:r>
              <a:rPr lang="en-US" dirty="0" smtClean="0"/>
              <a:t>The dimensions are 4 x 6.</a:t>
            </a:r>
            <a:endParaRPr lang="en-US" dirty="0"/>
          </a:p>
        </p:txBody>
      </p:sp>
      <p:graphicFrame>
        <p:nvGraphicFramePr>
          <p:cNvPr id="4" name="Object 3"/>
          <p:cNvGraphicFramePr>
            <a:graphicFrameLocks noChangeAspect="1"/>
          </p:cNvGraphicFramePr>
          <p:nvPr/>
        </p:nvGraphicFramePr>
        <p:xfrm>
          <a:off x="4800600" y="1524000"/>
          <a:ext cx="1300163" cy="533400"/>
        </p:xfrm>
        <a:graphic>
          <a:graphicData uri="http://schemas.openxmlformats.org/presentationml/2006/ole">
            <mc:AlternateContent xmlns:mc="http://schemas.openxmlformats.org/markup-compatibility/2006">
              <mc:Choice xmlns:v="urn:schemas-microsoft-com:vml" Requires="v">
                <p:oleObj spid="_x0000_s4178" name="Equation" r:id="rId3" imgW="495000" imgH="203040" progId="Equation.DSMT4">
                  <p:embed/>
                </p:oleObj>
              </mc:Choice>
              <mc:Fallback>
                <p:oleObj name="Equation" r:id="rId3" imgW="495000" imgH="20304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1524000"/>
                        <a:ext cx="1300163"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4114800" y="838200"/>
          <a:ext cx="3733800" cy="678873"/>
        </p:xfrm>
        <a:graphic>
          <a:graphicData uri="http://schemas.openxmlformats.org/presentationml/2006/ole">
            <mc:AlternateContent xmlns:mc="http://schemas.openxmlformats.org/markup-compatibility/2006">
              <mc:Choice xmlns:v="urn:schemas-microsoft-com:vml" Requires="v">
                <p:oleObj spid="_x0000_s4179" name="Equation" r:id="rId5" imgW="1396800" imgH="253800" progId="Equation.DSMT4">
                  <p:embed/>
                </p:oleObj>
              </mc:Choice>
              <mc:Fallback>
                <p:oleObj name="Equation" r:id="rId5" imgW="1396800" imgH="25380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14800" y="838200"/>
                        <a:ext cx="3733800" cy="6788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00" name="Object 4"/>
          <p:cNvGraphicFramePr>
            <a:graphicFrameLocks noChangeAspect="1"/>
          </p:cNvGraphicFramePr>
          <p:nvPr/>
        </p:nvGraphicFramePr>
        <p:xfrm>
          <a:off x="6248400" y="1295400"/>
          <a:ext cx="1533525" cy="1033462"/>
        </p:xfrm>
        <a:graphic>
          <a:graphicData uri="http://schemas.openxmlformats.org/presentationml/2006/ole">
            <mc:AlternateContent xmlns:mc="http://schemas.openxmlformats.org/markup-compatibility/2006">
              <mc:Choice xmlns:v="urn:schemas-microsoft-com:vml" Requires="v">
                <p:oleObj spid="_x0000_s4180" name="Equation" r:id="rId7" imgW="583920" imgH="393480" progId="Equation.DSMT4">
                  <p:embed/>
                </p:oleObj>
              </mc:Choice>
              <mc:Fallback>
                <p:oleObj name="Equation" r:id="rId7" imgW="583920" imgH="39348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48400" y="1295400"/>
                        <a:ext cx="1533525" cy="10334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02" name="Object 6"/>
          <p:cNvGraphicFramePr>
            <a:graphicFrameLocks noChangeAspect="1"/>
          </p:cNvGraphicFramePr>
          <p:nvPr/>
        </p:nvGraphicFramePr>
        <p:xfrm>
          <a:off x="457200" y="2286000"/>
          <a:ext cx="4106862" cy="1154112"/>
        </p:xfrm>
        <a:graphic>
          <a:graphicData uri="http://schemas.openxmlformats.org/presentationml/2006/ole">
            <mc:AlternateContent xmlns:mc="http://schemas.openxmlformats.org/markup-compatibility/2006">
              <mc:Choice xmlns:v="urn:schemas-microsoft-com:vml" Requires="v">
                <p:oleObj spid="_x0000_s4181" name="Equation" r:id="rId9" imgW="1536480" imgH="431640" progId="Equation.DSMT4">
                  <p:embed/>
                </p:oleObj>
              </mc:Choice>
              <mc:Fallback>
                <p:oleObj name="Equation" r:id="rId9" imgW="1536480" imgH="431640" progId="Equation.DSMT4">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200" y="2286000"/>
                        <a:ext cx="4106862" cy="1154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nvGraphicFramePr>
        <p:xfrm>
          <a:off x="4648200" y="2362200"/>
          <a:ext cx="2133600" cy="918633"/>
        </p:xfrm>
        <a:graphic>
          <a:graphicData uri="http://schemas.openxmlformats.org/presentationml/2006/ole">
            <mc:AlternateContent xmlns:mc="http://schemas.openxmlformats.org/markup-compatibility/2006">
              <mc:Choice xmlns:v="urn:schemas-microsoft-com:vml" Requires="v">
                <p:oleObj spid="_x0000_s4182" name="Equation" r:id="rId11" imgW="914400" imgH="393480" progId="Equation.DSMT4">
                  <p:embed/>
                </p:oleObj>
              </mc:Choice>
              <mc:Fallback>
                <p:oleObj name="Equation" r:id="rId11" imgW="914400" imgH="393480" progId="Equation.DSMT4">
                  <p:embed/>
                  <p:pic>
                    <p:nvPicPr>
                      <p:cNvPr id="0" name="Picture 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48200" y="2362200"/>
                        <a:ext cx="2133600" cy="91863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11"/>
          <p:cNvGraphicFramePr>
            <a:graphicFrameLocks noChangeAspect="1"/>
          </p:cNvGraphicFramePr>
          <p:nvPr/>
        </p:nvGraphicFramePr>
        <p:xfrm>
          <a:off x="4114800" y="3581400"/>
          <a:ext cx="2524432" cy="990600"/>
        </p:xfrm>
        <a:graphic>
          <a:graphicData uri="http://schemas.openxmlformats.org/presentationml/2006/ole">
            <mc:AlternateContent xmlns:mc="http://schemas.openxmlformats.org/markup-compatibility/2006">
              <mc:Choice xmlns:v="urn:schemas-microsoft-com:vml" Requires="v">
                <p:oleObj spid="_x0000_s4183" name="Equation" r:id="rId13" imgW="1002960" imgH="393480" progId="Equation.DSMT4">
                  <p:embed/>
                </p:oleObj>
              </mc:Choice>
              <mc:Fallback>
                <p:oleObj name="Equation" r:id="rId13" imgW="1002960" imgH="393480" progId="Equation.DSMT4">
                  <p:embed/>
                  <p:pic>
                    <p:nvPicPr>
                      <p:cNvPr id="0" name="Picture 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114800" y="3581400"/>
                        <a:ext cx="2524432"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07" name="Object 11"/>
          <p:cNvGraphicFramePr>
            <a:graphicFrameLocks noChangeAspect="1"/>
          </p:cNvGraphicFramePr>
          <p:nvPr/>
        </p:nvGraphicFramePr>
        <p:xfrm>
          <a:off x="1143000" y="4419600"/>
          <a:ext cx="1196394" cy="533400"/>
        </p:xfrm>
        <a:graphic>
          <a:graphicData uri="http://schemas.openxmlformats.org/presentationml/2006/ole">
            <mc:AlternateContent xmlns:mc="http://schemas.openxmlformats.org/markup-compatibility/2006">
              <mc:Choice xmlns:v="urn:schemas-microsoft-com:vml" Requires="v">
                <p:oleObj spid="_x0000_s4184" name="Equation" r:id="rId15" imgW="457200" imgH="203040" progId="Equation.DSMT4">
                  <p:embed/>
                </p:oleObj>
              </mc:Choice>
              <mc:Fallback>
                <p:oleObj name="Equation" r:id="rId15" imgW="457200" imgH="203040" progId="Equation.DSMT4">
                  <p:embed/>
                  <p:pic>
                    <p:nvPicPr>
                      <p:cNvPr id="0" name="Picture 1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143000" y="4419600"/>
                        <a:ext cx="1196394"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100"/>
                                        </p:tgtEl>
                                        <p:attrNameLst>
                                          <p:attrName>style.visibility</p:attrName>
                                        </p:attrNameLst>
                                      </p:cBhvr>
                                      <p:to>
                                        <p:strVal val="visible"/>
                                      </p:to>
                                    </p:set>
                                    <p:anim calcmode="lin" valueType="num">
                                      <p:cBhvr additive="base">
                                        <p:cTn id="31" dur="500" fill="hold"/>
                                        <p:tgtEl>
                                          <p:spTgt spid="4100"/>
                                        </p:tgtEl>
                                        <p:attrNameLst>
                                          <p:attrName>ppt_x</p:attrName>
                                        </p:attrNameLst>
                                      </p:cBhvr>
                                      <p:tavLst>
                                        <p:tav tm="0">
                                          <p:val>
                                            <p:strVal val="#ppt_x"/>
                                          </p:val>
                                        </p:tav>
                                        <p:tav tm="100000">
                                          <p:val>
                                            <p:strVal val="#ppt_x"/>
                                          </p:val>
                                        </p:tav>
                                      </p:tavLst>
                                    </p:anim>
                                    <p:anim calcmode="lin" valueType="num">
                                      <p:cBhvr additive="base">
                                        <p:cTn id="32" dur="500" fill="hold"/>
                                        <p:tgtEl>
                                          <p:spTgt spid="410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102"/>
                                        </p:tgtEl>
                                        <p:attrNameLst>
                                          <p:attrName>style.visibility</p:attrName>
                                        </p:attrNameLst>
                                      </p:cBhvr>
                                      <p:to>
                                        <p:strVal val="visible"/>
                                      </p:to>
                                    </p:set>
                                    <p:anim calcmode="lin" valueType="num">
                                      <p:cBhvr additive="base">
                                        <p:cTn id="37" dur="500" fill="hold"/>
                                        <p:tgtEl>
                                          <p:spTgt spid="4102"/>
                                        </p:tgtEl>
                                        <p:attrNameLst>
                                          <p:attrName>ppt_x</p:attrName>
                                        </p:attrNameLst>
                                      </p:cBhvr>
                                      <p:tavLst>
                                        <p:tav tm="0">
                                          <p:val>
                                            <p:strVal val="#ppt_x"/>
                                          </p:val>
                                        </p:tav>
                                        <p:tav tm="100000">
                                          <p:val>
                                            <p:strVal val="#ppt_x"/>
                                          </p:val>
                                        </p:tav>
                                      </p:tavLst>
                                    </p:anim>
                                    <p:anim calcmode="lin" valueType="num">
                                      <p:cBhvr additive="base">
                                        <p:cTn id="38" dur="500" fill="hold"/>
                                        <p:tgtEl>
                                          <p:spTgt spid="410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 calcmode="lin" valueType="num">
                                      <p:cBhvr additive="base">
                                        <p:cTn id="4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calcmode="lin" valueType="num">
                                      <p:cBhvr additive="base">
                                        <p:cTn id="5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additive="base">
                                        <p:cTn id="61" dur="500" fill="hold"/>
                                        <p:tgtEl>
                                          <p:spTgt spid="12"/>
                                        </p:tgtEl>
                                        <p:attrNameLst>
                                          <p:attrName>ppt_x</p:attrName>
                                        </p:attrNameLst>
                                      </p:cBhvr>
                                      <p:tavLst>
                                        <p:tav tm="0">
                                          <p:val>
                                            <p:strVal val="#ppt_x"/>
                                          </p:val>
                                        </p:tav>
                                        <p:tav tm="100000">
                                          <p:val>
                                            <p:strVal val="#ppt_x"/>
                                          </p:val>
                                        </p:tav>
                                      </p:tavLst>
                                    </p:anim>
                                    <p:anim calcmode="lin" valueType="num">
                                      <p:cBhvr additive="base">
                                        <p:cTn id="6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 calcmode="lin" valueType="num">
                                      <p:cBhvr additive="base">
                                        <p:cTn id="6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4107"/>
                                        </p:tgtEl>
                                        <p:attrNameLst>
                                          <p:attrName>style.visibility</p:attrName>
                                        </p:attrNameLst>
                                      </p:cBhvr>
                                      <p:to>
                                        <p:strVal val="visible"/>
                                      </p:to>
                                    </p:set>
                                    <p:anim calcmode="lin" valueType="num">
                                      <p:cBhvr additive="base">
                                        <p:cTn id="71" dur="500" fill="hold"/>
                                        <p:tgtEl>
                                          <p:spTgt spid="4107"/>
                                        </p:tgtEl>
                                        <p:attrNameLst>
                                          <p:attrName>ppt_x</p:attrName>
                                        </p:attrNameLst>
                                      </p:cBhvr>
                                      <p:tavLst>
                                        <p:tav tm="0">
                                          <p:val>
                                            <p:strVal val="#ppt_x"/>
                                          </p:val>
                                        </p:tav>
                                        <p:tav tm="100000">
                                          <p:val>
                                            <p:strVal val="#ppt_x"/>
                                          </p:val>
                                        </p:tav>
                                      </p:tavLst>
                                    </p:anim>
                                    <p:anim calcmode="lin" valueType="num">
                                      <p:cBhvr additive="base">
                                        <p:cTn id="72" dur="500" fill="hold"/>
                                        <p:tgtEl>
                                          <p:spTgt spid="4107"/>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3">
                                            <p:txEl>
                                              <p:pRg st="7" end="7"/>
                                            </p:txEl>
                                          </p:spTgt>
                                        </p:tgtEl>
                                        <p:attrNameLst>
                                          <p:attrName>style.visibility</p:attrName>
                                        </p:attrNameLst>
                                      </p:cBhvr>
                                      <p:to>
                                        <p:strVal val="visible"/>
                                      </p:to>
                                    </p:set>
                                    <p:anim calcmode="lin" valueType="num">
                                      <p:cBhvr additive="base">
                                        <p:cTn id="7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3">
                                            <p:txEl>
                                              <p:pRg st="8" end="8"/>
                                            </p:txEl>
                                          </p:spTgt>
                                        </p:tgtEl>
                                        <p:attrNameLst>
                                          <p:attrName>style.visibility</p:attrName>
                                        </p:attrNameLst>
                                      </p:cBhvr>
                                      <p:to>
                                        <p:strVal val="visible"/>
                                      </p:to>
                                    </p:set>
                                    <p:anim calcmode="lin" valueType="num">
                                      <p:cBhvr additive="base">
                                        <p:cTn id="8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dirty="0" smtClean="0"/>
              <a:t>Ex. 3 Finding minimum Sum</a:t>
            </a:r>
            <a:endParaRPr lang="en-US" dirty="0"/>
          </a:p>
        </p:txBody>
      </p:sp>
      <p:sp>
        <p:nvSpPr>
          <p:cNvPr id="3" name="Content Placeholder 2"/>
          <p:cNvSpPr>
            <a:spLocks noGrp="1"/>
          </p:cNvSpPr>
          <p:nvPr>
            <p:ph idx="1"/>
          </p:nvPr>
        </p:nvSpPr>
        <p:spPr>
          <a:xfrm>
            <a:off x="152400" y="685800"/>
            <a:ext cx="8991600" cy="6019800"/>
          </a:xfrm>
        </p:spPr>
        <p:txBody>
          <a:bodyPr>
            <a:normAutofit/>
          </a:bodyPr>
          <a:lstStyle/>
          <a:p>
            <a:r>
              <a:rPr lang="en-US" sz="2400" dirty="0" smtClean="0"/>
              <a:t>Find two positive numbers whose product is 192, and the sum of the first plus 3 times the second is a minimum.  </a:t>
            </a:r>
          </a:p>
          <a:p>
            <a:r>
              <a:rPr lang="en-US" sz="2400" dirty="0" smtClean="0"/>
              <a:t>Primary: S = x + 3y</a:t>
            </a:r>
          </a:p>
          <a:p>
            <a:r>
              <a:rPr lang="en-US" sz="2400" dirty="0" smtClean="0"/>
              <a:t>Secondary: </a:t>
            </a:r>
            <a:r>
              <a:rPr lang="en-US" sz="2400" dirty="0" err="1" smtClean="0"/>
              <a:t>xy</a:t>
            </a:r>
            <a:r>
              <a:rPr lang="en-US" sz="2400" dirty="0" smtClean="0"/>
              <a:t> = 192</a:t>
            </a:r>
          </a:p>
          <a:p>
            <a:endParaRPr lang="en-US" sz="2400" dirty="0" smtClean="0"/>
          </a:p>
          <a:p>
            <a:pPr>
              <a:buNone/>
            </a:pPr>
            <a:endParaRPr lang="en-US" sz="2400" dirty="0" smtClean="0"/>
          </a:p>
          <a:p>
            <a:r>
              <a:rPr lang="en-US" sz="2400" dirty="0" smtClean="0"/>
              <a:t>Once again we can use the 2</a:t>
            </a:r>
            <a:r>
              <a:rPr lang="en-US" sz="2400" baseline="30000" dirty="0" smtClean="0"/>
              <a:t>nd</a:t>
            </a:r>
            <a:r>
              <a:rPr lang="en-US" sz="2400" dirty="0" smtClean="0"/>
              <a:t> derivative test to </a:t>
            </a:r>
            <a:r>
              <a:rPr lang="en-US" sz="2400" dirty="0" smtClean="0"/>
              <a:t>confirm that this is a </a:t>
            </a:r>
            <a:r>
              <a:rPr lang="en-US" sz="2400" dirty="0" smtClean="0"/>
              <a:t>minimum?</a:t>
            </a:r>
          </a:p>
          <a:p>
            <a:r>
              <a:rPr lang="en-US" sz="2400" dirty="0"/>
              <a:t> </a:t>
            </a:r>
            <a:r>
              <a:rPr lang="en-US" sz="2400" dirty="0" smtClean="0"/>
              <a:t>                        </a:t>
            </a:r>
            <a:r>
              <a:rPr lang="en-US" sz="2400" dirty="0" smtClean="0"/>
              <a:t>Is </a:t>
            </a:r>
            <a:r>
              <a:rPr lang="en-US" sz="2400" dirty="0" smtClean="0"/>
              <a:t>greater than zero when y = </a:t>
            </a:r>
            <a:r>
              <a:rPr lang="en-US" sz="2400" dirty="0" smtClean="0"/>
              <a:t>8.</a:t>
            </a:r>
          </a:p>
          <a:p>
            <a:endParaRPr lang="en-US" sz="2400" dirty="0"/>
          </a:p>
          <a:p>
            <a:r>
              <a:rPr lang="en-US" sz="2400" dirty="0" smtClean="0"/>
              <a:t>Since f’(8)=0 and f’’(8)&gt;0, at x=8 there is a minimum.</a:t>
            </a:r>
          </a:p>
          <a:p>
            <a:pPr>
              <a:buNone/>
            </a:pPr>
            <a:endParaRPr lang="en-US" sz="2400" dirty="0" smtClean="0"/>
          </a:p>
          <a:p>
            <a:r>
              <a:rPr lang="en-US" sz="2400" dirty="0" smtClean="0"/>
              <a:t>Therefore S is a min when y = 8 and x = 24.</a:t>
            </a:r>
            <a:endParaRPr lang="en-US" sz="2400" dirty="0"/>
          </a:p>
        </p:txBody>
      </p:sp>
      <p:graphicFrame>
        <p:nvGraphicFramePr>
          <p:cNvPr id="4" name="Object 3"/>
          <p:cNvGraphicFramePr>
            <a:graphicFrameLocks noChangeAspect="1"/>
          </p:cNvGraphicFramePr>
          <p:nvPr>
            <p:extLst>
              <p:ext uri="{D42A27DB-BD31-4B8C-83A1-F6EECF244321}">
                <p14:modId xmlns:p14="http://schemas.microsoft.com/office/powerpoint/2010/main" val="3642523908"/>
              </p:ext>
            </p:extLst>
          </p:nvPr>
        </p:nvGraphicFramePr>
        <p:xfrm>
          <a:off x="609600" y="2438400"/>
          <a:ext cx="1524000" cy="773723"/>
        </p:xfrm>
        <a:graphic>
          <a:graphicData uri="http://schemas.openxmlformats.org/presentationml/2006/ole">
            <mc:AlternateContent xmlns:mc="http://schemas.openxmlformats.org/markup-compatibility/2006">
              <mc:Choice xmlns:v="urn:schemas-microsoft-com:vml" Requires="v">
                <p:oleObj spid="_x0000_s20531" name="Equation" r:id="rId3" imgW="825480" imgH="419040" progId="Equation.DSMT4">
                  <p:embed/>
                </p:oleObj>
              </mc:Choice>
              <mc:Fallback>
                <p:oleObj name="Equation" r:id="rId3" imgW="825480" imgH="41904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2438400"/>
                        <a:ext cx="1524000" cy="773723"/>
                      </a:xfrm>
                      <a:prstGeom prst="rect">
                        <a:avLst/>
                      </a:prstGeom>
                      <a:noFill/>
                    </p:spPr>
                  </p:pic>
                </p:oleObj>
              </mc:Fallback>
            </mc:AlternateContent>
          </a:graphicData>
        </a:graphic>
      </p:graphicFrame>
      <p:graphicFrame>
        <p:nvGraphicFramePr>
          <p:cNvPr id="20483" name="Object 3"/>
          <p:cNvGraphicFramePr>
            <a:graphicFrameLocks noChangeAspect="1"/>
          </p:cNvGraphicFramePr>
          <p:nvPr>
            <p:extLst>
              <p:ext uri="{D42A27DB-BD31-4B8C-83A1-F6EECF244321}">
                <p14:modId xmlns:p14="http://schemas.microsoft.com/office/powerpoint/2010/main" val="203415264"/>
              </p:ext>
            </p:extLst>
          </p:nvPr>
        </p:nvGraphicFramePr>
        <p:xfrm>
          <a:off x="2590800" y="2438400"/>
          <a:ext cx="2102114" cy="762000"/>
        </p:xfrm>
        <a:graphic>
          <a:graphicData uri="http://schemas.openxmlformats.org/presentationml/2006/ole">
            <mc:AlternateContent xmlns:mc="http://schemas.openxmlformats.org/markup-compatibility/2006">
              <mc:Choice xmlns:v="urn:schemas-microsoft-com:vml" Requires="v">
                <p:oleObj spid="_x0000_s20532" name="Equation" r:id="rId5" imgW="1155600" imgH="419040" progId="Equation.DSMT4">
                  <p:embed/>
                </p:oleObj>
              </mc:Choice>
              <mc:Fallback>
                <p:oleObj name="Equation" r:id="rId5" imgW="1155600" imgH="41904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90800" y="2438400"/>
                        <a:ext cx="2102114" cy="762000"/>
                      </a:xfrm>
                      <a:prstGeom prst="rect">
                        <a:avLst/>
                      </a:prstGeom>
                      <a:noFill/>
                    </p:spPr>
                  </p:pic>
                </p:oleObj>
              </mc:Fallback>
            </mc:AlternateContent>
          </a:graphicData>
        </a:graphic>
      </p:graphicFrame>
      <p:graphicFrame>
        <p:nvGraphicFramePr>
          <p:cNvPr id="20484" name="Object 4"/>
          <p:cNvGraphicFramePr>
            <a:graphicFrameLocks noChangeAspect="1"/>
          </p:cNvGraphicFramePr>
          <p:nvPr>
            <p:extLst>
              <p:ext uri="{D42A27DB-BD31-4B8C-83A1-F6EECF244321}">
                <p14:modId xmlns:p14="http://schemas.microsoft.com/office/powerpoint/2010/main" val="3540435100"/>
              </p:ext>
            </p:extLst>
          </p:nvPr>
        </p:nvGraphicFramePr>
        <p:xfrm>
          <a:off x="5257800" y="2438400"/>
          <a:ext cx="2209800" cy="436675"/>
        </p:xfrm>
        <a:graphic>
          <a:graphicData uri="http://schemas.openxmlformats.org/presentationml/2006/ole">
            <mc:AlternateContent xmlns:mc="http://schemas.openxmlformats.org/markup-compatibility/2006">
              <mc:Choice xmlns:v="urn:schemas-microsoft-com:vml" Requires="v">
                <p:oleObj spid="_x0000_s20533" name="Equation" r:id="rId7" imgW="1155600" imgH="228600" progId="Equation.DSMT4">
                  <p:embed/>
                </p:oleObj>
              </mc:Choice>
              <mc:Fallback>
                <p:oleObj name="Equation" r:id="rId7" imgW="1155600" imgH="22860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57800" y="2438400"/>
                        <a:ext cx="2209800" cy="436675"/>
                      </a:xfrm>
                      <a:prstGeom prst="rect">
                        <a:avLst/>
                      </a:prstGeom>
                      <a:noFill/>
                    </p:spPr>
                  </p:pic>
                </p:oleObj>
              </mc:Fallback>
            </mc:AlternateContent>
          </a:graphicData>
        </a:graphic>
      </p:graphicFrame>
      <p:graphicFrame>
        <p:nvGraphicFramePr>
          <p:cNvPr id="20486" name="Object 6"/>
          <p:cNvGraphicFramePr>
            <a:graphicFrameLocks noChangeAspect="1"/>
          </p:cNvGraphicFramePr>
          <p:nvPr>
            <p:extLst>
              <p:ext uri="{D42A27DB-BD31-4B8C-83A1-F6EECF244321}">
                <p14:modId xmlns:p14="http://schemas.microsoft.com/office/powerpoint/2010/main" val="1854096849"/>
              </p:ext>
            </p:extLst>
          </p:nvPr>
        </p:nvGraphicFramePr>
        <p:xfrm>
          <a:off x="913901" y="3962400"/>
          <a:ext cx="1219699" cy="762000"/>
        </p:xfrm>
        <a:graphic>
          <a:graphicData uri="http://schemas.openxmlformats.org/presentationml/2006/ole">
            <mc:AlternateContent xmlns:mc="http://schemas.openxmlformats.org/markup-compatibility/2006">
              <mc:Choice xmlns:v="urn:schemas-microsoft-com:vml" Requires="v">
                <p:oleObj spid="_x0000_s20534" name="Equation" r:id="rId9" imgW="711000" imgH="444240" progId="Equation.DSMT4">
                  <p:embed/>
                </p:oleObj>
              </mc:Choice>
              <mc:Fallback>
                <p:oleObj name="Equation" r:id="rId9" imgW="711000" imgH="444240" progId="Equation.DSMT4">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13901" y="3962400"/>
                        <a:ext cx="1219699" cy="762000"/>
                      </a:xfrm>
                      <a:prstGeom prst="rect">
                        <a:avLst/>
                      </a:prstGeom>
                      <a:noFill/>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0483"/>
                                        </p:tgtEl>
                                        <p:attrNameLst>
                                          <p:attrName>style.visibility</p:attrName>
                                        </p:attrNameLst>
                                      </p:cBhvr>
                                      <p:to>
                                        <p:strVal val="visible"/>
                                      </p:to>
                                    </p:set>
                                    <p:anim calcmode="lin" valueType="num">
                                      <p:cBhvr additive="base">
                                        <p:cTn id="31" dur="500" fill="hold"/>
                                        <p:tgtEl>
                                          <p:spTgt spid="20483"/>
                                        </p:tgtEl>
                                        <p:attrNameLst>
                                          <p:attrName>ppt_x</p:attrName>
                                        </p:attrNameLst>
                                      </p:cBhvr>
                                      <p:tavLst>
                                        <p:tav tm="0">
                                          <p:val>
                                            <p:strVal val="#ppt_x"/>
                                          </p:val>
                                        </p:tav>
                                        <p:tav tm="100000">
                                          <p:val>
                                            <p:strVal val="#ppt_x"/>
                                          </p:val>
                                        </p:tav>
                                      </p:tavLst>
                                    </p:anim>
                                    <p:anim calcmode="lin" valueType="num">
                                      <p:cBhvr additive="base">
                                        <p:cTn id="32" dur="500" fill="hold"/>
                                        <p:tgtEl>
                                          <p:spTgt spid="2048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0484"/>
                                        </p:tgtEl>
                                        <p:attrNameLst>
                                          <p:attrName>style.visibility</p:attrName>
                                        </p:attrNameLst>
                                      </p:cBhvr>
                                      <p:to>
                                        <p:strVal val="visible"/>
                                      </p:to>
                                    </p:set>
                                    <p:anim calcmode="lin" valueType="num">
                                      <p:cBhvr additive="base">
                                        <p:cTn id="37" dur="500" fill="hold"/>
                                        <p:tgtEl>
                                          <p:spTgt spid="20484"/>
                                        </p:tgtEl>
                                        <p:attrNameLst>
                                          <p:attrName>ppt_x</p:attrName>
                                        </p:attrNameLst>
                                      </p:cBhvr>
                                      <p:tavLst>
                                        <p:tav tm="0">
                                          <p:val>
                                            <p:strVal val="#ppt_x"/>
                                          </p:val>
                                        </p:tav>
                                        <p:tav tm="100000">
                                          <p:val>
                                            <p:strVal val="#ppt_x"/>
                                          </p:val>
                                        </p:tav>
                                      </p:tavLst>
                                    </p:anim>
                                    <p:anim calcmode="lin" valueType="num">
                                      <p:cBhvr additive="base">
                                        <p:cTn id="38" dur="500" fill="hold"/>
                                        <p:tgtEl>
                                          <p:spTgt spid="2048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0486"/>
                                        </p:tgtEl>
                                        <p:attrNameLst>
                                          <p:attrName>style.visibility</p:attrName>
                                        </p:attrNameLst>
                                      </p:cBhvr>
                                      <p:to>
                                        <p:strVal val="visible"/>
                                      </p:to>
                                    </p:set>
                                    <p:anim calcmode="lin" valueType="num">
                                      <p:cBhvr additive="base">
                                        <p:cTn id="49" dur="500" fill="hold"/>
                                        <p:tgtEl>
                                          <p:spTgt spid="20486"/>
                                        </p:tgtEl>
                                        <p:attrNameLst>
                                          <p:attrName>ppt_x</p:attrName>
                                        </p:attrNameLst>
                                      </p:cBhvr>
                                      <p:tavLst>
                                        <p:tav tm="0">
                                          <p:val>
                                            <p:strVal val="#ppt_x"/>
                                          </p:val>
                                        </p:tav>
                                        <p:tav tm="100000">
                                          <p:val>
                                            <p:strVal val="#ppt_x"/>
                                          </p:val>
                                        </p:tav>
                                      </p:tavLst>
                                    </p:anim>
                                    <p:anim calcmode="lin" valueType="num">
                                      <p:cBhvr additive="base">
                                        <p:cTn id="50" dur="500" fill="hold"/>
                                        <p:tgtEl>
                                          <p:spTgt spid="20486"/>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 calcmode="lin" valueType="num">
                                      <p:cBhvr additive="base">
                                        <p:cTn id="5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 calcmode="lin" valueType="num">
                                      <p:cBhvr additive="base">
                                        <p:cTn id="5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3">
                                            <p:txEl>
                                              <p:pRg st="10" end="10"/>
                                            </p:txEl>
                                          </p:spTgt>
                                        </p:tgtEl>
                                        <p:attrNameLst>
                                          <p:attrName>style.visibility</p:attrName>
                                        </p:attrNameLst>
                                      </p:cBhvr>
                                      <p:to>
                                        <p:strVal val="visible"/>
                                      </p:to>
                                    </p:set>
                                    <p:anim calcmode="lin" valueType="num">
                                      <p:cBhvr additive="base">
                                        <p:cTn id="6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dirty="0" smtClean="0"/>
              <a:t>Day 2</a:t>
            </a:r>
            <a:endParaRPr lang="en-US" dirty="0"/>
          </a:p>
        </p:txBody>
      </p:sp>
      <p:sp>
        <p:nvSpPr>
          <p:cNvPr id="3" name="Content Placeholder 2"/>
          <p:cNvSpPr>
            <a:spLocks noGrp="1"/>
          </p:cNvSpPr>
          <p:nvPr>
            <p:ph idx="1"/>
          </p:nvPr>
        </p:nvSpPr>
        <p:spPr/>
        <p:txBody>
          <a:bodyPr/>
          <a:lstStyle/>
          <a:p>
            <a:r>
              <a:rPr lang="en-US" dirty="0" smtClean="0"/>
              <a:t>P. 217-218 # 27, 29, 37, 39</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381" y="6783"/>
            <a:ext cx="8229600" cy="907617"/>
          </a:xfrm>
        </p:spPr>
        <p:txBody>
          <a:bodyPr/>
          <a:lstStyle/>
          <a:p>
            <a:r>
              <a:rPr lang="en-US" dirty="0" smtClean="0"/>
              <a:t>Example 4: Distance Formula</a:t>
            </a:r>
            <a:endParaRPr lang="en-US" dirty="0"/>
          </a:p>
        </p:txBody>
      </p:sp>
      <p:pic>
        <p:nvPicPr>
          <p:cNvPr id="4" name="Picture 3" descr="http://hmco.tdlc.com/public/calc7esample/ch03/ch03g/03g_images/cn03g01_3.gif"/>
          <p:cNvPicPr>
            <a:picLocks noChangeAspect="1" noChangeArrowheads="1"/>
          </p:cNvPicPr>
          <p:nvPr/>
        </p:nvPicPr>
        <p:blipFill>
          <a:blip r:embed="rId3" cstate="print"/>
          <a:srcRect t="10097" r="70123" b="69191"/>
          <a:stretch>
            <a:fillRect/>
          </a:stretch>
        </p:blipFill>
        <p:spPr bwMode="auto">
          <a:xfrm>
            <a:off x="7239000" y="1600200"/>
            <a:ext cx="1774825" cy="2052638"/>
          </a:xfrm>
          <a:prstGeom prst="rect">
            <a:avLst/>
          </a:prstGeom>
          <a:noFill/>
          <a:ln w="9525">
            <a:noFill/>
            <a:miter lim="800000"/>
            <a:headEnd/>
            <a:tailEnd/>
          </a:ln>
        </p:spPr>
      </p:pic>
      <p:graphicFrame>
        <p:nvGraphicFramePr>
          <p:cNvPr id="5" name="Object 4"/>
          <p:cNvGraphicFramePr>
            <a:graphicFrameLocks noChangeAspect="1"/>
          </p:cNvGraphicFramePr>
          <p:nvPr>
            <p:extLst>
              <p:ext uri="{D42A27DB-BD31-4B8C-83A1-F6EECF244321}">
                <p14:modId xmlns:p14="http://schemas.microsoft.com/office/powerpoint/2010/main" val="1348773790"/>
              </p:ext>
            </p:extLst>
          </p:nvPr>
        </p:nvGraphicFramePr>
        <p:xfrm>
          <a:off x="304800" y="838200"/>
          <a:ext cx="7358063" cy="390525"/>
        </p:xfrm>
        <a:graphic>
          <a:graphicData uri="http://schemas.openxmlformats.org/presentationml/2006/ole">
            <mc:AlternateContent xmlns:mc="http://schemas.openxmlformats.org/markup-compatibility/2006">
              <mc:Choice xmlns:v="urn:schemas-microsoft-com:vml" Requires="v">
                <p:oleObj spid="_x0000_s22657" name="Equation" r:id="rId4" imgW="4292280" imgH="228600" progId="Equation.DSMT4">
                  <p:embed/>
                </p:oleObj>
              </mc:Choice>
              <mc:Fallback>
                <p:oleObj name="Equation" r:id="rId4" imgW="4292280" imgH="228600" progId="Equation.DSMT4">
                  <p:embed/>
                  <p:pic>
                    <p:nvPicPr>
                      <p:cNvPr id="0" name="Object 3"/>
                      <p:cNvPicPr>
                        <a:picLocks noChangeAspect="1" noChangeArrowheads="1"/>
                      </p:cNvPicPr>
                      <p:nvPr/>
                    </p:nvPicPr>
                    <p:blipFill>
                      <a:blip r:embed="rId5"/>
                      <a:srcRect/>
                      <a:stretch>
                        <a:fillRect/>
                      </a:stretch>
                    </p:blipFill>
                    <p:spPr bwMode="auto">
                      <a:xfrm>
                        <a:off x="304800" y="838200"/>
                        <a:ext cx="7358063"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630331231"/>
              </p:ext>
            </p:extLst>
          </p:nvPr>
        </p:nvGraphicFramePr>
        <p:xfrm>
          <a:off x="295275" y="1290245"/>
          <a:ext cx="6638925" cy="347662"/>
        </p:xfrm>
        <a:graphic>
          <a:graphicData uri="http://schemas.openxmlformats.org/presentationml/2006/ole">
            <mc:AlternateContent xmlns:mc="http://schemas.openxmlformats.org/markup-compatibility/2006">
              <mc:Choice xmlns:v="urn:schemas-microsoft-com:vml" Requires="v">
                <p:oleObj spid="_x0000_s22658" name="Equation" r:id="rId6" imgW="3873240" imgH="203040" progId="Equation.DSMT4">
                  <p:embed/>
                </p:oleObj>
              </mc:Choice>
              <mc:Fallback>
                <p:oleObj name="Equation" r:id="rId6" imgW="3873240" imgH="203040" progId="Equation.DSMT4">
                  <p:embed/>
                  <p:pic>
                    <p:nvPicPr>
                      <p:cNvPr id="0" name="Object 4"/>
                      <p:cNvPicPr>
                        <a:picLocks noChangeAspect="1" noChangeArrowheads="1"/>
                      </p:cNvPicPr>
                      <p:nvPr/>
                    </p:nvPicPr>
                    <p:blipFill>
                      <a:blip r:embed="rId7"/>
                      <a:srcRect/>
                      <a:stretch>
                        <a:fillRect/>
                      </a:stretch>
                    </p:blipFill>
                    <p:spPr bwMode="auto">
                      <a:xfrm>
                        <a:off x="295275" y="1290245"/>
                        <a:ext cx="663892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840409030"/>
              </p:ext>
            </p:extLst>
          </p:nvPr>
        </p:nvGraphicFramePr>
        <p:xfrm>
          <a:off x="381000" y="1764000"/>
          <a:ext cx="2546350" cy="566737"/>
        </p:xfrm>
        <a:graphic>
          <a:graphicData uri="http://schemas.openxmlformats.org/presentationml/2006/ole">
            <mc:AlternateContent xmlns:mc="http://schemas.openxmlformats.org/markup-compatibility/2006">
              <mc:Choice xmlns:v="urn:schemas-microsoft-com:vml" Requires="v">
                <p:oleObj spid="_x0000_s22659" name="Equation" r:id="rId8" imgW="1485720" imgH="330120" progId="Equation.DSMT4">
                  <p:embed/>
                </p:oleObj>
              </mc:Choice>
              <mc:Fallback>
                <p:oleObj name="Equation" r:id="rId8" imgW="1485720" imgH="330120" progId="Equation.DSMT4">
                  <p:embed/>
                  <p:pic>
                    <p:nvPicPr>
                      <p:cNvPr id="0" name="Object 5"/>
                      <p:cNvPicPr>
                        <a:picLocks noChangeAspect="1" noChangeArrowheads="1"/>
                      </p:cNvPicPr>
                      <p:nvPr/>
                    </p:nvPicPr>
                    <p:blipFill>
                      <a:blip r:embed="rId9"/>
                      <a:srcRect/>
                      <a:stretch>
                        <a:fillRect/>
                      </a:stretch>
                    </p:blipFill>
                    <p:spPr bwMode="auto">
                      <a:xfrm>
                        <a:off x="381000" y="1764000"/>
                        <a:ext cx="2546350"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3429000" y="1752600"/>
            <a:ext cx="2971800" cy="461665"/>
          </a:xfrm>
          <a:prstGeom prst="rect">
            <a:avLst/>
          </a:prstGeom>
          <a:noFill/>
        </p:spPr>
        <p:txBody>
          <a:bodyPr wrap="square" rtlCol="0">
            <a:spAutoFit/>
          </a:bodyPr>
          <a:lstStyle/>
          <a:p>
            <a:r>
              <a:rPr lang="en-US" sz="2400" dirty="0" smtClean="0">
                <a:solidFill>
                  <a:srgbClr val="FF0000"/>
                </a:solidFill>
              </a:rPr>
              <a:t>The Primary Equation</a:t>
            </a:r>
            <a:endParaRPr lang="en-US" sz="2400" dirty="0">
              <a:solidFill>
                <a:srgbClr val="FF0000"/>
              </a:solidFill>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3526511021"/>
              </p:ext>
            </p:extLst>
          </p:nvPr>
        </p:nvGraphicFramePr>
        <p:xfrm>
          <a:off x="457200" y="2514600"/>
          <a:ext cx="1111250" cy="390525"/>
        </p:xfrm>
        <a:graphic>
          <a:graphicData uri="http://schemas.openxmlformats.org/presentationml/2006/ole">
            <mc:AlternateContent xmlns:mc="http://schemas.openxmlformats.org/markup-compatibility/2006">
              <mc:Choice xmlns:v="urn:schemas-microsoft-com:vml" Requires="v">
                <p:oleObj spid="_x0000_s22660" name="Equation" r:id="rId10" imgW="647640" imgH="228600" progId="Equation.DSMT4">
                  <p:embed/>
                </p:oleObj>
              </mc:Choice>
              <mc:Fallback>
                <p:oleObj name="Equation" r:id="rId10" imgW="647640" imgH="228600" progId="Equation.DSMT4">
                  <p:embed/>
                  <p:pic>
                    <p:nvPicPr>
                      <p:cNvPr id="0" name="Object 4"/>
                      <p:cNvPicPr>
                        <a:picLocks noChangeAspect="1" noChangeArrowheads="1"/>
                      </p:cNvPicPr>
                      <p:nvPr/>
                    </p:nvPicPr>
                    <p:blipFill>
                      <a:blip r:embed="rId11"/>
                      <a:srcRect/>
                      <a:stretch>
                        <a:fillRect/>
                      </a:stretch>
                    </p:blipFill>
                    <p:spPr bwMode="auto">
                      <a:xfrm>
                        <a:off x="457200" y="2514600"/>
                        <a:ext cx="111125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TextBox 9"/>
          <p:cNvSpPr txBox="1"/>
          <p:nvPr/>
        </p:nvSpPr>
        <p:spPr>
          <a:xfrm>
            <a:off x="3429000" y="2395686"/>
            <a:ext cx="3352800" cy="461665"/>
          </a:xfrm>
          <a:prstGeom prst="rect">
            <a:avLst/>
          </a:prstGeom>
          <a:noFill/>
        </p:spPr>
        <p:txBody>
          <a:bodyPr wrap="square" rtlCol="0">
            <a:spAutoFit/>
          </a:bodyPr>
          <a:lstStyle/>
          <a:p>
            <a:r>
              <a:rPr lang="en-US" sz="2400" dirty="0" smtClean="0">
                <a:solidFill>
                  <a:srgbClr val="FF0000"/>
                </a:solidFill>
              </a:rPr>
              <a:t>The Secondary Equation</a:t>
            </a:r>
            <a:endParaRPr lang="en-US" sz="2400" dirty="0">
              <a:solidFill>
                <a:srgbClr val="FF0000"/>
              </a:solidFill>
            </a:endParaRPr>
          </a:p>
        </p:txBody>
      </p:sp>
      <p:graphicFrame>
        <p:nvGraphicFramePr>
          <p:cNvPr id="11" name="Object 10"/>
          <p:cNvGraphicFramePr>
            <a:graphicFrameLocks noChangeAspect="1"/>
          </p:cNvGraphicFramePr>
          <p:nvPr>
            <p:extLst>
              <p:ext uri="{D42A27DB-BD31-4B8C-83A1-F6EECF244321}">
                <p14:modId xmlns:p14="http://schemas.microsoft.com/office/powerpoint/2010/main" val="3083845182"/>
              </p:ext>
            </p:extLst>
          </p:nvPr>
        </p:nvGraphicFramePr>
        <p:xfrm>
          <a:off x="438019" y="3025956"/>
          <a:ext cx="3003550" cy="609600"/>
        </p:xfrm>
        <a:graphic>
          <a:graphicData uri="http://schemas.openxmlformats.org/presentationml/2006/ole">
            <mc:AlternateContent xmlns:mc="http://schemas.openxmlformats.org/markup-compatibility/2006">
              <mc:Choice xmlns:v="urn:schemas-microsoft-com:vml" Requires="v">
                <p:oleObj spid="_x0000_s22661" name="Equation" r:id="rId12" imgW="1752480" imgH="355320" progId="Equation.DSMT4">
                  <p:embed/>
                </p:oleObj>
              </mc:Choice>
              <mc:Fallback>
                <p:oleObj name="Equation" r:id="rId12" imgW="1752480" imgH="355320" progId="Equation.DSMT4">
                  <p:embed/>
                  <p:pic>
                    <p:nvPicPr>
                      <p:cNvPr id="0" name="Object 6"/>
                      <p:cNvPicPr>
                        <a:picLocks noChangeAspect="1" noChangeArrowheads="1"/>
                      </p:cNvPicPr>
                      <p:nvPr/>
                    </p:nvPicPr>
                    <p:blipFill>
                      <a:blip r:embed="rId13"/>
                      <a:srcRect/>
                      <a:stretch>
                        <a:fillRect/>
                      </a:stretch>
                    </p:blipFill>
                    <p:spPr bwMode="auto">
                      <a:xfrm>
                        <a:off x="438019" y="3025956"/>
                        <a:ext cx="30035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2709009636"/>
              </p:ext>
            </p:extLst>
          </p:nvPr>
        </p:nvGraphicFramePr>
        <p:xfrm>
          <a:off x="3657600" y="3048000"/>
          <a:ext cx="1674813" cy="436563"/>
        </p:xfrm>
        <a:graphic>
          <a:graphicData uri="http://schemas.openxmlformats.org/presentationml/2006/ole">
            <mc:AlternateContent xmlns:mc="http://schemas.openxmlformats.org/markup-compatibility/2006">
              <mc:Choice xmlns:v="urn:schemas-microsoft-com:vml" Requires="v">
                <p:oleObj spid="_x0000_s22662" name="Equation" r:id="rId14" imgW="977760" imgH="253800" progId="Equation.DSMT4">
                  <p:embed/>
                </p:oleObj>
              </mc:Choice>
              <mc:Fallback>
                <p:oleObj name="Equation" r:id="rId14" imgW="977760" imgH="253800" progId="Equation.DSMT4">
                  <p:embed/>
                  <p:pic>
                    <p:nvPicPr>
                      <p:cNvPr id="0" name="Object 10"/>
                      <p:cNvPicPr>
                        <a:picLocks noChangeAspect="1" noChangeArrowheads="1"/>
                      </p:cNvPicPr>
                      <p:nvPr/>
                    </p:nvPicPr>
                    <p:blipFill>
                      <a:blip r:embed="rId15"/>
                      <a:srcRect/>
                      <a:stretch>
                        <a:fillRect/>
                      </a:stretch>
                    </p:blipFill>
                    <p:spPr bwMode="auto">
                      <a:xfrm>
                        <a:off x="3657600" y="3048000"/>
                        <a:ext cx="1674813"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2816999650"/>
              </p:ext>
            </p:extLst>
          </p:nvPr>
        </p:nvGraphicFramePr>
        <p:xfrm>
          <a:off x="284163" y="3733800"/>
          <a:ext cx="8661400" cy="738188"/>
        </p:xfrm>
        <a:graphic>
          <a:graphicData uri="http://schemas.openxmlformats.org/presentationml/2006/ole">
            <mc:AlternateContent xmlns:mc="http://schemas.openxmlformats.org/markup-compatibility/2006">
              <mc:Choice xmlns:v="urn:schemas-microsoft-com:vml" Requires="v">
                <p:oleObj spid="_x0000_s22663" name="Equation" r:id="rId16" imgW="5054400" imgH="431640" progId="Equation.DSMT4">
                  <p:embed/>
                </p:oleObj>
              </mc:Choice>
              <mc:Fallback>
                <p:oleObj name="Equation" r:id="rId16" imgW="5054400" imgH="431640" progId="Equation.DSMT4">
                  <p:embed/>
                  <p:pic>
                    <p:nvPicPr>
                      <p:cNvPr id="0" name="Object 5"/>
                      <p:cNvPicPr>
                        <a:picLocks noChangeAspect="1" noChangeArrowheads="1"/>
                      </p:cNvPicPr>
                      <p:nvPr/>
                    </p:nvPicPr>
                    <p:blipFill>
                      <a:blip r:embed="rId17"/>
                      <a:srcRect/>
                      <a:stretch>
                        <a:fillRect/>
                      </a:stretch>
                    </p:blipFill>
                    <p:spPr bwMode="auto">
                      <a:xfrm>
                        <a:off x="284163" y="3733800"/>
                        <a:ext cx="86614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2046858669"/>
              </p:ext>
            </p:extLst>
          </p:nvPr>
        </p:nvGraphicFramePr>
        <p:xfrm>
          <a:off x="273050" y="4518025"/>
          <a:ext cx="2044700" cy="392113"/>
        </p:xfrm>
        <a:graphic>
          <a:graphicData uri="http://schemas.openxmlformats.org/presentationml/2006/ole">
            <mc:AlternateContent xmlns:mc="http://schemas.openxmlformats.org/markup-compatibility/2006">
              <mc:Choice xmlns:v="urn:schemas-microsoft-com:vml" Requires="v">
                <p:oleObj spid="_x0000_s22664" name="Equation" r:id="rId18" imgW="1193760" imgH="228600" progId="Equation.DSMT4">
                  <p:embed/>
                </p:oleObj>
              </mc:Choice>
              <mc:Fallback>
                <p:oleObj name="Equation" r:id="rId18" imgW="1193760" imgH="228600" progId="Equation.DSMT4">
                  <p:embed/>
                  <p:pic>
                    <p:nvPicPr>
                      <p:cNvPr id="0" name="Object 11"/>
                      <p:cNvPicPr>
                        <a:picLocks noChangeAspect="1" noChangeArrowheads="1"/>
                      </p:cNvPicPr>
                      <p:nvPr/>
                    </p:nvPicPr>
                    <p:blipFill>
                      <a:blip r:embed="rId19"/>
                      <a:srcRect/>
                      <a:stretch>
                        <a:fillRect/>
                      </a:stretch>
                    </p:blipFill>
                    <p:spPr bwMode="auto">
                      <a:xfrm>
                        <a:off x="273050" y="4518025"/>
                        <a:ext cx="20447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1258619375"/>
              </p:ext>
            </p:extLst>
          </p:nvPr>
        </p:nvGraphicFramePr>
        <p:xfrm>
          <a:off x="2514600" y="4495800"/>
          <a:ext cx="3263900" cy="479425"/>
        </p:xfrm>
        <a:graphic>
          <a:graphicData uri="http://schemas.openxmlformats.org/presentationml/2006/ole">
            <mc:AlternateContent xmlns:mc="http://schemas.openxmlformats.org/markup-compatibility/2006">
              <mc:Choice xmlns:v="urn:schemas-microsoft-com:vml" Requires="v">
                <p:oleObj spid="_x0000_s22665" name="Equation" r:id="rId20" imgW="1904760" imgH="279360" progId="Equation.DSMT4">
                  <p:embed/>
                </p:oleObj>
              </mc:Choice>
              <mc:Fallback>
                <p:oleObj name="Equation" r:id="rId20" imgW="1904760" imgH="279360" progId="Equation.DSMT4">
                  <p:embed/>
                  <p:pic>
                    <p:nvPicPr>
                      <p:cNvPr id="0" name="Object 13"/>
                      <p:cNvPicPr>
                        <a:picLocks noChangeAspect="1" noChangeArrowheads="1"/>
                      </p:cNvPicPr>
                      <p:nvPr/>
                    </p:nvPicPr>
                    <p:blipFill>
                      <a:blip r:embed="rId21"/>
                      <a:srcRect/>
                      <a:stretch>
                        <a:fillRect/>
                      </a:stretch>
                    </p:blipFill>
                    <p:spPr bwMode="auto">
                      <a:xfrm>
                        <a:off x="2514600" y="4495800"/>
                        <a:ext cx="326390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470857669"/>
              </p:ext>
            </p:extLst>
          </p:nvPr>
        </p:nvGraphicFramePr>
        <p:xfrm>
          <a:off x="5942046" y="4343400"/>
          <a:ext cx="3068637" cy="760412"/>
        </p:xfrm>
        <a:graphic>
          <a:graphicData uri="http://schemas.openxmlformats.org/presentationml/2006/ole">
            <mc:AlternateContent xmlns:mc="http://schemas.openxmlformats.org/markup-compatibility/2006">
              <mc:Choice xmlns:v="urn:schemas-microsoft-com:vml" Requires="v">
                <p:oleObj spid="_x0000_s22666" name="Equation" r:id="rId22" imgW="1790640" imgH="444240" progId="Equation.DSMT4">
                  <p:embed/>
                </p:oleObj>
              </mc:Choice>
              <mc:Fallback>
                <p:oleObj name="Equation" r:id="rId22" imgW="1790640" imgH="444240" progId="Equation.DSMT4">
                  <p:embed/>
                  <p:pic>
                    <p:nvPicPr>
                      <p:cNvPr id="0" name="Object 12"/>
                      <p:cNvPicPr>
                        <a:picLocks noChangeAspect="1" noChangeArrowheads="1"/>
                      </p:cNvPicPr>
                      <p:nvPr/>
                    </p:nvPicPr>
                    <p:blipFill>
                      <a:blip r:embed="rId23"/>
                      <a:srcRect/>
                      <a:stretch>
                        <a:fillRect/>
                      </a:stretch>
                    </p:blipFill>
                    <p:spPr bwMode="auto">
                      <a:xfrm>
                        <a:off x="5942046" y="4343400"/>
                        <a:ext cx="3068637" cy="76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599534162"/>
              </p:ext>
            </p:extLst>
          </p:nvPr>
        </p:nvGraphicFramePr>
        <p:xfrm>
          <a:off x="390525" y="5029200"/>
          <a:ext cx="3722688" cy="1520825"/>
        </p:xfrm>
        <a:graphic>
          <a:graphicData uri="http://schemas.openxmlformats.org/presentationml/2006/ole">
            <mc:AlternateContent xmlns:mc="http://schemas.openxmlformats.org/markup-compatibility/2006">
              <mc:Choice xmlns:v="urn:schemas-microsoft-com:vml" Requires="v">
                <p:oleObj spid="_x0000_s22667" name="Equation" r:id="rId24" imgW="2171520" imgH="888840" progId="Equation.DSMT4">
                  <p:embed/>
                </p:oleObj>
              </mc:Choice>
              <mc:Fallback>
                <p:oleObj name="Equation" r:id="rId24" imgW="2171520" imgH="888840" progId="Equation.DSMT4">
                  <p:embed/>
                  <p:pic>
                    <p:nvPicPr>
                      <p:cNvPr id="0" name="Object 12"/>
                      <p:cNvPicPr>
                        <a:picLocks noChangeAspect="1" noChangeArrowheads="1"/>
                      </p:cNvPicPr>
                      <p:nvPr/>
                    </p:nvPicPr>
                    <p:blipFill>
                      <a:blip r:embed="rId25"/>
                      <a:srcRect/>
                      <a:stretch>
                        <a:fillRect/>
                      </a:stretch>
                    </p:blipFill>
                    <p:spPr bwMode="auto">
                      <a:xfrm>
                        <a:off x="390525" y="5029200"/>
                        <a:ext cx="3722688" cy="152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3091291455"/>
              </p:ext>
            </p:extLst>
          </p:nvPr>
        </p:nvGraphicFramePr>
        <p:xfrm>
          <a:off x="4756150" y="5181600"/>
          <a:ext cx="4051300" cy="1217613"/>
        </p:xfrm>
        <a:graphic>
          <a:graphicData uri="http://schemas.openxmlformats.org/presentationml/2006/ole">
            <mc:AlternateContent xmlns:mc="http://schemas.openxmlformats.org/markup-compatibility/2006">
              <mc:Choice xmlns:v="urn:schemas-microsoft-com:vml" Requires="v">
                <p:oleObj spid="_x0000_s22668" name="Equation" r:id="rId26" imgW="2361960" imgH="711000" progId="Equation.DSMT4">
                  <p:embed/>
                </p:oleObj>
              </mc:Choice>
              <mc:Fallback>
                <p:oleObj name="Equation" r:id="rId26" imgW="2361960" imgH="711000" progId="Equation.DSMT4">
                  <p:embed/>
                  <p:pic>
                    <p:nvPicPr>
                      <p:cNvPr id="0" name="Object 16"/>
                      <p:cNvPicPr>
                        <a:picLocks noChangeAspect="1" noChangeArrowheads="1"/>
                      </p:cNvPicPr>
                      <p:nvPr/>
                    </p:nvPicPr>
                    <p:blipFill>
                      <a:blip r:embed="rId27"/>
                      <a:srcRect/>
                      <a:stretch>
                        <a:fillRect/>
                      </a:stretch>
                    </p:blipFill>
                    <p:spPr bwMode="auto">
                      <a:xfrm>
                        <a:off x="4756150" y="5181600"/>
                        <a:ext cx="4051300" cy="1217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05576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5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fade">
                                      <p:cBhvr>
                                        <p:cTn id="62" dur="500"/>
                                        <p:tgtEl>
                                          <p:spTgt spid="16"/>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fade">
                                      <p:cBhvr>
                                        <p:cTn id="67" dur="500"/>
                                        <p:tgtEl>
                                          <p:spTgt spid="17"/>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18"/>
                                        </p:tgtEl>
                                        <p:attrNameLst>
                                          <p:attrName>style.visibility</p:attrName>
                                        </p:attrNameLst>
                                      </p:cBhvr>
                                      <p:to>
                                        <p:strVal val="visible"/>
                                      </p:to>
                                    </p:set>
                                    <p:animEffect transition="in" filter="fade">
                                      <p:cBhvr>
                                        <p:cTn id="7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979</TotalTime>
  <Words>708</Words>
  <Application>Microsoft Office PowerPoint</Application>
  <PresentationFormat>On-screen Show (4:3)</PresentationFormat>
  <Paragraphs>79</Paragraphs>
  <Slides>12</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18" baseType="lpstr">
      <vt:lpstr>Arial</vt:lpstr>
      <vt:lpstr>Calibri</vt:lpstr>
      <vt:lpstr>Wingdings 2</vt:lpstr>
      <vt:lpstr>Office Theme</vt:lpstr>
      <vt:lpstr>Equation</vt:lpstr>
      <vt:lpstr>MathType 6.0 Equation</vt:lpstr>
      <vt:lpstr>PowerPoint Presentation</vt:lpstr>
      <vt:lpstr>Ex. 1 Maximum Volume</vt:lpstr>
      <vt:lpstr>Ex. 1 cont…</vt:lpstr>
      <vt:lpstr>Ex. 1 cont…</vt:lpstr>
      <vt:lpstr>Ex. 2 Finding Minimum Area</vt:lpstr>
      <vt:lpstr>Ex. 2 cont…</vt:lpstr>
      <vt:lpstr>Ex. 3 Finding minimum Sum</vt:lpstr>
      <vt:lpstr>Day 2</vt:lpstr>
      <vt:lpstr>Example 4: Distance Formula</vt:lpstr>
      <vt:lpstr>Ex. 5 Finding Minimum Length </vt:lpstr>
      <vt:lpstr>PowerPoint Presentation</vt:lpstr>
      <vt:lpstr>PowerPoint Presentation</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Qayumi, Enayat</cp:lastModifiedBy>
  <cp:revision>47</cp:revision>
  <dcterms:created xsi:type="dcterms:W3CDTF">2011-10-27T13:04:28Z</dcterms:created>
  <dcterms:modified xsi:type="dcterms:W3CDTF">2015-11-17T23:28:32Z</dcterms:modified>
</cp:coreProperties>
</file>