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4" r:id="rId7"/>
    <p:sldId id="261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3.wmf"/><Relationship Id="rId7" Type="http://schemas.openxmlformats.org/officeDocument/2006/relationships/image" Target="../media/image15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3.wmf"/><Relationship Id="rId7" Type="http://schemas.openxmlformats.org/officeDocument/2006/relationships/image" Target="../media/image21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4.wmf"/><Relationship Id="rId5" Type="http://schemas.openxmlformats.org/officeDocument/2006/relationships/image" Target="../media/image20.wmf"/><Relationship Id="rId10" Type="http://schemas.openxmlformats.org/officeDocument/2006/relationships/image" Target="../media/image24.wmf"/><Relationship Id="rId4" Type="http://schemas.openxmlformats.org/officeDocument/2006/relationships/image" Target="../media/image12.wmf"/><Relationship Id="rId9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3.wmf"/><Relationship Id="rId7" Type="http://schemas.openxmlformats.org/officeDocument/2006/relationships/image" Target="../media/image29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B36D-DFFF-4392-8BE6-65822DA3FA3F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3EA-254D-46BF-B8BD-F3C742955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0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B36D-DFFF-4392-8BE6-65822DA3FA3F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3EA-254D-46BF-B8BD-F3C742955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B36D-DFFF-4392-8BE6-65822DA3FA3F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3EA-254D-46BF-B8BD-F3C742955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3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B36D-DFFF-4392-8BE6-65822DA3FA3F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3EA-254D-46BF-B8BD-F3C742955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1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B36D-DFFF-4392-8BE6-65822DA3FA3F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3EA-254D-46BF-B8BD-F3C742955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0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B36D-DFFF-4392-8BE6-65822DA3FA3F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3EA-254D-46BF-B8BD-F3C742955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1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B36D-DFFF-4392-8BE6-65822DA3FA3F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3EA-254D-46BF-B8BD-F3C742955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0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B36D-DFFF-4392-8BE6-65822DA3FA3F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3EA-254D-46BF-B8BD-F3C742955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7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B36D-DFFF-4392-8BE6-65822DA3FA3F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3EA-254D-46BF-B8BD-F3C742955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0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B36D-DFFF-4392-8BE6-65822DA3FA3F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3EA-254D-46BF-B8BD-F3C742955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B36D-DFFF-4392-8BE6-65822DA3FA3F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3EA-254D-46BF-B8BD-F3C742955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8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CB36D-DFFF-4392-8BE6-65822DA3FA3F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BE3EA-254D-46BF-B8BD-F3C742955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0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1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1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14.wmf"/><Relationship Id="rId22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28.wmf"/><Relationship Id="rId22" Type="http://schemas.openxmlformats.org/officeDocument/2006/relationships/image" Target="../media/image3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 of Curve Sketching</a:t>
            </a:r>
            <a:endParaRPr kumimoji="0" lang="en-US" sz="40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3.6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On the agenda: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2895600"/>
            <a:ext cx="91440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Characteristic of a Graph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based on a Table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457200" y="5562600"/>
            <a:ext cx="8077200" cy="692497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</a:t>
            </a:r>
            <a:r>
              <a:rPr kumimoji="0" lang="en-US" sz="39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208 #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40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648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660382"/>
              </p:ext>
            </p:extLst>
          </p:nvPr>
        </p:nvGraphicFramePr>
        <p:xfrm>
          <a:off x="457200" y="1397000"/>
          <a:ext cx="8153400" cy="4879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0680"/>
                <a:gridCol w="1341120"/>
                <a:gridCol w="1447800"/>
                <a:gridCol w="1524000"/>
                <a:gridCol w="2209800"/>
              </a:tblGrid>
              <a:tr h="5969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Characteristic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Dec.,</a:t>
                      </a:r>
                      <a:r>
                        <a:rPr lang="en-US" sz="2000" baseline="0" dirty="0" smtClean="0"/>
                        <a:t> Conc. down</a:t>
                      </a:r>
                      <a:endParaRPr lang="en-US" sz="2000" dirty="0" smtClean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Undef.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Undef.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Undef.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Vertical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Asymp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Dec.,</a:t>
                      </a:r>
                      <a:r>
                        <a:rPr lang="en-US" sz="2000" baseline="0" dirty="0" smtClean="0"/>
                        <a:t> Conc. up</a:t>
                      </a:r>
                      <a:endParaRPr lang="en-US" sz="2000" dirty="0" smtClean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Relative min</a:t>
                      </a:r>
                    </a:p>
                    <a:p>
                      <a:pPr algn="ctr"/>
                      <a:r>
                        <a:rPr lang="en-US" sz="2000" dirty="0" smtClean="0"/>
                        <a:t>y-intercept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Inc., Conc.</a:t>
                      </a:r>
                      <a:r>
                        <a:rPr lang="en-US" sz="2000" baseline="0" dirty="0" smtClean="0"/>
                        <a:t> up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Undef.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Undef.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Undef.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Vertical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Asymp</a:t>
                      </a:r>
                      <a:r>
                        <a:rPr lang="en-US" sz="2000" baseline="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Inc.</a:t>
                      </a:r>
                      <a:r>
                        <a:rPr lang="en-US" sz="2000" baseline="0" dirty="0" smtClean="0"/>
                        <a:t>, Conc. down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612262"/>
              </p:ext>
            </p:extLst>
          </p:nvPr>
        </p:nvGraphicFramePr>
        <p:xfrm>
          <a:off x="2362200" y="1447800"/>
          <a:ext cx="645279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" name="Equation" r:id="rId3" imgW="342720" imgH="203040" progId="Equation.DSMT4">
                  <p:embed/>
                </p:oleObj>
              </mc:Choice>
              <mc:Fallback>
                <p:oleObj name="Equation" r:id="rId3" imgW="342720" imgH="203040" progId="Equation.DSMT4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47800"/>
                        <a:ext cx="645279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549663"/>
              </p:ext>
            </p:extLst>
          </p:nvPr>
        </p:nvGraphicFramePr>
        <p:xfrm>
          <a:off x="5181600" y="1447800"/>
          <a:ext cx="7397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" name="Equation" r:id="rId5" imgW="393480" imgH="203040" progId="Equation.DSMT4">
                  <p:embed/>
                </p:oleObj>
              </mc:Choice>
              <mc:Fallback>
                <p:oleObj name="Equation" r:id="rId5" imgW="393480" imgH="203040" progId="Equation.DSMT4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447800"/>
                        <a:ext cx="7397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277110"/>
              </p:ext>
            </p:extLst>
          </p:nvPr>
        </p:nvGraphicFramePr>
        <p:xfrm>
          <a:off x="3810000" y="1447800"/>
          <a:ext cx="7159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" name="Equation" r:id="rId7" imgW="380880" imgH="203040" progId="Equation.DSMT4">
                  <p:embed/>
                </p:oleObj>
              </mc:Choice>
              <mc:Fallback>
                <p:oleObj name="Equation" r:id="rId7" imgW="380880" imgH="203040" progId="Equation.DSMT4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447800"/>
                        <a:ext cx="7159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152208"/>
              </p:ext>
            </p:extLst>
          </p:nvPr>
        </p:nvGraphicFramePr>
        <p:xfrm>
          <a:off x="533400" y="2133600"/>
          <a:ext cx="14573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5" name="Equation" r:id="rId9" imgW="774360" imgH="177480" progId="Equation.DSMT4">
                  <p:embed/>
                </p:oleObj>
              </mc:Choice>
              <mc:Fallback>
                <p:oleObj name="Equation" r:id="rId9" imgW="774360" imgH="177480" progId="Equation.DSMT4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14573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499906"/>
              </p:ext>
            </p:extLst>
          </p:nvPr>
        </p:nvGraphicFramePr>
        <p:xfrm>
          <a:off x="927100" y="3886200"/>
          <a:ext cx="6699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886200"/>
                        <a:ext cx="6699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055647"/>
              </p:ext>
            </p:extLst>
          </p:nvPr>
        </p:nvGraphicFramePr>
        <p:xfrm>
          <a:off x="855663" y="2667000"/>
          <a:ext cx="8128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" name="Equation" r:id="rId13" imgW="431640" imgH="177480" progId="Equation.DSMT4">
                  <p:embed/>
                </p:oleObj>
              </mc:Choice>
              <mc:Fallback>
                <p:oleObj name="Equation" r:id="rId13" imgW="431640" imgH="177480" progId="Equation.DSMT4">
                  <p:embed/>
                  <p:pic>
                    <p:nvPicPr>
                      <p:cNvPr id="0" name="Picture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2667000"/>
                        <a:ext cx="8128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530664"/>
              </p:ext>
            </p:extLst>
          </p:nvPr>
        </p:nvGraphicFramePr>
        <p:xfrm>
          <a:off x="639763" y="3276600"/>
          <a:ext cx="124301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" name="Equation" r:id="rId15" imgW="660240" imgH="177480" progId="Equation.DSMT4">
                  <p:embed/>
                </p:oleObj>
              </mc:Choice>
              <mc:Fallback>
                <p:oleObj name="Equation" r:id="rId15" imgW="660240" imgH="177480" progId="Equation.DSMT4">
                  <p:embed/>
                  <p:pic>
                    <p:nvPicPr>
                      <p:cNvPr id="0" name="Picture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3276600"/>
                        <a:ext cx="1243012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739536"/>
              </p:ext>
            </p:extLst>
          </p:nvPr>
        </p:nvGraphicFramePr>
        <p:xfrm>
          <a:off x="723900" y="4495800"/>
          <a:ext cx="10747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" name="Equation" r:id="rId17" imgW="571320" imgH="177480" progId="Equation.DSMT4">
                  <p:embed/>
                </p:oleObj>
              </mc:Choice>
              <mc:Fallback>
                <p:oleObj name="Equation" r:id="rId17" imgW="571320" imgH="177480" progId="Equation.DSMT4">
                  <p:embed/>
                  <p:pic>
                    <p:nvPicPr>
                      <p:cNvPr id="0" name="Picture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4495800"/>
                        <a:ext cx="10747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56321"/>
              </p:ext>
            </p:extLst>
          </p:nvPr>
        </p:nvGraphicFramePr>
        <p:xfrm>
          <a:off x="927100" y="5105400"/>
          <a:ext cx="6699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" name="Equation" r:id="rId19" imgW="355320" imgH="177480" progId="Equation.DSMT4">
                  <p:embed/>
                </p:oleObj>
              </mc:Choice>
              <mc:Fallback>
                <p:oleObj name="Equation" r:id="rId19" imgW="355320" imgH="177480" progId="Equation.DSMT4">
                  <p:embed/>
                  <p:pic>
                    <p:nvPicPr>
                      <p:cNvPr id="0" name="Picture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5105400"/>
                        <a:ext cx="6699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614313"/>
              </p:ext>
            </p:extLst>
          </p:nvPr>
        </p:nvGraphicFramePr>
        <p:xfrm>
          <a:off x="687388" y="5715000"/>
          <a:ext cx="114776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" name="Equation" r:id="rId21" imgW="609480" imgH="177480" progId="Equation.DSMT4">
                  <p:embed/>
                </p:oleObj>
              </mc:Choice>
              <mc:Fallback>
                <p:oleObj name="Equation" r:id="rId21" imgW="609480" imgH="177480" progId="Equation.DSMT4">
                  <p:embed/>
                  <p:pic>
                    <p:nvPicPr>
                      <p:cNvPr id="0" name="Picture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5715000"/>
                        <a:ext cx="1147762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7943"/>
              </p:ext>
            </p:extLst>
          </p:nvPr>
        </p:nvGraphicFramePr>
        <p:xfrm>
          <a:off x="2706688" y="3733800"/>
          <a:ext cx="25558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" name="Equation" r:id="rId23" imgW="152280" imgH="393480" progId="Equation.DSMT4">
                  <p:embed/>
                </p:oleObj>
              </mc:Choice>
              <mc:Fallback>
                <p:oleObj name="Equation" r:id="rId23" imgW="152280" imgH="393480" progId="Equation.DSMT4">
                  <p:embed/>
                  <p:pic>
                    <p:nvPicPr>
                      <p:cNvPr id="0" name="Picture 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3733800"/>
                        <a:ext cx="255587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6553200" y="2047009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53200" y="26670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32766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76262" y="3862387"/>
            <a:ext cx="1905000" cy="5715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571672" y="46101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571672" y="5167313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552282" y="57531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648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524856"/>
              </p:ext>
            </p:extLst>
          </p:nvPr>
        </p:nvGraphicFramePr>
        <p:xfrm>
          <a:off x="457200" y="1397000"/>
          <a:ext cx="8153400" cy="477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0680"/>
                <a:gridCol w="1341120"/>
                <a:gridCol w="1447800"/>
                <a:gridCol w="1524000"/>
                <a:gridCol w="2209800"/>
              </a:tblGrid>
              <a:tr h="5969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Characteristic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Inc.,</a:t>
                      </a:r>
                      <a:r>
                        <a:rPr lang="en-US" sz="2000" baseline="0" dirty="0" smtClean="0"/>
                        <a:t> Conc. down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Relative max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Dec., Conc. down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Undef.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Undef.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Undef.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Vertical </a:t>
                      </a:r>
                      <a:r>
                        <a:rPr lang="en-US" sz="2000" dirty="0" err="1" smtClean="0"/>
                        <a:t>Asymp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Dec., Conc.</a:t>
                      </a:r>
                      <a:r>
                        <a:rPr lang="en-US" sz="2000" baseline="0" dirty="0" smtClean="0"/>
                        <a:t> up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Relative min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Inc.,</a:t>
                      </a:r>
                      <a:r>
                        <a:rPr lang="en-US" sz="2000" baseline="0" dirty="0" smtClean="0"/>
                        <a:t> Conc. up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711067"/>
              </p:ext>
            </p:extLst>
          </p:nvPr>
        </p:nvGraphicFramePr>
        <p:xfrm>
          <a:off x="2362200" y="1447800"/>
          <a:ext cx="645279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0" name="Equation" r:id="rId3" imgW="342720" imgH="203040" progId="Equation.DSMT4">
                  <p:embed/>
                </p:oleObj>
              </mc:Choice>
              <mc:Fallback>
                <p:oleObj name="Equation" r:id="rId3" imgW="342720" imgH="203040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47800"/>
                        <a:ext cx="645279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235155"/>
              </p:ext>
            </p:extLst>
          </p:nvPr>
        </p:nvGraphicFramePr>
        <p:xfrm>
          <a:off x="5181600" y="1447800"/>
          <a:ext cx="7397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" name="Equation" r:id="rId5" imgW="393480" imgH="203040" progId="Equation.DSMT4">
                  <p:embed/>
                </p:oleObj>
              </mc:Choice>
              <mc:Fallback>
                <p:oleObj name="Equation" r:id="rId5" imgW="393480" imgH="203040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447800"/>
                        <a:ext cx="7397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5051"/>
              </p:ext>
            </p:extLst>
          </p:nvPr>
        </p:nvGraphicFramePr>
        <p:xfrm>
          <a:off x="3810000" y="1447800"/>
          <a:ext cx="7159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" name="Equation" r:id="rId7" imgW="380880" imgH="203040" progId="Equation.DSMT4">
                  <p:embed/>
                </p:oleObj>
              </mc:Choice>
              <mc:Fallback>
                <p:oleObj name="Equation" r:id="rId7" imgW="380880" imgH="203040" progId="Equation.DSMT4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447800"/>
                        <a:ext cx="7159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795118"/>
              </p:ext>
            </p:extLst>
          </p:nvPr>
        </p:nvGraphicFramePr>
        <p:xfrm>
          <a:off x="604838" y="2133600"/>
          <a:ext cx="13144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name="Equation" r:id="rId9" imgW="698400" imgH="177480" progId="Equation.DSMT4">
                  <p:embed/>
                </p:oleObj>
              </mc:Choice>
              <mc:Fallback>
                <p:oleObj name="Equation" r:id="rId9" imgW="698400" imgH="177480" progId="Equation.DSMT4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2133600"/>
                        <a:ext cx="13144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473833"/>
              </p:ext>
            </p:extLst>
          </p:nvPr>
        </p:nvGraphicFramePr>
        <p:xfrm>
          <a:off x="927100" y="3886200"/>
          <a:ext cx="6699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886200"/>
                        <a:ext cx="6699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470056"/>
              </p:ext>
            </p:extLst>
          </p:nvPr>
        </p:nvGraphicFramePr>
        <p:xfrm>
          <a:off x="927100" y="2667000"/>
          <a:ext cx="6699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" name="Equation" r:id="rId13" imgW="355320" imgH="177480" progId="Equation.DSMT4">
                  <p:embed/>
                </p:oleObj>
              </mc:Choice>
              <mc:Fallback>
                <p:oleObj name="Equation" r:id="rId13" imgW="355320" imgH="177480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2667000"/>
                        <a:ext cx="6699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725927"/>
              </p:ext>
            </p:extLst>
          </p:nvPr>
        </p:nvGraphicFramePr>
        <p:xfrm>
          <a:off x="723900" y="3276600"/>
          <a:ext cx="10747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" name="Equation" r:id="rId15" imgW="571320" imgH="177480" progId="Equation.DSMT4">
                  <p:embed/>
                </p:oleObj>
              </mc:Choice>
              <mc:Fallback>
                <p:oleObj name="Equation" r:id="rId15" imgW="571320" imgH="177480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3276600"/>
                        <a:ext cx="10747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096797"/>
              </p:ext>
            </p:extLst>
          </p:nvPr>
        </p:nvGraphicFramePr>
        <p:xfrm>
          <a:off x="712788" y="4495800"/>
          <a:ext cx="10985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name="Equation" r:id="rId17" imgW="583920" imgH="177480" progId="Equation.DSMT4">
                  <p:embed/>
                </p:oleObj>
              </mc:Choice>
              <mc:Fallback>
                <p:oleObj name="Equation" r:id="rId17" imgW="583920" imgH="177480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4495800"/>
                        <a:ext cx="10985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802226"/>
              </p:ext>
            </p:extLst>
          </p:nvPr>
        </p:nvGraphicFramePr>
        <p:xfrm>
          <a:off x="927100" y="5105400"/>
          <a:ext cx="6699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" name="Equation" r:id="rId19" imgW="355320" imgH="177480" progId="Equation.DSMT4">
                  <p:embed/>
                </p:oleObj>
              </mc:Choice>
              <mc:Fallback>
                <p:oleObj name="Equation" r:id="rId19" imgW="355320" imgH="177480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5105400"/>
                        <a:ext cx="6699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593339"/>
              </p:ext>
            </p:extLst>
          </p:nvPr>
        </p:nvGraphicFramePr>
        <p:xfrm>
          <a:off x="687388" y="5715000"/>
          <a:ext cx="114776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" name="Equation" r:id="rId21" imgW="609480" imgH="177480" progId="Equation.DSMT4">
                  <p:embed/>
                </p:oleObj>
              </mc:Choice>
              <mc:Fallback>
                <p:oleObj name="Equation" r:id="rId21" imgW="609480" imgH="177480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5715000"/>
                        <a:ext cx="1147762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6553200" y="20574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26670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32766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564745" y="3876964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571672" y="4431146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571672" y="50292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53200" y="56388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titans.s716.ips.k12.in.us/~blachlym/calSoln/ch03/ch03f/03f_images/cn03f01_3.gif"/>
          <p:cNvPicPr>
            <a:picLocks noGrp="1"/>
          </p:cNvPicPr>
          <p:nvPr>
            <p:ph idx="1"/>
          </p:nvPr>
        </p:nvPicPr>
        <p:blipFill>
          <a:blip r:embed="rId2" cstate="print"/>
          <a:srcRect t="14384" r="73080" b="60184"/>
          <a:stretch>
            <a:fillRect/>
          </a:stretch>
        </p:blipFill>
        <p:spPr bwMode="auto">
          <a:xfrm>
            <a:off x="2209800" y="1219200"/>
            <a:ext cx="4038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648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</a:t>
            </a:r>
            <a:r>
              <a:rPr lang="en-US" dirty="0"/>
              <a:t>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959419"/>
              </p:ext>
            </p:extLst>
          </p:nvPr>
        </p:nvGraphicFramePr>
        <p:xfrm>
          <a:off x="457200" y="1397000"/>
          <a:ext cx="8153400" cy="477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0680"/>
                <a:gridCol w="1341120"/>
                <a:gridCol w="1447800"/>
                <a:gridCol w="1524000"/>
                <a:gridCol w="2209800"/>
              </a:tblGrid>
              <a:tr h="5969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Characteristic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Inc.,</a:t>
                      </a:r>
                      <a:r>
                        <a:rPr lang="en-US" sz="2000" baseline="0" dirty="0" smtClean="0"/>
                        <a:t> Conc. down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Undef.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Relative max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Dec.,</a:t>
                      </a:r>
                      <a:r>
                        <a:rPr lang="en-US" sz="2000" baseline="0" dirty="0" smtClean="0"/>
                        <a:t> Conc. down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Inflection point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Dec.</a:t>
                      </a:r>
                      <a:r>
                        <a:rPr lang="en-US" sz="2000" baseline="0" dirty="0" smtClean="0"/>
                        <a:t>, Conc. up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Relative min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Inc., Conc. up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632595"/>
              </p:ext>
            </p:extLst>
          </p:nvPr>
        </p:nvGraphicFramePr>
        <p:xfrm>
          <a:off x="2362200" y="1447800"/>
          <a:ext cx="645279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4" name="Equation" r:id="rId3" imgW="342720" imgH="203040" progId="Equation.DSMT4">
                  <p:embed/>
                </p:oleObj>
              </mc:Choice>
              <mc:Fallback>
                <p:oleObj name="Equation" r:id="rId3" imgW="342720" imgH="203040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47800"/>
                        <a:ext cx="645279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49246"/>
              </p:ext>
            </p:extLst>
          </p:nvPr>
        </p:nvGraphicFramePr>
        <p:xfrm>
          <a:off x="5181600" y="1447800"/>
          <a:ext cx="7397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5" name="Equation" r:id="rId5" imgW="393480" imgH="203040" progId="Equation.DSMT4">
                  <p:embed/>
                </p:oleObj>
              </mc:Choice>
              <mc:Fallback>
                <p:oleObj name="Equation" r:id="rId5" imgW="393480" imgH="203040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447800"/>
                        <a:ext cx="7397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43921"/>
              </p:ext>
            </p:extLst>
          </p:nvPr>
        </p:nvGraphicFramePr>
        <p:xfrm>
          <a:off x="3810000" y="1447800"/>
          <a:ext cx="7159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" name="Equation" r:id="rId7" imgW="380880" imgH="203040" progId="Equation.DSMT4">
                  <p:embed/>
                </p:oleObj>
              </mc:Choice>
              <mc:Fallback>
                <p:oleObj name="Equation" r:id="rId7" imgW="380880" imgH="203040" progId="Equation.DSMT4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447800"/>
                        <a:ext cx="7159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828652"/>
              </p:ext>
            </p:extLst>
          </p:nvPr>
        </p:nvGraphicFramePr>
        <p:xfrm>
          <a:off x="604838" y="2133600"/>
          <a:ext cx="13144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" name="Equation" r:id="rId9" imgW="698400" imgH="177480" progId="Equation.DSMT4">
                  <p:embed/>
                </p:oleObj>
              </mc:Choice>
              <mc:Fallback>
                <p:oleObj name="Equation" r:id="rId9" imgW="698400" imgH="177480" progId="Equation.DSMT4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2133600"/>
                        <a:ext cx="13144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162981"/>
              </p:ext>
            </p:extLst>
          </p:nvPr>
        </p:nvGraphicFramePr>
        <p:xfrm>
          <a:off x="950913" y="3886200"/>
          <a:ext cx="6223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" name="Equation" r:id="rId11" imgW="330120" imgH="177480" progId="Equation.DSMT4">
                  <p:embed/>
                </p:oleObj>
              </mc:Choice>
              <mc:Fallback>
                <p:oleObj name="Equation" r:id="rId11" imgW="330120" imgH="177480" progId="Equation.DSMT4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3886200"/>
                        <a:ext cx="6223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964125"/>
              </p:ext>
            </p:extLst>
          </p:nvPr>
        </p:nvGraphicFramePr>
        <p:xfrm>
          <a:off x="927100" y="2667000"/>
          <a:ext cx="6699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" name="Equation" r:id="rId13" imgW="355320" imgH="177480" progId="Equation.DSMT4">
                  <p:embed/>
                </p:oleObj>
              </mc:Choice>
              <mc:Fallback>
                <p:oleObj name="Equation" r:id="rId13" imgW="355320" imgH="177480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2667000"/>
                        <a:ext cx="6699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51149"/>
              </p:ext>
            </p:extLst>
          </p:nvPr>
        </p:nvGraphicFramePr>
        <p:xfrm>
          <a:off x="747713" y="3276600"/>
          <a:ext cx="102711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" name="Equation" r:id="rId15" imgW="545760" imgH="177480" progId="Equation.DSMT4">
                  <p:embed/>
                </p:oleObj>
              </mc:Choice>
              <mc:Fallback>
                <p:oleObj name="Equation" r:id="rId15" imgW="545760" imgH="177480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3276600"/>
                        <a:ext cx="1027112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221996"/>
              </p:ext>
            </p:extLst>
          </p:nvPr>
        </p:nvGraphicFramePr>
        <p:xfrm>
          <a:off x="747713" y="4495800"/>
          <a:ext cx="102711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" name="Equation" r:id="rId17" imgW="545760" imgH="177480" progId="Equation.DSMT4">
                  <p:embed/>
                </p:oleObj>
              </mc:Choice>
              <mc:Fallback>
                <p:oleObj name="Equation" r:id="rId17" imgW="545760" imgH="177480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4495800"/>
                        <a:ext cx="1027112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645152"/>
              </p:ext>
            </p:extLst>
          </p:nvPr>
        </p:nvGraphicFramePr>
        <p:xfrm>
          <a:off x="938213" y="5105400"/>
          <a:ext cx="64611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" name="Equation" r:id="rId19" imgW="342720" imgH="177480" progId="Equation.DSMT4">
                  <p:embed/>
                </p:oleObj>
              </mc:Choice>
              <mc:Fallback>
                <p:oleObj name="Equation" r:id="rId19" imgW="342720" imgH="177480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5105400"/>
                        <a:ext cx="646112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464377"/>
              </p:ext>
            </p:extLst>
          </p:nvPr>
        </p:nvGraphicFramePr>
        <p:xfrm>
          <a:off x="698500" y="5715000"/>
          <a:ext cx="1123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Equation" r:id="rId21" imgW="596880" imgH="177480" progId="Equation.DSMT4">
                  <p:embed/>
                </p:oleObj>
              </mc:Choice>
              <mc:Fallback>
                <p:oleObj name="Equation" r:id="rId21" imgW="596880" imgH="177480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5715000"/>
                        <a:ext cx="11239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6553200" y="20574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53200" y="26670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32766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64745" y="3876964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571672" y="4431146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571672" y="50292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553200" y="56388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8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titans.s716.ips.k12.in.us/~blachlym/calSoln/ch03/ch03f/03f_images/cn03f01_4.gif"/>
          <p:cNvPicPr>
            <a:picLocks noGrp="1"/>
          </p:cNvPicPr>
          <p:nvPr>
            <p:ph idx="1"/>
          </p:nvPr>
        </p:nvPicPr>
        <p:blipFill>
          <a:blip r:embed="rId2" cstate="print"/>
          <a:srcRect t="60674" r="70032" b="18590"/>
          <a:stretch>
            <a:fillRect/>
          </a:stretch>
        </p:blipFill>
        <p:spPr bwMode="auto">
          <a:xfrm>
            <a:off x="1981200" y="1447800"/>
            <a:ext cx="3810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648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4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300719"/>
              </p:ext>
            </p:extLst>
          </p:nvPr>
        </p:nvGraphicFramePr>
        <p:xfrm>
          <a:off x="457200" y="1397000"/>
          <a:ext cx="8153400" cy="477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0680"/>
                <a:gridCol w="1341120"/>
                <a:gridCol w="1447800"/>
                <a:gridCol w="1524000"/>
                <a:gridCol w="2209800"/>
              </a:tblGrid>
              <a:tr h="5969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Characteristic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Dec.,</a:t>
                      </a:r>
                      <a:r>
                        <a:rPr lang="en-US" sz="2000" baseline="0" dirty="0" smtClean="0"/>
                        <a:t> Conc. up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-27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Relative min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Inc.,</a:t>
                      </a:r>
                      <a:r>
                        <a:rPr lang="en-US" sz="2000" baseline="0" dirty="0" smtClean="0"/>
                        <a:t> Conc. up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Inflection point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–</a:t>
                      </a:r>
                      <a:endParaRPr lang="en-US" sz="3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Inc.,</a:t>
                      </a:r>
                      <a:r>
                        <a:rPr lang="en-US" sz="2000" baseline="0" dirty="0" smtClean="0"/>
                        <a:t> Conc. down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Inflection point</a:t>
                      </a:r>
                      <a:endParaRPr lang="en-US" sz="20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Inc., Conc. up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942025"/>
              </p:ext>
            </p:extLst>
          </p:nvPr>
        </p:nvGraphicFramePr>
        <p:xfrm>
          <a:off x="2362200" y="1447800"/>
          <a:ext cx="645279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8" name="Equation" r:id="rId3" imgW="342720" imgH="203040" progId="Equation.DSMT4">
                  <p:embed/>
                </p:oleObj>
              </mc:Choice>
              <mc:Fallback>
                <p:oleObj name="Equation" r:id="rId3" imgW="342720" imgH="203040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47800"/>
                        <a:ext cx="645279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774784"/>
              </p:ext>
            </p:extLst>
          </p:nvPr>
        </p:nvGraphicFramePr>
        <p:xfrm>
          <a:off x="5181600" y="1447800"/>
          <a:ext cx="7397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9" name="Equation" r:id="rId5" imgW="393480" imgH="203040" progId="Equation.DSMT4">
                  <p:embed/>
                </p:oleObj>
              </mc:Choice>
              <mc:Fallback>
                <p:oleObj name="Equation" r:id="rId5" imgW="393480" imgH="203040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447800"/>
                        <a:ext cx="7397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837271"/>
              </p:ext>
            </p:extLst>
          </p:nvPr>
        </p:nvGraphicFramePr>
        <p:xfrm>
          <a:off x="3810000" y="1447800"/>
          <a:ext cx="7159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0" name="Equation" r:id="rId7" imgW="380880" imgH="203040" progId="Equation.DSMT4">
                  <p:embed/>
                </p:oleObj>
              </mc:Choice>
              <mc:Fallback>
                <p:oleObj name="Equation" r:id="rId7" imgW="380880" imgH="203040" progId="Equation.DSMT4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447800"/>
                        <a:ext cx="7159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213261"/>
              </p:ext>
            </p:extLst>
          </p:nvPr>
        </p:nvGraphicFramePr>
        <p:xfrm>
          <a:off x="628650" y="2133600"/>
          <a:ext cx="12668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" name="Equation" r:id="rId9" imgW="672840" imgH="177480" progId="Equation.DSMT4">
                  <p:embed/>
                </p:oleObj>
              </mc:Choice>
              <mc:Fallback>
                <p:oleObj name="Equation" r:id="rId9" imgW="672840" imgH="177480" progId="Equation.DSMT4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133600"/>
                        <a:ext cx="12668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191879"/>
              </p:ext>
            </p:extLst>
          </p:nvPr>
        </p:nvGraphicFramePr>
        <p:xfrm>
          <a:off x="927100" y="3886200"/>
          <a:ext cx="6699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886200"/>
                        <a:ext cx="6699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995797"/>
              </p:ext>
            </p:extLst>
          </p:nvPr>
        </p:nvGraphicFramePr>
        <p:xfrm>
          <a:off x="950913" y="2667000"/>
          <a:ext cx="6223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" name="Equation" r:id="rId13" imgW="330120" imgH="177480" progId="Equation.DSMT4">
                  <p:embed/>
                </p:oleObj>
              </mc:Choice>
              <mc:Fallback>
                <p:oleObj name="Equation" r:id="rId13" imgW="330120" imgH="177480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2667000"/>
                        <a:ext cx="6223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900262"/>
              </p:ext>
            </p:extLst>
          </p:nvPr>
        </p:nvGraphicFramePr>
        <p:xfrm>
          <a:off x="747713" y="3276600"/>
          <a:ext cx="102711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" name="Equation" r:id="rId15" imgW="545760" imgH="177480" progId="Equation.DSMT4">
                  <p:embed/>
                </p:oleObj>
              </mc:Choice>
              <mc:Fallback>
                <p:oleObj name="Equation" r:id="rId15" imgW="545760" imgH="177480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3276600"/>
                        <a:ext cx="1027112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154973"/>
              </p:ext>
            </p:extLst>
          </p:nvPr>
        </p:nvGraphicFramePr>
        <p:xfrm>
          <a:off x="712788" y="4495800"/>
          <a:ext cx="10985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" name="Equation" r:id="rId17" imgW="583920" imgH="177480" progId="Equation.DSMT4">
                  <p:embed/>
                </p:oleObj>
              </mc:Choice>
              <mc:Fallback>
                <p:oleObj name="Equation" r:id="rId17" imgW="583920" imgH="177480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4495800"/>
                        <a:ext cx="10985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306926"/>
              </p:ext>
            </p:extLst>
          </p:nvPr>
        </p:nvGraphicFramePr>
        <p:xfrm>
          <a:off x="927100" y="5105400"/>
          <a:ext cx="6699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" name="Equation" r:id="rId19" imgW="355320" imgH="177480" progId="Equation.DSMT4">
                  <p:embed/>
                </p:oleObj>
              </mc:Choice>
              <mc:Fallback>
                <p:oleObj name="Equation" r:id="rId19" imgW="355320" imgH="177480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5105400"/>
                        <a:ext cx="6699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273193"/>
              </p:ext>
            </p:extLst>
          </p:nvPr>
        </p:nvGraphicFramePr>
        <p:xfrm>
          <a:off x="687388" y="5715000"/>
          <a:ext cx="114776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" name="Equation" r:id="rId21" imgW="609480" imgH="177480" progId="Equation.DSMT4">
                  <p:embed/>
                </p:oleObj>
              </mc:Choice>
              <mc:Fallback>
                <p:oleObj name="Equation" r:id="rId21" imgW="609480" imgH="177480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5715000"/>
                        <a:ext cx="1147762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6553200" y="20574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53200" y="26670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32766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64745" y="3876964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571672" y="4431146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571672" y="50292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553200" y="56388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5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titans.s716.ips.k12.in.us/~blachlym/calSoln/ch03/ch03f/03f_images/cn03f01_5.gif"/>
          <p:cNvPicPr>
            <a:picLocks noGrp="1"/>
          </p:cNvPicPr>
          <p:nvPr>
            <p:ph idx="1"/>
          </p:nvPr>
        </p:nvPicPr>
        <p:blipFill>
          <a:blip r:embed="rId2" cstate="print"/>
          <a:srcRect t="15360" r="72275" b="64577"/>
          <a:stretch>
            <a:fillRect/>
          </a:stretch>
        </p:blipFill>
        <p:spPr bwMode="auto">
          <a:xfrm>
            <a:off x="2133600" y="1447800"/>
            <a:ext cx="426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 the y-intercept</a:t>
            </a:r>
          </a:p>
          <a:p>
            <a:r>
              <a:rPr lang="en-US" sz="2400" dirty="0" smtClean="0"/>
              <a:t>Find the x-intercept(s) (If Possible / Estimate if radical)</a:t>
            </a:r>
          </a:p>
          <a:p>
            <a:r>
              <a:rPr lang="en-US" sz="2800" dirty="0" smtClean="0"/>
              <a:t>Determine your asymptotes ( Vert. and </a:t>
            </a:r>
            <a:r>
              <a:rPr lang="en-US" sz="2800" dirty="0" err="1" smtClean="0"/>
              <a:t>Horiz</a:t>
            </a:r>
            <a:r>
              <a:rPr lang="en-US" sz="2800" dirty="0" smtClean="0"/>
              <a:t>.)(if any)</a:t>
            </a:r>
          </a:p>
          <a:p>
            <a:r>
              <a:rPr lang="en-US" sz="2800" dirty="0" smtClean="0"/>
              <a:t>Find the first derivative</a:t>
            </a:r>
          </a:p>
          <a:p>
            <a:r>
              <a:rPr lang="en-US" sz="2800" dirty="0" smtClean="0"/>
              <a:t>Find critical #(s)</a:t>
            </a:r>
          </a:p>
          <a:p>
            <a:r>
              <a:rPr lang="en-US" sz="2800" dirty="0" smtClean="0"/>
              <a:t>Find the critical point(s).  (Plug back into f(x))</a:t>
            </a:r>
          </a:p>
          <a:p>
            <a:r>
              <a:rPr lang="en-US" sz="2800" dirty="0" smtClean="0"/>
              <a:t>Find second derivative</a:t>
            </a:r>
          </a:p>
          <a:p>
            <a:r>
              <a:rPr lang="en-US" sz="2800" dirty="0" smtClean="0"/>
              <a:t>Find </a:t>
            </a:r>
            <a:r>
              <a:rPr lang="en-US" sz="2800" u="sng" dirty="0" smtClean="0"/>
              <a:t>possible</a:t>
            </a:r>
            <a:r>
              <a:rPr lang="en-US" sz="2800" dirty="0" smtClean="0"/>
              <a:t> point(s) of inflection</a:t>
            </a:r>
          </a:p>
          <a:p>
            <a:r>
              <a:rPr lang="en-US" sz="2800" dirty="0" smtClean="0"/>
              <a:t>Find the actual point. (Plug </a:t>
            </a:r>
            <a:r>
              <a:rPr lang="en-US" sz="2800" dirty="0"/>
              <a:t>back into f(x</a:t>
            </a:r>
            <a:r>
              <a:rPr lang="en-US" sz="2800" dirty="0" smtClean="0"/>
              <a:t>))</a:t>
            </a:r>
          </a:p>
          <a:p>
            <a:r>
              <a:rPr lang="en-US" sz="2800" dirty="0" smtClean="0"/>
              <a:t>Make a Table of intervals (Similar to tables seen)</a:t>
            </a:r>
          </a:p>
          <a:p>
            <a:r>
              <a:rPr lang="en-US" sz="2800" dirty="0" smtClean="0"/>
              <a:t>Sketch a neat accurate graph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39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5814</TotalTime>
  <Words>310</Words>
  <Application>Microsoft Office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 2</vt:lpstr>
      <vt:lpstr>Office Theme</vt:lpstr>
      <vt:lpstr>Equation</vt:lpstr>
      <vt:lpstr>PowerPoint Presentation</vt:lpstr>
      <vt:lpstr>Table 1</vt:lpstr>
      <vt:lpstr>Table 2</vt:lpstr>
      <vt:lpstr>PowerPoint Presentation</vt:lpstr>
      <vt:lpstr>Table 3</vt:lpstr>
      <vt:lpstr>PowerPoint Presentation</vt:lpstr>
      <vt:lpstr>Table 4</vt:lpstr>
      <vt:lpstr>PowerPoint Presentation</vt:lpstr>
      <vt:lpstr>Putting it all together</vt:lpstr>
    </vt:vector>
  </TitlesOfParts>
  <Company>TUSD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Qayumi, Enayat</dc:creator>
  <cp:lastModifiedBy>Qayumi, Enayat</cp:lastModifiedBy>
  <cp:revision>27</cp:revision>
  <dcterms:created xsi:type="dcterms:W3CDTF">2012-10-02T16:48:34Z</dcterms:created>
  <dcterms:modified xsi:type="dcterms:W3CDTF">2015-11-09T16:18:37Z</dcterms:modified>
</cp:coreProperties>
</file>